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6" r:id="rId3"/>
    <p:sldId id="280" r:id="rId4"/>
    <p:sldId id="275" r:id="rId5"/>
    <p:sldId id="276" r:id="rId6"/>
    <p:sldId id="281" r:id="rId7"/>
    <p:sldId id="267" r:id="rId8"/>
    <p:sldId id="28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66"/>
    <a:srgbClr val="FF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1BE97-32E3-4617-BA20-ED61CC59A171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402CB-D11F-467D-AA0C-48697BB4C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VY_42_INOVACE_08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9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Goniometrické funkce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Žáci procvičují goniometrické funkce </a:t>
            </a:r>
            <a:r>
              <a:rPr lang="cs-CZ" sz="1600" smtClean="0"/>
              <a:t>v trojúhelnících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Goniometrické funkce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Zopakuj si: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484784"/>
            <a:ext cx="13316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sin x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924944"/>
            <a:ext cx="13316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cos x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365104"/>
            <a:ext cx="13316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tg x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805264"/>
            <a:ext cx="133164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cotg x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22250" y="3933056"/>
            <a:ext cx="144016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protilehlá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30770" y="1268760"/>
            <a:ext cx="133164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přilehlá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30770" y="5229200"/>
            <a:ext cx="133164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přepona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30770" y="5877272"/>
            <a:ext cx="133164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přepona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30770" y="4581128"/>
            <a:ext cx="133164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přilehlá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30770" y="3356992"/>
            <a:ext cx="133164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přilehlá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22250" y="2708920"/>
            <a:ext cx="144016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protilehlá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22250" y="1988840"/>
            <a:ext cx="144016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protilehlá</a:t>
            </a:r>
            <a:endParaRPr lang="cs-CZ" sz="2400" b="1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3131840" y="1718810"/>
            <a:ext cx="21602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131840" y="3158970"/>
            <a:ext cx="21602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131840" y="4599130"/>
            <a:ext cx="21602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131840" y="6039290"/>
            <a:ext cx="21602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501770" y="1493785"/>
            <a:ext cx="450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501770" y="2933945"/>
            <a:ext cx="450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501770" y="4374105"/>
            <a:ext cx="450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501770" y="5814265"/>
            <a:ext cx="450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=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46287E-6 L -0.36424 -0.11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" y="-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37567E-6 L -0.37014 -0.49248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-2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47213E-6 L -0.37014 -0.2801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-1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2792E-6 L -0.37014 -0.3837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-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87856E-6 L -0.3691 0.2026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1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89706E-6 L -0.37986 0.1933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" y="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12514E-6 L -0.37986 0.6157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" y="3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56859E-6 L -0.37396 0.31923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" y="1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Čárový popisek 1 (bez ohraničení) 3"/>
          <p:cNvSpPr/>
          <p:nvPr/>
        </p:nvSpPr>
        <p:spPr>
          <a:xfrm>
            <a:off x="2771800" y="5805264"/>
            <a:ext cx="432048" cy="360040"/>
          </a:xfrm>
          <a:prstGeom prst="callout1">
            <a:avLst>
              <a:gd name="adj1" fmla="val 18750"/>
              <a:gd name="adj2" fmla="val -8333"/>
              <a:gd name="adj3" fmla="val 16862"/>
              <a:gd name="adj4" fmla="val -9207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0" y="1628800"/>
            <a:ext cx="3735415" cy="3825425"/>
            <a:chOff x="476545" y="1583795"/>
            <a:chExt cx="3285365" cy="3060340"/>
          </a:xfrm>
        </p:grpSpPr>
        <p:pic>
          <p:nvPicPr>
            <p:cNvPr id="2" name="Obrázek 1" descr="pravoú.png"/>
            <p:cNvPicPr>
              <a:picLocks noChangeAspect="1"/>
            </p:cNvPicPr>
            <p:nvPr/>
          </p:nvPicPr>
          <p:blipFill>
            <a:blip r:embed="rId2" cstate="print"/>
            <a:srcRect l="108" t="7263" r="60505" b="35304"/>
            <a:stretch>
              <a:fillRect/>
            </a:stretch>
          </p:blipFill>
          <p:spPr>
            <a:xfrm>
              <a:off x="476545" y="1583795"/>
              <a:ext cx="3285365" cy="3060340"/>
            </a:xfrm>
            <a:prstGeom prst="rect">
              <a:avLst/>
            </a:prstGeom>
          </p:spPr>
        </p:pic>
        <p:sp>
          <p:nvSpPr>
            <p:cNvPr id="3" name="Čárový popisek 1 (bez ohraničení) 2"/>
            <p:cNvSpPr/>
            <p:nvPr/>
          </p:nvSpPr>
          <p:spPr>
            <a:xfrm>
              <a:off x="1259632" y="1988840"/>
              <a:ext cx="432048" cy="360040"/>
            </a:xfrm>
            <a:prstGeom prst="callout1">
              <a:avLst>
                <a:gd name="adj1" fmla="val 18750"/>
                <a:gd name="adj2" fmla="val -8333"/>
                <a:gd name="adj3" fmla="val 16862"/>
                <a:gd name="adj4" fmla="val -9207"/>
              </a:avLst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l-GR" dirty="0" smtClean="0">
                  <a:solidFill>
                    <a:schemeClr val="tx1"/>
                  </a:solidFill>
                </a:rPr>
                <a:t>α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" name="Čárový popisek 1 (bez ohraničení) 6"/>
            <p:cNvSpPr/>
            <p:nvPr/>
          </p:nvSpPr>
          <p:spPr>
            <a:xfrm>
              <a:off x="3059832" y="4077072"/>
              <a:ext cx="432048" cy="360040"/>
            </a:xfrm>
            <a:prstGeom prst="callout1">
              <a:avLst>
                <a:gd name="adj1" fmla="val 18750"/>
                <a:gd name="adj2" fmla="val -8333"/>
                <a:gd name="adj3" fmla="val 16862"/>
                <a:gd name="adj4" fmla="val -9207"/>
              </a:avLst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l-GR" dirty="0" smtClean="0">
                  <a:solidFill>
                    <a:schemeClr val="tx1"/>
                  </a:solidFill>
                </a:rPr>
                <a:t>β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Čárový popisek 1 (bez ohraničení) 7"/>
          <p:cNvSpPr/>
          <p:nvPr/>
        </p:nvSpPr>
        <p:spPr>
          <a:xfrm>
            <a:off x="3923928" y="4149080"/>
            <a:ext cx="432048" cy="360040"/>
          </a:xfrm>
          <a:prstGeom prst="callout1">
            <a:avLst>
              <a:gd name="adj1" fmla="val 18750"/>
              <a:gd name="adj2" fmla="val -8333"/>
              <a:gd name="adj3" fmla="val 16862"/>
              <a:gd name="adj4" fmla="val -9207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Nadpis 10"/>
          <p:cNvSpPr>
            <a:spLocks noGrp="1"/>
          </p:cNvSpPr>
          <p:nvPr>
            <p:ph type="title" idx="4294967295"/>
          </p:nvPr>
        </p:nvSpPr>
        <p:spPr>
          <a:xfrm>
            <a:off x="0" y="323655"/>
            <a:ext cx="9144000" cy="561975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/>
              <a:t>Zapiš, jaké vztahy platí pro úhly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a  </a:t>
            </a:r>
            <a:r>
              <a:rPr lang="el-GR" sz="2400" b="1" dirty="0" smtClean="0"/>
              <a:t>β</a:t>
            </a:r>
            <a:r>
              <a:rPr lang="cs-CZ" sz="2400" b="1" dirty="0" smtClean="0"/>
              <a:t> v daném trojúhelníku</a:t>
            </a:r>
            <a:endParaRPr lang="cs-CZ" sz="2400" dirty="0"/>
          </a:p>
        </p:txBody>
      </p:sp>
      <p:sp>
        <p:nvSpPr>
          <p:cNvPr id="12" name="Čárový popisek 1 (bez ohraničení) 11"/>
          <p:cNvSpPr/>
          <p:nvPr/>
        </p:nvSpPr>
        <p:spPr>
          <a:xfrm>
            <a:off x="3140224" y="3509392"/>
            <a:ext cx="432048" cy="360040"/>
          </a:xfrm>
          <a:prstGeom prst="callout1">
            <a:avLst>
              <a:gd name="adj1" fmla="val 18750"/>
              <a:gd name="adj2" fmla="val -8333"/>
              <a:gd name="adj3" fmla="val 16862"/>
              <a:gd name="adj4" fmla="val -9207"/>
            </a:avLst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Nadpis 10"/>
          <p:cNvSpPr txBox="1">
            <a:spLocks/>
          </p:cNvSpPr>
          <p:nvPr/>
        </p:nvSpPr>
        <p:spPr>
          <a:xfrm>
            <a:off x="4301970" y="3564015"/>
            <a:ext cx="1646675" cy="5619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sin </a:t>
            </a:r>
            <a:r>
              <a:rPr lang="el-GR" sz="2400" b="1" dirty="0" smtClean="0">
                <a:solidFill>
                  <a:schemeClr val="accent5">
                    <a:lumMod val="50000"/>
                  </a:schemeClr>
                </a:solidFill>
              </a:rPr>
              <a:t>α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= a/b</a:t>
            </a:r>
          </a:p>
        </p:txBody>
      </p:sp>
      <p:sp>
        <p:nvSpPr>
          <p:cNvPr id="18" name="Nadpis 10"/>
          <p:cNvSpPr txBox="1">
            <a:spLocks/>
          </p:cNvSpPr>
          <p:nvPr/>
        </p:nvSpPr>
        <p:spPr>
          <a:xfrm>
            <a:off x="4320480" y="4307185"/>
            <a:ext cx="1646675" cy="5619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cos </a:t>
            </a:r>
            <a:r>
              <a:rPr lang="el-GR" sz="2400" b="1" dirty="0" smtClean="0">
                <a:solidFill>
                  <a:schemeClr val="accent5">
                    <a:lumMod val="50000"/>
                  </a:schemeClr>
                </a:solidFill>
              </a:rPr>
              <a:t>α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= c/b</a:t>
            </a:r>
          </a:p>
        </p:txBody>
      </p:sp>
      <p:sp>
        <p:nvSpPr>
          <p:cNvPr id="19" name="Nadpis 10"/>
          <p:cNvSpPr txBox="1">
            <a:spLocks/>
          </p:cNvSpPr>
          <p:nvPr/>
        </p:nvSpPr>
        <p:spPr>
          <a:xfrm>
            <a:off x="4320480" y="4982260"/>
            <a:ext cx="1646675" cy="5619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tg </a:t>
            </a:r>
            <a:r>
              <a:rPr lang="el-GR" sz="2400" b="1" dirty="0" smtClean="0">
                <a:solidFill>
                  <a:schemeClr val="accent5">
                    <a:lumMod val="50000"/>
                  </a:schemeClr>
                </a:solidFill>
              </a:rPr>
              <a:t>α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= a/c</a:t>
            </a:r>
          </a:p>
        </p:txBody>
      </p:sp>
      <p:sp>
        <p:nvSpPr>
          <p:cNvPr id="20" name="Nadpis 10"/>
          <p:cNvSpPr txBox="1">
            <a:spLocks/>
          </p:cNvSpPr>
          <p:nvPr/>
        </p:nvSpPr>
        <p:spPr>
          <a:xfrm>
            <a:off x="4320480" y="5747345"/>
            <a:ext cx="1646675" cy="5619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cotg </a:t>
            </a:r>
            <a:r>
              <a:rPr lang="el-GR" sz="2400" b="1" dirty="0" smtClean="0">
                <a:solidFill>
                  <a:schemeClr val="accent5">
                    <a:lumMod val="50000"/>
                  </a:schemeClr>
                </a:solidFill>
              </a:rPr>
              <a:t>α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= c/a 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2" name="Nadpis 10"/>
          <p:cNvSpPr txBox="1">
            <a:spLocks/>
          </p:cNvSpPr>
          <p:nvPr/>
        </p:nvSpPr>
        <p:spPr>
          <a:xfrm>
            <a:off x="6840760" y="2146945"/>
            <a:ext cx="1646675" cy="5619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sin </a:t>
            </a:r>
            <a:r>
              <a:rPr lang="el-GR" sz="2400" b="1" dirty="0" smtClean="0">
                <a:solidFill>
                  <a:schemeClr val="accent3">
                    <a:lumMod val="75000"/>
                  </a:schemeClr>
                </a:solidFill>
              </a:rPr>
              <a:t>β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= c/b</a:t>
            </a:r>
          </a:p>
        </p:txBody>
      </p:sp>
      <p:sp>
        <p:nvSpPr>
          <p:cNvPr id="23" name="Nadpis 10"/>
          <p:cNvSpPr txBox="1">
            <a:spLocks/>
          </p:cNvSpPr>
          <p:nvPr/>
        </p:nvSpPr>
        <p:spPr>
          <a:xfrm>
            <a:off x="6840760" y="2822020"/>
            <a:ext cx="1646675" cy="5619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cos </a:t>
            </a:r>
            <a:r>
              <a:rPr lang="el-GR" sz="2400" b="1" dirty="0" smtClean="0">
                <a:solidFill>
                  <a:schemeClr val="accent3">
                    <a:lumMod val="75000"/>
                  </a:schemeClr>
                </a:solidFill>
              </a:rPr>
              <a:t>β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= a/b</a:t>
            </a:r>
          </a:p>
        </p:txBody>
      </p:sp>
      <p:sp>
        <p:nvSpPr>
          <p:cNvPr id="24" name="Nadpis 10"/>
          <p:cNvSpPr txBox="1">
            <a:spLocks/>
          </p:cNvSpPr>
          <p:nvPr/>
        </p:nvSpPr>
        <p:spPr>
          <a:xfrm>
            <a:off x="6840760" y="3542100"/>
            <a:ext cx="1646675" cy="5619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tg </a:t>
            </a:r>
            <a:r>
              <a:rPr lang="el-GR" sz="2400" b="1" dirty="0" smtClean="0">
                <a:solidFill>
                  <a:schemeClr val="accent3">
                    <a:lumMod val="75000"/>
                  </a:schemeClr>
                </a:solidFill>
              </a:rPr>
              <a:t>β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= c/a</a:t>
            </a:r>
          </a:p>
        </p:txBody>
      </p:sp>
      <p:sp>
        <p:nvSpPr>
          <p:cNvPr id="25" name="Nadpis 10"/>
          <p:cNvSpPr txBox="1">
            <a:spLocks/>
          </p:cNvSpPr>
          <p:nvPr/>
        </p:nvSpPr>
        <p:spPr>
          <a:xfrm>
            <a:off x="6840760" y="4262180"/>
            <a:ext cx="1646675" cy="5619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92500"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cotg </a:t>
            </a:r>
            <a:r>
              <a:rPr lang="el-GR" sz="2400" b="1" dirty="0" smtClean="0">
                <a:solidFill>
                  <a:schemeClr val="accent3">
                    <a:lumMod val="75000"/>
                  </a:schemeClr>
                </a:solidFill>
              </a:rPr>
              <a:t>β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= a/c 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Skupina 24"/>
          <p:cNvGrpSpPr/>
          <p:nvPr/>
        </p:nvGrpSpPr>
        <p:grpSpPr>
          <a:xfrm>
            <a:off x="706505" y="1088740"/>
            <a:ext cx="2650361" cy="4563507"/>
            <a:chOff x="571830" y="980728"/>
            <a:chExt cx="1974945" cy="2898322"/>
          </a:xfrm>
        </p:grpSpPr>
        <p:pic>
          <p:nvPicPr>
            <p:cNvPr id="2" name="Obrázek 1" descr="pravýúhel.png"/>
            <p:cNvPicPr>
              <a:picLocks noChangeAspect="1"/>
            </p:cNvPicPr>
            <p:nvPr/>
          </p:nvPicPr>
          <p:blipFill>
            <a:blip r:embed="rId2" cstate="print"/>
            <a:srcRect r="79166" b="39959"/>
            <a:stretch>
              <a:fillRect/>
            </a:stretch>
          </p:blipFill>
          <p:spPr>
            <a:xfrm>
              <a:off x="755576" y="980728"/>
              <a:ext cx="1791199" cy="2898322"/>
            </a:xfrm>
            <a:prstGeom prst="rect">
              <a:avLst/>
            </a:prstGeom>
          </p:spPr>
        </p:pic>
        <p:sp>
          <p:nvSpPr>
            <p:cNvPr id="3" name="TextovéPole 2"/>
            <p:cNvSpPr txBox="1"/>
            <p:nvPr/>
          </p:nvSpPr>
          <p:spPr>
            <a:xfrm>
              <a:off x="611560" y="1412776"/>
              <a:ext cx="100811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2000" b="1" dirty="0" smtClean="0"/>
                <a:t>β</a:t>
              </a:r>
              <a:r>
                <a:rPr lang="cs-CZ" sz="2000" b="1" dirty="0" smtClean="0"/>
                <a:t>=36°</a:t>
              </a:r>
              <a:endParaRPr lang="cs-CZ" sz="20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 rot="3796771">
              <a:off x="1469258" y="2286955"/>
              <a:ext cx="709542" cy="298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c =32cm</a:t>
              </a:r>
              <a:endParaRPr lang="cs-CZ" sz="20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 rot="16200000">
              <a:off x="375971" y="2377075"/>
              <a:ext cx="689864" cy="298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a=26 cm</a:t>
              </a:r>
              <a:endParaRPr lang="cs-CZ" sz="2000" b="1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1331640" y="3501008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1907704" y="321297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 smtClean="0"/>
                <a:t>α</a:t>
              </a:r>
              <a:endParaRPr lang="cs-CZ" dirty="0"/>
            </a:p>
          </p:txBody>
        </p:sp>
      </p:grpSp>
      <p:sp>
        <p:nvSpPr>
          <p:cNvPr id="26" name="Nadpis 10"/>
          <p:cNvSpPr txBox="1">
            <a:spLocks/>
          </p:cNvSpPr>
          <p:nvPr/>
        </p:nvSpPr>
        <p:spPr>
          <a:xfrm>
            <a:off x="5292080" y="1943835"/>
            <a:ext cx="1755195" cy="741995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r>
              <a:rPr lang="el-GR" sz="2400" b="1" dirty="0" smtClean="0">
                <a:solidFill>
                  <a:schemeClr val="accent5">
                    <a:lumMod val="50000"/>
                  </a:schemeClr>
                </a:solidFill>
              </a:rPr>
              <a:t>α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= 90° - 36°</a:t>
            </a:r>
          </a:p>
          <a:p>
            <a:r>
              <a:rPr lang="el-GR" sz="2400" b="1" dirty="0" smtClean="0">
                <a:solidFill>
                  <a:schemeClr val="accent5">
                    <a:lumMod val="50000"/>
                  </a:schemeClr>
                </a:solidFill>
              </a:rPr>
              <a:t>α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= 54°</a:t>
            </a:r>
          </a:p>
        </p:txBody>
      </p:sp>
      <p:sp>
        <p:nvSpPr>
          <p:cNvPr id="27" name="Nadpis 10"/>
          <p:cNvSpPr txBox="1">
            <a:spLocks/>
          </p:cNvSpPr>
          <p:nvPr/>
        </p:nvSpPr>
        <p:spPr>
          <a:xfrm>
            <a:off x="5292080" y="3654025"/>
            <a:ext cx="2340260" cy="1170130"/>
          </a:xfrm>
          <a:prstGeom prst="rect">
            <a:avLst/>
          </a:prstGeom>
          <a:gradFill flip="none" rotWithShape="1">
            <a:gsLst>
              <a:gs pos="0">
                <a:srgbClr val="FF33CC">
                  <a:tint val="66000"/>
                  <a:satMod val="160000"/>
                </a:srgbClr>
              </a:gs>
              <a:gs pos="50000">
                <a:srgbClr val="FF33CC">
                  <a:tint val="44500"/>
                  <a:satMod val="160000"/>
                </a:srgbClr>
              </a:gs>
              <a:gs pos="100000">
                <a:srgbClr val="FF33CC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sin </a:t>
            </a:r>
            <a:r>
              <a:rPr lang="el-GR" sz="2400" b="1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β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= b/c</a:t>
            </a:r>
          </a:p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     b =c . sin </a:t>
            </a:r>
            <a:r>
              <a:rPr lang="el-GR" sz="2400" b="1" dirty="0" smtClean="0">
                <a:solidFill>
                  <a:schemeClr val="accent5">
                    <a:lumMod val="50000"/>
                  </a:schemeClr>
                </a:solidFill>
              </a:rPr>
              <a:t>β</a:t>
            </a: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     b = 19 cm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0" y="278650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zbývající strany a úhly v trojúhelnících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ovéPole 22"/>
          <p:cNvSpPr txBox="1"/>
          <p:nvPr/>
        </p:nvSpPr>
        <p:spPr>
          <a:xfrm>
            <a:off x="539552" y="40050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521550" y="1133744"/>
            <a:ext cx="3690410" cy="3375375"/>
            <a:chOff x="2591780" y="1403775"/>
            <a:chExt cx="3150350" cy="2448272"/>
          </a:xfrm>
        </p:grpSpPr>
        <p:sp>
          <p:nvSpPr>
            <p:cNvPr id="10" name="TextovéPole 9"/>
            <p:cNvSpPr txBox="1"/>
            <p:nvPr/>
          </p:nvSpPr>
          <p:spPr>
            <a:xfrm>
              <a:off x="4076945" y="1403775"/>
              <a:ext cx="4320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grpSp>
          <p:nvGrpSpPr>
            <p:cNvPr id="29" name="Skupina 28"/>
            <p:cNvGrpSpPr/>
            <p:nvPr/>
          </p:nvGrpSpPr>
          <p:grpSpPr>
            <a:xfrm>
              <a:off x="2591780" y="1583795"/>
              <a:ext cx="3150350" cy="2268252"/>
              <a:chOff x="4977045" y="3789040"/>
              <a:chExt cx="3150350" cy="2268252"/>
            </a:xfrm>
          </p:grpSpPr>
          <p:sp>
            <p:nvSpPr>
              <p:cNvPr id="7" name="TextovéPole 6"/>
              <p:cNvSpPr txBox="1"/>
              <p:nvPr/>
            </p:nvSpPr>
            <p:spPr>
              <a:xfrm rot="2258646">
                <a:off x="5864413" y="4908291"/>
                <a:ext cx="129614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/>
                  <a:t>c= 23 cm</a:t>
                </a:r>
                <a:endParaRPr lang="cs-CZ" sz="2000" b="1" dirty="0"/>
              </a:p>
            </p:txBody>
          </p:sp>
          <p:grpSp>
            <p:nvGrpSpPr>
              <p:cNvPr id="28" name="Skupina 27"/>
              <p:cNvGrpSpPr/>
              <p:nvPr/>
            </p:nvGrpSpPr>
            <p:grpSpPr>
              <a:xfrm>
                <a:off x="4977045" y="3789040"/>
                <a:ext cx="3150350" cy="2268252"/>
                <a:chOff x="2422303" y="980728"/>
                <a:chExt cx="3150350" cy="2268252"/>
              </a:xfrm>
            </p:grpSpPr>
            <p:pic>
              <p:nvPicPr>
                <p:cNvPr id="2" name="Obrázek 1" descr="pravýúhel.png"/>
                <p:cNvPicPr>
                  <a:picLocks noChangeAspect="1"/>
                </p:cNvPicPr>
                <p:nvPr/>
              </p:nvPicPr>
              <p:blipFill>
                <a:blip r:embed="rId2" cstate="print"/>
                <a:srcRect l="20310" r="43047" b="53011"/>
                <a:stretch>
                  <a:fillRect/>
                </a:stretch>
              </p:blipFill>
              <p:spPr>
                <a:xfrm>
                  <a:off x="2422303" y="980728"/>
                  <a:ext cx="3150350" cy="2268252"/>
                </a:xfrm>
                <a:prstGeom prst="rect">
                  <a:avLst/>
                </a:prstGeom>
              </p:spPr>
            </p:pic>
            <p:sp>
              <p:nvSpPr>
                <p:cNvPr id="8" name="TextovéPole 7"/>
                <p:cNvSpPr txBox="1"/>
                <p:nvPr/>
              </p:nvSpPr>
              <p:spPr>
                <a:xfrm>
                  <a:off x="4855203" y="2590827"/>
                  <a:ext cx="294843" cy="29907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l-GR" sz="2000" b="1" dirty="0" smtClean="0"/>
                    <a:t>β</a:t>
                  </a:r>
                  <a:endParaRPr lang="cs-CZ" sz="2000" b="1" dirty="0"/>
                </a:p>
              </p:txBody>
            </p:sp>
            <p:sp>
              <p:nvSpPr>
                <p:cNvPr id="9" name="TextovéPole 8"/>
                <p:cNvSpPr txBox="1"/>
                <p:nvPr/>
              </p:nvSpPr>
              <p:spPr>
                <a:xfrm>
                  <a:off x="5077598" y="1700808"/>
                  <a:ext cx="28803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/>
                    <a:t>a</a:t>
                  </a:r>
                  <a:endParaRPr lang="cs-CZ" b="1" dirty="0"/>
                </a:p>
              </p:txBody>
            </p:sp>
            <p:sp>
              <p:nvSpPr>
                <p:cNvPr id="25" name="TextovéPole 24"/>
                <p:cNvSpPr txBox="1"/>
                <p:nvPr/>
              </p:nvSpPr>
              <p:spPr>
                <a:xfrm>
                  <a:off x="2422303" y="1144065"/>
                  <a:ext cx="1368152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l-GR" sz="2000" b="1" dirty="0" smtClean="0"/>
                    <a:t>α</a:t>
                  </a:r>
                  <a:r>
                    <a:rPr lang="cs-CZ" sz="2000" b="1" dirty="0" smtClean="0"/>
                    <a:t> = 24°10´</a:t>
                  </a:r>
                  <a:endParaRPr lang="cs-CZ" sz="2000" b="1" dirty="0"/>
                </a:p>
              </p:txBody>
            </p:sp>
          </p:grpSp>
        </p:grpSp>
      </p:grpSp>
      <p:sp>
        <p:nvSpPr>
          <p:cNvPr id="31" name="TextovéPole 30"/>
          <p:cNvSpPr txBox="1"/>
          <p:nvPr/>
        </p:nvSpPr>
        <p:spPr>
          <a:xfrm>
            <a:off x="0" y="368660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Vypočítej zbývající strany a úhly v trojúhelnících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517105" y="1358770"/>
            <a:ext cx="2160240" cy="1200329"/>
          </a:xfrm>
          <a:prstGeom prst="rect">
            <a:avLst/>
          </a:prstGeom>
          <a:gradFill flip="none" rotWithShape="1">
            <a:gsLst>
              <a:gs pos="0">
                <a:srgbClr val="339966">
                  <a:tint val="66000"/>
                  <a:satMod val="160000"/>
                </a:srgbClr>
              </a:gs>
              <a:gs pos="50000">
                <a:srgbClr val="339966">
                  <a:tint val="44500"/>
                  <a:satMod val="160000"/>
                </a:srgbClr>
              </a:gs>
              <a:gs pos="100000">
                <a:srgbClr val="339966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cos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= b/c</a:t>
            </a:r>
          </a:p>
          <a:p>
            <a:r>
              <a:rPr lang="cs-CZ" sz="2400" b="1" dirty="0" smtClean="0"/>
              <a:t>b = c . cos </a:t>
            </a:r>
            <a:r>
              <a:rPr lang="el-GR" sz="2400" b="1" dirty="0" smtClean="0"/>
              <a:t>α</a:t>
            </a:r>
            <a:endParaRPr lang="cs-CZ" sz="2400" b="1" dirty="0" smtClean="0"/>
          </a:p>
          <a:p>
            <a:r>
              <a:rPr lang="cs-CZ" sz="2400" b="1" dirty="0" smtClean="0"/>
              <a:t>b = 21 cm </a:t>
            </a:r>
            <a:endParaRPr lang="cs-CZ" sz="2400" b="1" dirty="0"/>
          </a:p>
        </p:txBody>
      </p:sp>
      <p:sp>
        <p:nvSpPr>
          <p:cNvPr id="34" name="Nadpis 10"/>
          <p:cNvSpPr txBox="1">
            <a:spLocks/>
          </p:cNvSpPr>
          <p:nvPr/>
        </p:nvSpPr>
        <p:spPr>
          <a:xfrm>
            <a:off x="5517105" y="3248980"/>
            <a:ext cx="2385265" cy="741995"/>
          </a:xfrm>
          <a:prstGeom prst="rect">
            <a:avLst/>
          </a:prstGeom>
          <a:gradFill flip="none" rotWithShape="1">
            <a:gsLst>
              <a:gs pos="0">
                <a:srgbClr val="339966">
                  <a:tint val="66000"/>
                  <a:satMod val="160000"/>
                </a:srgbClr>
              </a:gs>
              <a:gs pos="50000">
                <a:srgbClr val="339966">
                  <a:tint val="44500"/>
                  <a:satMod val="160000"/>
                </a:srgbClr>
              </a:gs>
              <a:gs pos="100000">
                <a:srgbClr val="339966">
                  <a:tint val="23500"/>
                  <a:satMod val="160000"/>
                </a:srgbClr>
              </a:gs>
            </a:gsLst>
            <a:lin ang="13500000" scaled="1"/>
            <a:tileRect/>
          </a:gradFill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r>
              <a:rPr lang="el-GR" sz="2400" b="1" dirty="0" smtClean="0">
                <a:solidFill>
                  <a:schemeClr val="accent3">
                    <a:lumMod val="75000"/>
                  </a:schemeClr>
                </a:solidFill>
                <a:latin typeface="Calibri"/>
              </a:rPr>
              <a:t>β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= 90° - 24°10´</a:t>
            </a:r>
          </a:p>
          <a:p>
            <a:r>
              <a:rPr lang="el-GR" sz="2400" b="1" dirty="0" smtClean="0">
                <a:solidFill>
                  <a:schemeClr val="accent3">
                    <a:lumMod val="75000"/>
                  </a:schemeClr>
                </a:solidFill>
              </a:rPr>
              <a:t>β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= 65°50´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5517105" y="4599130"/>
            <a:ext cx="2160240" cy="1200329"/>
          </a:xfrm>
          <a:prstGeom prst="rect">
            <a:avLst/>
          </a:prstGeom>
          <a:gradFill flip="none" rotWithShape="1">
            <a:gsLst>
              <a:gs pos="0">
                <a:srgbClr val="339966">
                  <a:tint val="66000"/>
                  <a:satMod val="160000"/>
                </a:srgbClr>
              </a:gs>
              <a:gs pos="50000">
                <a:srgbClr val="339966">
                  <a:tint val="44500"/>
                  <a:satMod val="160000"/>
                </a:srgbClr>
              </a:gs>
              <a:gs pos="100000">
                <a:srgbClr val="339966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sin </a:t>
            </a:r>
            <a:r>
              <a:rPr lang="el-GR" sz="2400" b="1" dirty="0" smtClean="0"/>
              <a:t>α</a:t>
            </a:r>
            <a:r>
              <a:rPr lang="cs-CZ" sz="2400" b="1" dirty="0" smtClean="0"/>
              <a:t> = a/c</a:t>
            </a:r>
          </a:p>
          <a:p>
            <a:r>
              <a:rPr lang="cs-CZ" sz="2400" b="1" dirty="0" smtClean="0"/>
              <a:t>a = c . sin </a:t>
            </a:r>
            <a:r>
              <a:rPr lang="el-GR" sz="2400" b="1" dirty="0" smtClean="0"/>
              <a:t>α</a:t>
            </a:r>
            <a:endParaRPr lang="cs-CZ" sz="2400" b="1" dirty="0" smtClean="0"/>
          </a:p>
          <a:p>
            <a:r>
              <a:rPr lang="cs-CZ" sz="2400" b="1" dirty="0" smtClean="0"/>
              <a:t>a = 9,4 cm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1" animBg="1"/>
      <p:bldP spid="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Zástupný symbol pro obsah 27" descr="troj12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24312" t="5783" r="31238" b="30599"/>
          <a:stretch>
            <a:fillRect/>
          </a:stretch>
        </p:blipFill>
        <p:spPr>
          <a:xfrm rot="20880000">
            <a:off x="4900404" y="1918080"/>
            <a:ext cx="2488539" cy="2035262"/>
          </a:xfr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 Vypočítejte velikosti vnitřních úhlů kosočtverce ABCD, jestliže /AB/ = 12,4cm, /AC/ = 18,6cm.</a:t>
            </a:r>
            <a:endParaRPr lang="cs-CZ" sz="2400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20448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000" b="1" dirty="0" smtClean="0"/>
          </a:p>
        </p:txBody>
      </p:sp>
      <p:sp>
        <p:nvSpPr>
          <p:cNvPr id="5" name="Kosoúhelník 4"/>
          <p:cNvSpPr/>
          <p:nvPr/>
        </p:nvSpPr>
        <p:spPr>
          <a:xfrm>
            <a:off x="1691680" y="2780928"/>
            <a:ext cx="2304256" cy="1656184"/>
          </a:xfrm>
          <a:prstGeom prst="parallelogram">
            <a:avLst>
              <a:gd name="adj" fmla="val 250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 flipV="1">
            <a:off x="1691680" y="2780928"/>
            <a:ext cx="2304256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2015716" y="2888940"/>
            <a:ext cx="1656184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403648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 rot="19449732">
            <a:off x="1840771" y="3500858"/>
            <a:ext cx="1130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= 18,6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51720" y="443711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= 12,4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32129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91880" y="43651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24208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2492896"/>
            <a:ext cx="36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grpSp>
        <p:nvGrpSpPr>
          <p:cNvPr id="32" name="Skupina 31"/>
          <p:cNvGrpSpPr/>
          <p:nvPr/>
        </p:nvGrpSpPr>
        <p:grpSpPr>
          <a:xfrm>
            <a:off x="4808127" y="1772816"/>
            <a:ext cx="2788209" cy="1809492"/>
            <a:chOff x="4808127" y="1772816"/>
            <a:chExt cx="2788209" cy="1809492"/>
          </a:xfrm>
        </p:grpSpPr>
        <p:sp>
          <p:nvSpPr>
            <p:cNvPr id="14" name="TextovéPole 13"/>
            <p:cNvSpPr txBox="1"/>
            <p:nvPr/>
          </p:nvSpPr>
          <p:spPr>
            <a:xfrm>
              <a:off x="7092280" y="3140968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860032" y="321297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</a:t>
              </a:r>
              <a:endParaRPr lang="cs-CZ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292080" y="2852936"/>
              <a:ext cx="86409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α /2</a:t>
              </a:r>
              <a:endParaRPr lang="cs-CZ" dirty="0"/>
            </a:p>
          </p:txBody>
        </p:sp>
        <p:sp>
          <p:nvSpPr>
            <p:cNvPr id="24" name="TextovéPole 23"/>
            <p:cNvSpPr txBox="1"/>
            <p:nvPr/>
          </p:nvSpPr>
          <p:spPr>
            <a:xfrm rot="19124534">
              <a:off x="4808127" y="2307752"/>
              <a:ext cx="13583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b = 9,3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5652120" y="3212976"/>
              <a:ext cx="12961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 = 12,4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156176" y="177281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</a:t>
              </a:r>
              <a:endParaRPr lang="cs-CZ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660232" y="2852936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β/2</a:t>
              </a:r>
              <a:endParaRPr lang="cs-CZ" dirty="0"/>
            </a:p>
          </p:txBody>
        </p:sp>
      </p:grpSp>
      <p:sp>
        <p:nvSpPr>
          <p:cNvPr id="30" name="TextovéPole 29"/>
          <p:cNvSpPr txBox="1"/>
          <p:nvPr/>
        </p:nvSpPr>
        <p:spPr>
          <a:xfrm>
            <a:off x="1691680" y="40770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75856" y="40770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β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83968" y="4077072"/>
            <a:ext cx="216024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cos </a:t>
            </a:r>
            <a:r>
              <a:rPr lang="el-GR" sz="2000" b="1" dirty="0" smtClean="0">
                <a:solidFill>
                  <a:schemeClr val="accent2">
                    <a:lumMod val="75000"/>
                  </a:schemeClr>
                </a:solidFill>
              </a:rPr>
              <a:t>α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/2 = b/a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cos </a:t>
            </a:r>
            <a:r>
              <a:rPr lang="el-GR" sz="2000" b="1" dirty="0" smtClean="0">
                <a:solidFill>
                  <a:schemeClr val="accent2">
                    <a:lumMod val="75000"/>
                  </a:schemeClr>
                </a:solidFill>
              </a:rPr>
              <a:t>α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/2 = 9,3/12,4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cos </a:t>
            </a:r>
            <a:r>
              <a:rPr lang="el-GR" sz="2000" b="1" dirty="0" smtClean="0">
                <a:solidFill>
                  <a:schemeClr val="accent2">
                    <a:lumMod val="75000"/>
                  </a:schemeClr>
                </a:solidFill>
              </a:rPr>
              <a:t>α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/2 = 0,75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  </a:t>
            </a:r>
            <a:r>
              <a:rPr lang="el-GR" sz="2000" b="1" dirty="0" smtClean="0">
                <a:solidFill>
                  <a:schemeClr val="accent2">
                    <a:lumMod val="75000"/>
                  </a:schemeClr>
                </a:solidFill>
              </a:rPr>
              <a:t>α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/2 = 41°25´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        </a:t>
            </a:r>
            <a:r>
              <a:rPr lang="el-GR" sz="2000" b="1" u="sng" dirty="0" smtClean="0">
                <a:solidFill>
                  <a:schemeClr val="accent2">
                    <a:lumMod val="75000"/>
                  </a:schemeClr>
                </a:solidFill>
              </a:rPr>
              <a:t>α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</a:rPr>
              <a:t> = 82°50´</a:t>
            </a:r>
          </a:p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660232" y="4077072"/>
            <a:ext cx="223224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sin </a:t>
            </a:r>
            <a:r>
              <a:rPr lang="el-GR" sz="2000" b="1" dirty="0" smtClean="0">
                <a:solidFill>
                  <a:srgbClr val="00B050"/>
                </a:solidFill>
              </a:rPr>
              <a:t>β</a:t>
            </a:r>
            <a:r>
              <a:rPr lang="cs-CZ" sz="2000" b="1" dirty="0" smtClean="0">
                <a:solidFill>
                  <a:srgbClr val="00B050"/>
                </a:solidFill>
              </a:rPr>
              <a:t>/2 = b/a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sin </a:t>
            </a:r>
            <a:r>
              <a:rPr lang="el-GR" sz="2000" b="1" dirty="0" smtClean="0">
                <a:solidFill>
                  <a:srgbClr val="00B050"/>
                </a:solidFill>
              </a:rPr>
              <a:t>β</a:t>
            </a:r>
            <a:r>
              <a:rPr lang="cs-CZ" sz="2000" b="1" dirty="0" smtClean="0">
                <a:solidFill>
                  <a:srgbClr val="00B050"/>
                </a:solidFill>
              </a:rPr>
              <a:t>/2 = 9,3/12,4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sin </a:t>
            </a:r>
            <a:r>
              <a:rPr lang="el-GR" sz="2000" b="1" dirty="0" smtClean="0">
                <a:solidFill>
                  <a:srgbClr val="00B050"/>
                </a:solidFill>
              </a:rPr>
              <a:t>β</a:t>
            </a:r>
            <a:r>
              <a:rPr lang="cs-CZ" sz="2000" b="1" dirty="0" smtClean="0">
                <a:solidFill>
                  <a:srgbClr val="00B050"/>
                </a:solidFill>
              </a:rPr>
              <a:t>/2 = 0,75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       </a:t>
            </a:r>
            <a:r>
              <a:rPr lang="el-GR" sz="2000" b="1" dirty="0" smtClean="0">
                <a:solidFill>
                  <a:srgbClr val="00B050"/>
                </a:solidFill>
              </a:rPr>
              <a:t>β</a:t>
            </a:r>
            <a:r>
              <a:rPr lang="cs-CZ" sz="2000" b="1" dirty="0" smtClean="0">
                <a:solidFill>
                  <a:srgbClr val="00B050"/>
                </a:solidFill>
              </a:rPr>
              <a:t>/2 = 48°35´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           </a:t>
            </a:r>
            <a:r>
              <a:rPr lang="el-GR" sz="2000" b="1" u="sng" dirty="0" smtClean="0">
                <a:solidFill>
                  <a:srgbClr val="00B050"/>
                </a:solidFill>
              </a:rPr>
              <a:t>β</a:t>
            </a:r>
            <a:r>
              <a:rPr lang="cs-CZ" sz="2000" b="1" u="sng" dirty="0" smtClean="0">
                <a:solidFill>
                  <a:srgbClr val="00B050"/>
                </a:solidFill>
              </a:rPr>
              <a:t> = 97°10´</a:t>
            </a:r>
          </a:p>
          <a:p>
            <a:endParaRPr lang="cs-CZ" dirty="0"/>
          </a:p>
        </p:txBody>
      </p:sp>
      <p:sp>
        <p:nvSpPr>
          <p:cNvPr id="29" name="Veselý obličej 28"/>
          <p:cNvSpPr/>
          <p:nvPr/>
        </p:nvSpPr>
        <p:spPr>
          <a:xfrm>
            <a:off x="8352420" y="6219310"/>
            <a:ext cx="405045" cy="405045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Obrázky autorka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748</TotalTime>
  <Words>332</Words>
  <Application>Microsoft Office PowerPoint</Application>
  <PresentationFormat>Předvádění na obrazovce (4:3)</PresentationFormat>
  <Paragraphs>101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Goniometrické funkce</vt:lpstr>
      <vt:lpstr>Snímek 3</vt:lpstr>
      <vt:lpstr>Zapiš, jaké vztahy platí pro úhly α a  β v daném trojúhelníku</vt:lpstr>
      <vt:lpstr>Snímek 5</vt:lpstr>
      <vt:lpstr>Snímek 6</vt:lpstr>
      <vt:lpstr> Vypočítejte velikosti vnitřních úhlů kosočtverce ABCD, jestliže /AB/ = 12,4cm, /AC/ = 18,6cm.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Goniometrické funkce</dc:title>
  <dc:creator>Kalista Pavel</dc:creator>
  <cp:lastModifiedBy>pc</cp:lastModifiedBy>
  <cp:revision>81</cp:revision>
  <dcterms:created xsi:type="dcterms:W3CDTF">2011-04-17T19:47:09Z</dcterms:created>
  <dcterms:modified xsi:type="dcterms:W3CDTF">2013-05-01T15:54:07Z</dcterms:modified>
</cp:coreProperties>
</file>