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E3CFFC-1E44-4187-8788-17802FEB511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E7090-31EC-4E03-8FBE-548F8499B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VY_42_INOVACE_09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Geometrické zápisy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Žáci zapisují jednoduché geometrické zápisy</a:t>
            </a: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Geometrické zápisy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72870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1. K náčrtku a textu připiš geometrický zápis.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530" y="4149080"/>
            <a:ext cx="353688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Bod P leží na přímce p.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112060" y="4149080"/>
            <a:ext cx="353688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Bod E neleží na přímce p.</a:t>
            </a:r>
            <a:endParaRPr lang="cs-CZ" sz="2400" b="1" dirty="0"/>
          </a:p>
        </p:txBody>
      </p:sp>
      <p:cxnSp>
        <p:nvCxnSpPr>
          <p:cNvPr id="8" name="Přímá spojovací čára 7"/>
          <p:cNvCxnSpPr/>
          <p:nvPr/>
        </p:nvCxnSpPr>
        <p:spPr>
          <a:xfrm flipV="1">
            <a:off x="1691680" y="2393885"/>
            <a:ext cx="6435715" cy="585065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031940" y="2663915"/>
            <a:ext cx="0" cy="225025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Skupina 14"/>
          <p:cNvGrpSpPr/>
          <p:nvPr/>
        </p:nvGrpSpPr>
        <p:grpSpPr>
          <a:xfrm>
            <a:off x="2816805" y="1871855"/>
            <a:ext cx="252000" cy="252000"/>
            <a:chOff x="2816805" y="1871855"/>
            <a:chExt cx="252000" cy="252000"/>
          </a:xfrm>
        </p:grpSpPr>
        <p:cxnSp>
          <p:nvCxnSpPr>
            <p:cNvPr id="12" name="Přímá spojovací čára 11"/>
            <p:cNvCxnSpPr/>
            <p:nvPr/>
          </p:nvCxnSpPr>
          <p:spPr>
            <a:xfrm>
              <a:off x="2951820" y="1871855"/>
              <a:ext cx="0" cy="252000"/>
            </a:xfrm>
            <a:prstGeom prst="line">
              <a:avLst/>
            </a:prstGeom>
            <a:ln w="1905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2816805" y="1988840"/>
              <a:ext cx="252000" cy="0"/>
            </a:xfrm>
            <a:prstGeom prst="line">
              <a:avLst/>
            </a:prstGeom>
            <a:ln w="1905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/>
          <p:cNvSpPr txBox="1"/>
          <p:nvPr/>
        </p:nvSpPr>
        <p:spPr>
          <a:xfrm>
            <a:off x="2951820" y="1934543"/>
            <a:ext cx="27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12360" y="2393885"/>
            <a:ext cx="27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96925" y="2888940"/>
            <a:ext cx="27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86635" y="5139190"/>
            <a:ext cx="180020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 </a:t>
            </a:r>
            <a:r>
              <a:rPr lang="az-Cyrl-AZ" sz="2400" b="1" dirty="0" smtClean="0"/>
              <a:t>є</a:t>
            </a:r>
            <a:r>
              <a:rPr lang="cs-CZ" sz="2400" b="1" dirty="0" smtClean="0"/>
              <a:t> p</a:t>
            </a:r>
          </a:p>
        </p:txBody>
      </p:sp>
      <p:grpSp>
        <p:nvGrpSpPr>
          <p:cNvPr id="26" name="Skupina 25"/>
          <p:cNvGrpSpPr/>
          <p:nvPr/>
        </p:nvGrpSpPr>
        <p:grpSpPr>
          <a:xfrm>
            <a:off x="5787135" y="5139190"/>
            <a:ext cx="1800200" cy="461665"/>
            <a:chOff x="5787135" y="5139190"/>
            <a:chExt cx="1800200" cy="461665"/>
          </a:xfrm>
        </p:grpSpPr>
        <p:sp>
          <p:nvSpPr>
            <p:cNvPr id="21" name="TextovéPole 20"/>
            <p:cNvSpPr txBox="1"/>
            <p:nvPr/>
          </p:nvSpPr>
          <p:spPr>
            <a:xfrm>
              <a:off x="5787135" y="5139190"/>
              <a:ext cx="1800200" cy="461665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 P </a:t>
              </a:r>
              <a:r>
                <a:rPr lang="az-Cyrl-AZ" sz="2400" b="1" dirty="0" smtClean="0"/>
                <a:t>є</a:t>
              </a:r>
              <a:r>
                <a:rPr lang="cs-CZ" sz="2400" b="1" dirty="0" smtClean="0"/>
                <a:t> p</a:t>
              </a:r>
            </a:p>
          </p:txBody>
        </p:sp>
        <p:cxnSp>
          <p:nvCxnSpPr>
            <p:cNvPr id="25" name="Přímá spojovací čára 24"/>
            <p:cNvCxnSpPr/>
            <p:nvPr/>
          </p:nvCxnSpPr>
          <p:spPr>
            <a:xfrm flipH="1">
              <a:off x="6642230" y="5274205"/>
              <a:ext cx="135015" cy="252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728700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2. K náčrtku a textu připiš geometrický zápis.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1550" y="4059070"/>
            <a:ext cx="490554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Přímky a, b jsou rovnoběžné.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 flipV="1">
            <a:off x="1691680" y="1853825"/>
            <a:ext cx="5004000" cy="585065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732240" y="1673805"/>
            <a:ext cx="27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47175" y="5094185"/>
            <a:ext cx="180020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  // b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 flipV="1">
            <a:off x="1844080" y="2798930"/>
            <a:ext cx="5004000" cy="585065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867255" y="2708920"/>
            <a:ext cx="27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 rot="1808665">
            <a:off x="4423370" y="2650550"/>
            <a:ext cx="662752" cy="661967"/>
            <a:chOff x="1755377" y="2775962"/>
            <a:chExt cx="662752" cy="661967"/>
          </a:xfrm>
        </p:grpSpPr>
        <p:sp>
          <p:nvSpPr>
            <p:cNvPr id="12" name="Elipsa 11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Elipsa 14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0" y="728700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3. K náčrtku a textu připiš geometrický zápis.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1540" y="5094185"/>
            <a:ext cx="490554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Přímky a, b jsou na sebe kolmé.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4662010" y="1403775"/>
            <a:ext cx="315035" cy="2880320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662010" y="1448780"/>
            <a:ext cx="27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</a:t>
            </a:r>
            <a:endParaRPr lang="cs-CZ" b="1" dirty="0"/>
          </a:p>
        </p:txBody>
      </p:sp>
      <p:cxnSp>
        <p:nvCxnSpPr>
          <p:cNvPr id="20" name="Přímá spojovací čára 19"/>
          <p:cNvCxnSpPr/>
          <p:nvPr/>
        </p:nvCxnSpPr>
        <p:spPr>
          <a:xfrm flipV="1">
            <a:off x="1844080" y="2798930"/>
            <a:ext cx="5004000" cy="585065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867255" y="2708920"/>
            <a:ext cx="27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6147175" y="5094185"/>
            <a:ext cx="1800200" cy="461665"/>
            <a:chOff x="6147175" y="5094185"/>
            <a:chExt cx="1800200" cy="461665"/>
          </a:xfrm>
        </p:grpSpPr>
        <p:sp>
          <p:nvSpPr>
            <p:cNvPr id="19" name="TextovéPole 18"/>
            <p:cNvSpPr txBox="1"/>
            <p:nvPr/>
          </p:nvSpPr>
          <p:spPr>
            <a:xfrm>
              <a:off x="6147175" y="5094185"/>
              <a:ext cx="1800200" cy="461665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e     f</a:t>
              </a:r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6957265" y="5229200"/>
              <a:ext cx="180000" cy="180000"/>
              <a:chOff x="1826715" y="2888940"/>
              <a:chExt cx="180000" cy="180000"/>
            </a:xfrm>
          </p:grpSpPr>
          <p:cxnSp>
            <p:nvCxnSpPr>
              <p:cNvPr id="16" name="Přímá spojovací čára 15"/>
              <p:cNvCxnSpPr/>
              <p:nvPr/>
            </p:nvCxnSpPr>
            <p:spPr>
              <a:xfrm>
                <a:off x="1916725" y="2888940"/>
                <a:ext cx="0" cy="18000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>
                <a:off x="1826715" y="3068940"/>
                <a:ext cx="180000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728700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4. K náčrtku a textu připiš geometrický zápis.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1550" y="5094185"/>
            <a:ext cx="490554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Úsečka CD má délku 6 cm.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147175" y="5094185"/>
            <a:ext cx="180020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|CD|= 6 cm </a:t>
            </a:r>
          </a:p>
        </p:txBody>
      </p:sp>
      <p:grpSp>
        <p:nvGrpSpPr>
          <p:cNvPr id="15" name="Skupina 14"/>
          <p:cNvGrpSpPr/>
          <p:nvPr/>
        </p:nvGrpSpPr>
        <p:grpSpPr>
          <a:xfrm>
            <a:off x="1781690" y="3023955"/>
            <a:ext cx="2430270" cy="549352"/>
            <a:chOff x="1781690" y="3023955"/>
            <a:chExt cx="2430270" cy="549352"/>
          </a:xfrm>
        </p:grpSpPr>
        <p:sp>
          <p:nvSpPr>
            <p:cNvPr id="17" name="TextovéPole 16"/>
            <p:cNvSpPr txBox="1"/>
            <p:nvPr/>
          </p:nvSpPr>
          <p:spPr>
            <a:xfrm>
              <a:off x="1781690" y="3158970"/>
              <a:ext cx="2700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cxnSp>
          <p:nvCxnSpPr>
            <p:cNvPr id="20" name="Přímá spojovací čára 19"/>
            <p:cNvCxnSpPr/>
            <p:nvPr/>
          </p:nvCxnSpPr>
          <p:spPr>
            <a:xfrm>
              <a:off x="1961710" y="3113965"/>
              <a:ext cx="2160000" cy="1"/>
            </a:xfrm>
            <a:prstGeom prst="line">
              <a:avLst/>
            </a:prstGeom>
            <a:ln w="1905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>
              <a:off x="3941930" y="3203975"/>
              <a:ext cx="2700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</a:t>
              </a:r>
              <a:endParaRPr lang="cs-CZ" b="1" dirty="0"/>
            </a:p>
          </p:txBody>
        </p:sp>
        <p:cxnSp>
          <p:nvCxnSpPr>
            <p:cNvPr id="13" name="Přímá spojovací čára 12"/>
            <p:cNvCxnSpPr/>
            <p:nvPr/>
          </p:nvCxnSpPr>
          <p:spPr>
            <a:xfrm>
              <a:off x="1961710" y="3023955"/>
              <a:ext cx="0" cy="180020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4121950" y="3023955"/>
              <a:ext cx="0" cy="180020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72870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5. K náčrtku a textu připiš geometrický zápis.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6525" y="4824155"/>
            <a:ext cx="6165685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Kružnice k má střed v bodě S a poloměr 3 cm.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192180" y="5769260"/>
            <a:ext cx="1800200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k(S; 3 cm) </a:t>
            </a:r>
          </a:p>
        </p:txBody>
      </p:sp>
      <p:grpSp>
        <p:nvGrpSpPr>
          <p:cNvPr id="27" name="Skupina 26"/>
          <p:cNvGrpSpPr/>
          <p:nvPr/>
        </p:nvGrpSpPr>
        <p:grpSpPr>
          <a:xfrm>
            <a:off x="2051960" y="1988840"/>
            <a:ext cx="2160000" cy="2160000"/>
            <a:chOff x="2051960" y="1988840"/>
            <a:chExt cx="2160000" cy="2160000"/>
          </a:xfrm>
        </p:grpSpPr>
        <p:grpSp>
          <p:nvGrpSpPr>
            <p:cNvPr id="18" name="Skupina 17"/>
            <p:cNvGrpSpPr/>
            <p:nvPr/>
          </p:nvGrpSpPr>
          <p:grpSpPr>
            <a:xfrm>
              <a:off x="2996825" y="2951975"/>
              <a:ext cx="405045" cy="432020"/>
              <a:chOff x="2816805" y="1871855"/>
              <a:chExt cx="405045" cy="432020"/>
            </a:xfrm>
          </p:grpSpPr>
          <p:grpSp>
            <p:nvGrpSpPr>
              <p:cNvPr id="11" name="Skupina 10"/>
              <p:cNvGrpSpPr/>
              <p:nvPr/>
            </p:nvGrpSpPr>
            <p:grpSpPr>
              <a:xfrm>
                <a:off x="2816805" y="1871855"/>
                <a:ext cx="252000" cy="252000"/>
                <a:chOff x="2816805" y="1871855"/>
                <a:chExt cx="252000" cy="252000"/>
              </a:xfrm>
            </p:grpSpPr>
            <p:cxnSp>
              <p:nvCxnSpPr>
                <p:cNvPr id="12" name="Přímá spojovací čára 11"/>
                <p:cNvCxnSpPr/>
                <p:nvPr/>
              </p:nvCxnSpPr>
              <p:spPr>
                <a:xfrm>
                  <a:off x="2951820" y="1871855"/>
                  <a:ext cx="0" cy="252000"/>
                </a:xfrm>
                <a:prstGeom prst="line">
                  <a:avLst/>
                </a:prstGeom>
                <a:ln w="19050"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ovací čára 14"/>
                <p:cNvCxnSpPr/>
                <p:nvPr/>
              </p:nvCxnSpPr>
              <p:spPr>
                <a:xfrm>
                  <a:off x="2816805" y="1988840"/>
                  <a:ext cx="252000" cy="0"/>
                </a:xfrm>
                <a:prstGeom prst="line">
                  <a:avLst/>
                </a:prstGeom>
                <a:ln w="19050"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6" name="TextovéPole 15"/>
              <p:cNvSpPr txBox="1"/>
              <p:nvPr/>
            </p:nvSpPr>
            <p:spPr>
              <a:xfrm>
                <a:off x="2951820" y="1934543"/>
                <a:ext cx="27003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S</a:t>
                </a:r>
                <a:endParaRPr lang="cs-CZ" b="1" dirty="0"/>
              </a:p>
            </p:txBody>
          </p:sp>
        </p:grpSp>
        <p:sp>
          <p:nvSpPr>
            <p:cNvPr id="21" name="Elipsa 20"/>
            <p:cNvSpPr/>
            <p:nvPr/>
          </p:nvSpPr>
          <p:spPr>
            <a:xfrm>
              <a:off x="2051960" y="1988840"/>
              <a:ext cx="2160000" cy="2160000"/>
            </a:xfrm>
            <a:prstGeom prst="ellipse">
              <a:avLst/>
            </a:prstGeom>
            <a:no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941930" y="2078850"/>
              <a:ext cx="2700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k</a:t>
              </a:r>
              <a:endParaRPr lang="cs-CZ" b="1" dirty="0"/>
            </a:p>
          </p:txBody>
        </p:sp>
        <p:cxnSp>
          <p:nvCxnSpPr>
            <p:cNvPr id="25" name="Přímá spojovací čára 24"/>
            <p:cNvCxnSpPr/>
            <p:nvPr/>
          </p:nvCxnSpPr>
          <p:spPr>
            <a:xfrm flipH="1">
              <a:off x="2141730" y="3068960"/>
              <a:ext cx="990110" cy="45005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/>
            <p:cNvSpPr txBox="1"/>
            <p:nvPr/>
          </p:nvSpPr>
          <p:spPr>
            <a:xfrm>
              <a:off x="2321750" y="3248980"/>
              <a:ext cx="13501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r = 3 cm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72870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6. K náčrtku a textu připiš geometrický zápis.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6525" y="4824155"/>
            <a:ext cx="400544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Polopřímka GH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192180" y="4869160"/>
            <a:ext cx="180020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alibri"/>
              </a:rPr>
              <a:t>→</a:t>
            </a:r>
            <a:r>
              <a:rPr lang="cs-CZ" sz="2400" b="1" dirty="0" smtClean="0"/>
              <a:t>GH</a:t>
            </a:r>
          </a:p>
        </p:txBody>
      </p:sp>
      <p:grpSp>
        <p:nvGrpSpPr>
          <p:cNvPr id="17" name="Skupina 16"/>
          <p:cNvGrpSpPr/>
          <p:nvPr/>
        </p:nvGrpSpPr>
        <p:grpSpPr>
          <a:xfrm rot="20101131">
            <a:off x="645328" y="2605446"/>
            <a:ext cx="3522178" cy="1537905"/>
            <a:chOff x="668564" y="2349017"/>
            <a:chExt cx="3522178" cy="1537905"/>
          </a:xfrm>
        </p:grpSpPr>
        <p:sp>
          <p:nvSpPr>
            <p:cNvPr id="18" name="TextovéPole 17"/>
            <p:cNvSpPr txBox="1"/>
            <p:nvPr/>
          </p:nvSpPr>
          <p:spPr>
            <a:xfrm rot="1498869">
              <a:off x="1781689" y="3158970"/>
              <a:ext cx="2700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H</a:t>
              </a:r>
              <a:endParaRPr lang="cs-CZ" b="1" dirty="0"/>
            </a:p>
          </p:txBody>
        </p:sp>
        <p:cxnSp>
          <p:nvCxnSpPr>
            <p:cNvPr id="20" name="Přímá spojovací čára 19"/>
            <p:cNvCxnSpPr/>
            <p:nvPr/>
          </p:nvCxnSpPr>
          <p:spPr>
            <a:xfrm rot="1498869" flipV="1">
              <a:off x="668564" y="2349017"/>
              <a:ext cx="3281920" cy="1537905"/>
            </a:xfrm>
            <a:prstGeom prst="line">
              <a:avLst/>
            </a:prstGeom>
            <a:ln w="1905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 rot="1498869">
              <a:off x="3920712" y="3249515"/>
              <a:ext cx="2700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G</a:t>
              </a:r>
              <a:endParaRPr lang="cs-CZ" b="1" dirty="0"/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1961710" y="3023955"/>
              <a:ext cx="0" cy="180020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>
              <a:off x="4121950" y="3023955"/>
              <a:ext cx="0" cy="180020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728700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7. K náčrtku a textu připiš geometrický zápis.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6525" y="4824155"/>
            <a:ext cx="400544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Přímka EF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192180" y="4869160"/>
            <a:ext cx="180020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Calibri"/>
              </a:rPr>
              <a:t>↔</a:t>
            </a:r>
            <a:r>
              <a:rPr lang="cs-CZ" sz="2400" b="1" dirty="0" smtClean="0"/>
              <a:t>EF</a:t>
            </a:r>
          </a:p>
        </p:txBody>
      </p:sp>
      <p:grpSp>
        <p:nvGrpSpPr>
          <p:cNvPr id="2" name="Skupina 16"/>
          <p:cNvGrpSpPr/>
          <p:nvPr/>
        </p:nvGrpSpPr>
        <p:grpSpPr>
          <a:xfrm rot="20101131">
            <a:off x="656566" y="1943835"/>
            <a:ext cx="4815534" cy="2250250"/>
            <a:chOff x="747245" y="1993832"/>
            <a:chExt cx="4815534" cy="2250250"/>
          </a:xfrm>
        </p:grpSpPr>
        <p:sp>
          <p:nvSpPr>
            <p:cNvPr id="18" name="TextovéPole 17"/>
            <p:cNvSpPr txBox="1"/>
            <p:nvPr/>
          </p:nvSpPr>
          <p:spPr>
            <a:xfrm rot="1498869">
              <a:off x="1781689" y="3158970"/>
              <a:ext cx="2700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E</a:t>
              </a:r>
              <a:endParaRPr lang="cs-CZ" b="1" dirty="0"/>
            </a:p>
          </p:txBody>
        </p:sp>
        <p:cxnSp>
          <p:nvCxnSpPr>
            <p:cNvPr id="20" name="Přímá spojovací čára 19"/>
            <p:cNvCxnSpPr/>
            <p:nvPr/>
          </p:nvCxnSpPr>
          <p:spPr>
            <a:xfrm rot="1498869" flipV="1">
              <a:off x="747245" y="1993832"/>
              <a:ext cx="4815534" cy="2250250"/>
            </a:xfrm>
            <a:prstGeom prst="line">
              <a:avLst/>
            </a:prstGeom>
            <a:ln w="1905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 rot="1498869">
              <a:off x="3920712" y="3249515"/>
              <a:ext cx="2700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1961710" y="3023955"/>
              <a:ext cx="0" cy="180020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>
              <a:off x="4121950" y="3023955"/>
              <a:ext cx="0" cy="180020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72870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8. K náčrtku a textu připiš geometrický zápis.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6525" y="4824155"/>
            <a:ext cx="468052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Přímky c, d se protínají v bodě B.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331640" y="2078850"/>
            <a:ext cx="27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cxnSp>
        <p:nvCxnSpPr>
          <p:cNvPr id="20" name="Přímá spojovací čára 19"/>
          <p:cNvCxnSpPr/>
          <p:nvPr/>
        </p:nvCxnSpPr>
        <p:spPr>
          <a:xfrm flipV="1">
            <a:off x="626522" y="1986944"/>
            <a:ext cx="4815534" cy="2250250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307041" y="2031949"/>
            <a:ext cx="27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1106615" y="2393885"/>
            <a:ext cx="4275475" cy="1395155"/>
          </a:xfrm>
          <a:prstGeom prst="line">
            <a:avLst/>
          </a:prstGeom>
          <a:ln w="190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996825" y="2618910"/>
            <a:ext cx="27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6237185" y="4914165"/>
            <a:ext cx="1980220" cy="540060"/>
            <a:chOff x="755576" y="3429000"/>
            <a:chExt cx="2160240" cy="540060"/>
          </a:xfrm>
        </p:grpSpPr>
        <p:sp>
          <p:nvSpPr>
            <p:cNvPr id="15" name="TextovéPole 14"/>
            <p:cNvSpPr txBox="1"/>
            <p:nvPr/>
          </p:nvSpPr>
          <p:spPr>
            <a:xfrm>
              <a:off x="755576" y="3429000"/>
              <a:ext cx="2160240" cy="461665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457200" indent="-457200"/>
              <a:r>
                <a:rPr lang="cs-CZ" sz="2400" b="1" dirty="0" smtClean="0">
                  <a:solidFill>
                    <a:schemeClr val="bg1"/>
                  </a:solidFill>
                </a:rPr>
                <a:t>       B</a:t>
              </a:r>
              <a:r>
                <a:rPr lang="cs-CZ" sz="2400" b="1" baseline="-25000" dirty="0" smtClean="0">
                  <a:solidFill>
                    <a:schemeClr val="bg1"/>
                  </a:solidFill>
                </a:rPr>
                <a:t> </a:t>
              </a:r>
              <a:r>
                <a:rPr lang="az-Cyrl-AZ" sz="2400" b="1" dirty="0" smtClean="0">
                  <a:solidFill>
                    <a:schemeClr val="bg1"/>
                  </a:solidFill>
                </a:rPr>
                <a:t>є</a:t>
              </a:r>
              <a:r>
                <a:rPr lang="cs-CZ" sz="2400" b="1" dirty="0" smtClean="0">
                  <a:solidFill>
                    <a:schemeClr val="bg1"/>
                  </a:solidFill>
                </a:rPr>
                <a:t> c     d    </a:t>
              </a:r>
              <a:endParaRPr lang="cs-CZ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16" name="Oblouk 15"/>
            <p:cNvSpPr/>
            <p:nvPr/>
          </p:nvSpPr>
          <p:spPr>
            <a:xfrm>
              <a:off x="2084955" y="3573060"/>
              <a:ext cx="144000" cy="396000"/>
            </a:xfrm>
            <a:prstGeom prst="arc">
              <a:avLst>
                <a:gd name="adj1" fmla="val 10858315"/>
                <a:gd name="adj2" fmla="val 0"/>
              </a:avLst>
            </a:prstGeom>
            <a:solidFill>
              <a:schemeClr val="accent6"/>
            </a:solidFill>
            <a:ln>
              <a:solidFill>
                <a:schemeClr val="bg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</p:grpSp>
      <p:sp>
        <p:nvSpPr>
          <p:cNvPr id="17" name="Veselý obličej 16"/>
          <p:cNvSpPr/>
          <p:nvPr/>
        </p:nvSpPr>
        <p:spPr>
          <a:xfrm>
            <a:off x="8532440" y="6354325"/>
            <a:ext cx="405045" cy="405045"/>
          </a:xfrm>
          <a:prstGeom prst="smileyFac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ROSECKÁ, Zdena. </a:t>
            </a:r>
            <a:r>
              <a:rPr lang="cs-CZ" sz="1400" i="1" dirty="0" smtClean="0"/>
              <a:t>Geometrie: pracovní sešit pro 6. ročník</a:t>
            </a:r>
            <a:r>
              <a:rPr lang="cs-CZ" sz="1400" dirty="0" smtClean="0"/>
              <a:t>. Ilustrace Jiří Růžička. Brno: Nová škola, c1997, 40 s. ISBN 80-856-0751-4. </a:t>
            </a:r>
          </a:p>
          <a:p>
            <a:r>
              <a:rPr lang="cs-CZ" sz="1400" dirty="0" smtClean="0"/>
              <a:t>ROSECKÁ, Zdena. </a:t>
            </a:r>
            <a:r>
              <a:rPr lang="cs-CZ" sz="1400" i="1" dirty="0" smtClean="0"/>
              <a:t>Geometrie: učebnice pro 6. ročník</a:t>
            </a:r>
            <a:r>
              <a:rPr lang="cs-CZ" sz="1400" dirty="0" smtClean="0"/>
              <a:t>. Ilustrace Jiří Růžička. Brno: Nová škola, 1997, 86 s. ISBN 80-856-0753-0. </a:t>
            </a:r>
          </a:p>
          <a:p>
            <a:r>
              <a:rPr lang="cs-CZ" sz="1400" dirty="0" smtClean="0"/>
              <a:t>PŮLPÁN, Zdeněk a Michal ČIHÁK. </a:t>
            </a:r>
            <a:r>
              <a:rPr lang="cs-CZ" sz="1400" i="1" dirty="0" smtClean="0"/>
              <a:t>Matematika 6 pro základní školy: učebnice pro 6. ročník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Ilustrace Jiří Růžička. Praha: SPN - pedagogické nakladatelství, 2007, 136 s. </a:t>
            </a:r>
            <a:r>
              <a:rPr lang="cs-CZ" sz="1400" smtClean="0"/>
              <a:t>ISBN 978-807-2353-651.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359</Words>
  <Application>Microsoft Office PowerPoint</Application>
  <PresentationFormat>Předvádění na obrazovce (4:3)</PresentationFormat>
  <Paragraphs>66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Geometrické zápisy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8</cp:revision>
  <dcterms:created xsi:type="dcterms:W3CDTF">2013-04-07T12:17:30Z</dcterms:created>
  <dcterms:modified xsi:type="dcterms:W3CDTF">2013-04-22T18:00:49Z</dcterms:modified>
</cp:coreProperties>
</file>