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64" r:id="rId4"/>
    <p:sldId id="263" r:id="rId5"/>
    <p:sldId id="265" r:id="rId6"/>
    <p:sldId id="266" r:id="rId7"/>
    <p:sldId id="267" r:id="rId8"/>
    <p:sldId id="268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2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615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0846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2716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6757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4127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4852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093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5684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8361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0096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0443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339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16610743"/>
              </p:ext>
            </p:extLst>
          </p:nvPr>
        </p:nvGraphicFramePr>
        <p:xfrm>
          <a:off x="114300" y="764704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Zbyněk Jícha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Práce s neúplným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textem básně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VY_12_INOVACE_13_JAK_SPORTUJEME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77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Český jazyk a literatura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 a 5.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1. 11.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neúplná slova, rýmy, skryté výrazy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8120118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916832"/>
            <a:ext cx="75608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Prezentace je určena pro čtení ve 3. a 5. ročníku. Cílem je procvičení si čtení rytmického básnického textu, na kterém si žáci bystří postřeh, protože jejich úkolem je pak doplnit neúplná slova. Žáci se nejprve seznamují s textem, že podtrhávají rýmující se slova a snaží se najít rozdíl v rýmování u konce básně. Na konec mají v básni najít skrytá zvířata, která mohou namalovat a vymyslet na ně co největší souvětí.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44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Pokyny k práci s textem: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07704" y="2924944"/>
            <a:ext cx="5760640" cy="19389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/>
              <a:t>Nejprve přečtěte všichni báseň nahlas.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Podtrhejte slova, která se rýmují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Přečtěte pouze slova, která se rýmují.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Nyní přečtěte celou báseň ještě jednou.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Přejděte na další snímek prezentace.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07704" y="5301208"/>
            <a:ext cx="5760640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Pro bystré hlavy:</a:t>
            </a:r>
          </a:p>
          <a:p>
            <a:r>
              <a:rPr lang="cs-CZ" dirty="0" smtClean="0"/>
              <a:t>Při hledání rýmujících se slov, zkus přijít na nějakou odlišnost v rýmování.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7275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sportujeme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71800" y="1394788"/>
            <a:ext cx="38884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Přemek plave v gramatice,</a:t>
            </a:r>
          </a:p>
          <a:p>
            <a:r>
              <a:rPr lang="cs-CZ" sz="2400" dirty="0" smtClean="0"/>
              <a:t>Dana bruslí při matice,</a:t>
            </a:r>
          </a:p>
          <a:p>
            <a:r>
              <a:rPr lang="cs-CZ" sz="2400" dirty="0" smtClean="0"/>
              <a:t>Tomáš zase u tabule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chytá skoro všechny kule.</a:t>
            </a:r>
          </a:p>
          <a:p>
            <a:r>
              <a:rPr lang="cs-CZ" sz="2400" dirty="0" smtClean="0"/>
              <a:t>Eliška si ráda šplhne,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dyž to nejde, rychle zdrhne,</a:t>
            </a:r>
          </a:p>
          <a:p>
            <a:r>
              <a:rPr lang="cs-CZ" sz="2400" dirty="0"/>
              <a:t>j</a:t>
            </a:r>
            <a:r>
              <a:rPr lang="cs-CZ" sz="2400" dirty="0" smtClean="0"/>
              <a:t>ejí sestra Kateřina</a:t>
            </a:r>
          </a:p>
          <a:p>
            <a:r>
              <a:rPr lang="cs-CZ" sz="2400" dirty="0"/>
              <a:t>j</a:t>
            </a:r>
            <a:r>
              <a:rPr lang="cs-CZ" sz="2400" dirty="0" smtClean="0"/>
              <a:t>e přece jen trochu jiná,</a:t>
            </a:r>
          </a:p>
          <a:p>
            <a:r>
              <a:rPr lang="cs-CZ" sz="2400" dirty="0"/>
              <a:t>c</a:t>
            </a:r>
            <a:r>
              <a:rPr lang="cs-CZ" sz="2400" dirty="0" smtClean="0"/>
              <a:t>ož vám každý dosvědčí – 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káče druhým do řeči.</a:t>
            </a:r>
          </a:p>
          <a:p>
            <a:r>
              <a:rPr lang="cs-CZ" sz="2400" dirty="0" smtClean="0"/>
              <a:t>Jak je vidět sport nás baví,</a:t>
            </a:r>
          </a:p>
          <a:p>
            <a:r>
              <a:rPr lang="cs-CZ" sz="2400" dirty="0"/>
              <a:t>j</a:t>
            </a:r>
            <a:r>
              <a:rPr lang="cs-CZ" sz="2400" dirty="0" smtClean="0"/>
              <a:t>e to vzácný dar,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terý vždycky slouží zdraví.</a:t>
            </a:r>
          </a:p>
          <a:p>
            <a:r>
              <a:rPr lang="cs-CZ" sz="2400" dirty="0" smtClean="0"/>
              <a:t>Takže, sportu zdar!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948264" y="622043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(Jiří Havel)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370947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Jak sportujeme </a:t>
            </a:r>
            <a:r>
              <a:rPr lang="cs-CZ" sz="3200" dirty="0" smtClean="0"/>
              <a:t>–</a:t>
            </a:r>
            <a:r>
              <a:rPr lang="cs-CZ" dirty="0" smtClean="0"/>
              <a:t> </a:t>
            </a:r>
            <a:r>
              <a:rPr lang="cs-CZ" sz="3200" dirty="0" smtClean="0"/>
              <a:t>co se rýmuje?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71800" y="1394788"/>
            <a:ext cx="38884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Přemek plave </a:t>
            </a:r>
            <a:r>
              <a:rPr lang="cs-CZ" sz="2400" u="sng" dirty="0" smtClean="0"/>
              <a:t>v gramatice</a:t>
            </a:r>
            <a:r>
              <a:rPr lang="cs-CZ" sz="2400" dirty="0" smtClean="0"/>
              <a:t>,</a:t>
            </a:r>
          </a:p>
          <a:p>
            <a:r>
              <a:rPr lang="cs-CZ" sz="2400" dirty="0" smtClean="0"/>
              <a:t>Dana bruslí </a:t>
            </a:r>
            <a:r>
              <a:rPr lang="cs-CZ" sz="2400" u="sng" dirty="0" smtClean="0"/>
              <a:t>při matice</a:t>
            </a:r>
            <a:r>
              <a:rPr lang="cs-CZ" sz="2400" dirty="0" smtClean="0"/>
              <a:t>,</a:t>
            </a:r>
          </a:p>
          <a:p>
            <a:r>
              <a:rPr lang="cs-CZ" sz="2400" dirty="0" smtClean="0"/>
              <a:t>Tomáš zase </a:t>
            </a:r>
            <a:r>
              <a:rPr lang="cs-CZ" sz="2400" u="sng" dirty="0" smtClean="0"/>
              <a:t>u tabule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chytá skoro </a:t>
            </a:r>
            <a:r>
              <a:rPr lang="cs-CZ" sz="2400" u="sng" dirty="0" smtClean="0"/>
              <a:t>všechny kule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Eliška si ráda </a:t>
            </a:r>
            <a:r>
              <a:rPr lang="cs-CZ" sz="2400" u="sng" dirty="0" smtClean="0"/>
              <a:t>šplhne</a:t>
            </a:r>
            <a:r>
              <a:rPr lang="cs-CZ" sz="2400" dirty="0" smtClean="0"/>
              <a:t>,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dyž to nejde, rychle </a:t>
            </a:r>
            <a:r>
              <a:rPr lang="cs-CZ" sz="2400" u="sng" dirty="0" smtClean="0"/>
              <a:t>zdrhne</a:t>
            </a:r>
            <a:r>
              <a:rPr lang="cs-CZ" sz="2400" dirty="0" smtClean="0"/>
              <a:t>,</a:t>
            </a:r>
          </a:p>
          <a:p>
            <a:r>
              <a:rPr lang="cs-CZ" sz="2400" dirty="0"/>
              <a:t>j</a:t>
            </a:r>
            <a:r>
              <a:rPr lang="cs-CZ" sz="2400" dirty="0" smtClean="0"/>
              <a:t>ejí sestra </a:t>
            </a:r>
            <a:r>
              <a:rPr lang="cs-CZ" sz="2400" u="sng" dirty="0" smtClean="0"/>
              <a:t>Kateřina</a:t>
            </a:r>
          </a:p>
          <a:p>
            <a:r>
              <a:rPr lang="cs-CZ" sz="2400" dirty="0"/>
              <a:t>j</a:t>
            </a:r>
            <a:r>
              <a:rPr lang="cs-CZ" sz="2400" dirty="0" smtClean="0"/>
              <a:t>e přece jen </a:t>
            </a:r>
            <a:r>
              <a:rPr lang="cs-CZ" sz="2400" u="sng" dirty="0" smtClean="0"/>
              <a:t>trochu jiná</a:t>
            </a:r>
            <a:r>
              <a:rPr lang="cs-CZ" sz="2400" dirty="0" smtClean="0"/>
              <a:t>,</a:t>
            </a:r>
          </a:p>
          <a:p>
            <a:r>
              <a:rPr lang="cs-CZ" sz="2400" dirty="0"/>
              <a:t>c</a:t>
            </a:r>
            <a:r>
              <a:rPr lang="cs-CZ" sz="2400" dirty="0" smtClean="0"/>
              <a:t>ož vám každý </a:t>
            </a:r>
            <a:r>
              <a:rPr lang="cs-CZ" sz="2400" u="sng" dirty="0" smtClean="0"/>
              <a:t>dosvědčí </a:t>
            </a:r>
            <a:r>
              <a:rPr lang="cs-CZ" sz="2400" dirty="0" smtClean="0"/>
              <a:t>– 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káče druhým </a:t>
            </a:r>
            <a:r>
              <a:rPr lang="cs-CZ" sz="2400" u="sng" dirty="0" smtClean="0"/>
              <a:t>do řeči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Jak je vidět sport nás </a:t>
            </a:r>
            <a:r>
              <a:rPr lang="cs-CZ" sz="2400" u="sng" dirty="0" smtClean="0">
                <a:solidFill>
                  <a:srgbClr val="FF0000"/>
                </a:solidFill>
              </a:rPr>
              <a:t>baví</a:t>
            </a:r>
            <a:r>
              <a:rPr lang="cs-CZ" sz="2400" dirty="0" smtClean="0"/>
              <a:t>,</a:t>
            </a:r>
          </a:p>
          <a:p>
            <a:r>
              <a:rPr lang="cs-CZ" sz="2400" dirty="0"/>
              <a:t>j</a:t>
            </a:r>
            <a:r>
              <a:rPr lang="cs-CZ" sz="2400" dirty="0" smtClean="0"/>
              <a:t>e to vzácný </a:t>
            </a:r>
            <a:r>
              <a:rPr lang="cs-CZ" sz="24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dar</a:t>
            </a:r>
            <a:r>
              <a:rPr lang="cs-CZ" sz="2400" dirty="0" smtClean="0"/>
              <a:t>,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terý vždycky slouží </a:t>
            </a:r>
            <a:r>
              <a:rPr lang="cs-CZ" sz="2400" u="sng" dirty="0" smtClean="0">
                <a:solidFill>
                  <a:srgbClr val="FF0000"/>
                </a:solidFill>
              </a:rPr>
              <a:t>zdraví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Takže, sportu </a:t>
            </a:r>
            <a:r>
              <a:rPr lang="cs-CZ" sz="24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zdar</a:t>
            </a:r>
            <a:r>
              <a:rPr lang="cs-CZ" sz="2400" dirty="0" smtClean="0"/>
              <a:t>!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948264" y="622043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(Jiří Havel)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63838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Přečti si následující zadání: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3016115"/>
            <a:ext cx="6048672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Přečti si báseň </a:t>
            </a:r>
            <a:r>
              <a:rPr lang="cs-CZ" sz="2800" b="1" dirty="0" smtClean="0"/>
              <a:t>pozorně</a:t>
            </a:r>
            <a:r>
              <a:rPr lang="cs-CZ" sz="2800" dirty="0" smtClean="0"/>
              <a:t> ještě jednou.</a:t>
            </a:r>
          </a:p>
          <a:p>
            <a:r>
              <a:rPr lang="cs-CZ" sz="2800" dirty="0" smtClean="0"/>
              <a:t>2. Pak přejdi na následující snímek                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a doplň chybějící části slov.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89521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spor______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71800" y="1394788"/>
            <a:ext cx="38884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Pře___ plave v </a:t>
            </a:r>
            <a:r>
              <a:rPr lang="cs-CZ" sz="2400" dirty="0" err="1" smtClean="0"/>
              <a:t>gra</a:t>
            </a:r>
            <a:r>
              <a:rPr lang="cs-CZ" sz="2400" dirty="0" smtClean="0"/>
              <a:t>________,</a:t>
            </a:r>
          </a:p>
          <a:p>
            <a:r>
              <a:rPr lang="cs-CZ" sz="2400" dirty="0" smtClean="0"/>
              <a:t>__na brus__ při </a:t>
            </a:r>
            <a:r>
              <a:rPr lang="cs-CZ" sz="2400" dirty="0" err="1" smtClean="0"/>
              <a:t>ma</a:t>
            </a:r>
            <a:r>
              <a:rPr lang="cs-CZ" sz="2400" dirty="0" smtClean="0"/>
              <a:t>____,</a:t>
            </a:r>
          </a:p>
          <a:p>
            <a:r>
              <a:rPr lang="cs-CZ" sz="2400" dirty="0" smtClean="0"/>
              <a:t>Tomáš zase u ta____</a:t>
            </a:r>
          </a:p>
          <a:p>
            <a:r>
              <a:rPr lang="cs-CZ" sz="2400" dirty="0" err="1"/>
              <a:t>s</a:t>
            </a:r>
            <a:r>
              <a:rPr lang="cs-CZ" sz="2400" dirty="0" err="1" smtClean="0"/>
              <a:t>chy</a:t>
            </a:r>
            <a:r>
              <a:rPr lang="cs-CZ" sz="2400" dirty="0" smtClean="0"/>
              <a:t>__ skoro všechny __</a:t>
            </a:r>
            <a:r>
              <a:rPr lang="cs-CZ" sz="2400" dirty="0" err="1" smtClean="0"/>
              <a:t>le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Eliška si </a:t>
            </a:r>
            <a:r>
              <a:rPr lang="cs-CZ" sz="2400" dirty="0" err="1" smtClean="0"/>
              <a:t>rá</a:t>
            </a:r>
            <a:r>
              <a:rPr lang="cs-CZ" sz="2400" dirty="0" smtClean="0"/>
              <a:t>__ </a:t>
            </a:r>
            <a:r>
              <a:rPr lang="cs-CZ" sz="2400" dirty="0" err="1" smtClean="0"/>
              <a:t>špl</a:t>
            </a:r>
            <a:r>
              <a:rPr lang="cs-CZ" sz="2400" dirty="0" smtClean="0"/>
              <a:t>___,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dyž to </a:t>
            </a:r>
            <a:r>
              <a:rPr lang="cs-CZ" sz="2400" dirty="0" err="1" smtClean="0"/>
              <a:t>nej</a:t>
            </a:r>
            <a:r>
              <a:rPr lang="cs-CZ" sz="2400" dirty="0" smtClean="0"/>
              <a:t>__, ____</a:t>
            </a:r>
            <a:r>
              <a:rPr lang="cs-CZ" sz="2400" dirty="0" err="1" smtClean="0"/>
              <a:t>le</a:t>
            </a:r>
            <a:r>
              <a:rPr lang="cs-CZ" sz="2400" dirty="0" smtClean="0"/>
              <a:t> zdrhne,</a:t>
            </a:r>
          </a:p>
          <a:p>
            <a:r>
              <a:rPr lang="cs-CZ" sz="2400" dirty="0"/>
              <a:t>j</a:t>
            </a:r>
            <a:r>
              <a:rPr lang="cs-CZ" sz="2400" dirty="0" smtClean="0"/>
              <a:t>ejí ses___ </a:t>
            </a:r>
            <a:r>
              <a:rPr lang="cs-CZ" sz="2400" dirty="0" err="1" smtClean="0"/>
              <a:t>Ka</a:t>
            </a:r>
            <a:r>
              <a:rPr lang="cs-CZ" sz="2400" dirty="0" smtClean="0"/>
              <a:t>______</a:t>
            </a:r>
          </a:p>
          <a:p>
            <a:r>
              <a:rPr lang="cs-CZ" sz="2400" dirty="0"/>
              <a:t>j</a:t>
            </a:r>
            <a:r>
              <a:rPr lang="cs-CZ" sz="2400" dirty="0" smtClean="0"/>
              <a:t>e přece jen trochu jiná,</a:t>
            </a:r>
          </a:p>
          <a:p>
            <a:r>
              <a:rPr lang="cs-CZ" sz="2400" dirty="0"/>
              <a:t>c</a:t>
            </a:r>
            <a:r>
              <a:rPr lang="cs-CZ" sz="2400" dirty="0" smtClean="0"/>
              <a:t>ož vám každý </a:t>
            </a:r>
            <a:r>
              <a:rPr lang="cs-CZ" sz="2400" dirty="0" err="1" smtClean="0"/>
              <a:t>dos</a:t>
            </a:r>
            <a:r>
              <a:rPr lang="cs-CZ" sz="2400" dirty="0" smtClean="0"/>
              <a:t>_____ – </a:t>
            </a:r>
          </a:p>
          <a:p>
            <a:r>
              <a:rPr lang="cs-CZ" sz="2400" dirty="0" err="1"/>
              <a:t>s</a:t>
            </a:r>
            <a:r>
              <a:rPr lang="cs-CZ" sz="2400" dirty="0" err="1" smtClean="0"/>
              <a:t>ká</a:t>
            </a:r>
            <a:r>
              <a:rPr lang="cs-CZ" sz="2400" dirty="0" smtClean="0"/>
              <a:t>__ </a:t>
            </a:r>
            <a:r>
              <a:rPr lang="cs-CZ" sz="2400" dirty="0" err="1" smtClean="0"/>
              <a:t>dru</a:t>
            </a:r>
            <a:r>
              <a:rPr lang="cs-CZ" sz="2400" dirty="0" smtClean="0"/>
              <a:t>___ do </a:t>
            </a:r>
            <a:r>
              <a:rPr lang="cs-CZ" sz="2400" dirty="0" err="1" smtClean="0"/>
              <a:t>ře</a:t>
            </a:r>
            <a:r>
              <a:rPr lang="cs-CZ" sz="2400" dirty="0" smtClean="0"/>
              <a:t>__.</a:t>
            </a:r>
          </a:p>
          <a:p>
            <a:r>
              <a:rPr lang="cs-CZ" sz="2400" dirty="0" smtClean="0"/>
              <a:t>Jak je </a:t>
            </a:r>
            <a:r>
              <a:rPr lang="cs-CZ" sz="2400" dirty="0" err="1" smtClean="0"/>
              <a:t>vi</a:t>
            </a:r>
            <a:r>
              <a:rPr lang="cs-CZ" sz="2400" dirty="0" smtClean="0"/>
              <a:t>___ sport nás ba__,</a:t>
            </a:r>
          </a:p>
          <a:p>
            <a:r>
              <a:rPr lang="cs-CZ" sz="2400" dirty="0"/>
              <a:t>j</a:t>
            </a:r>
            <a:r>
              <a:rPr lang="cs-CZ" sz="2400" dirty="0" smtClean="0"/>
              <a:t>e to ____ný dar,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terý vždycky </a:t>
            </a:r>
            <a:r>
              <a:rPr lang="cs-CZ" sz="2400" dirty="0" err="1" smtClean="0"/>
              <a:t>slou</a:t>
            </a:r>
            <a:r>
              <a:rPr lang="cs-CZ" sz="2400" dirty="0" smtClean="0"/>
              <a:t>__ ____ví.</a:t>
            </a:r>
          </a:p>
          <a:p>
            <a:r>
              <a:rPr lang="cs-CZ" sz="2400" dirty="0" smtClean="0"/>
              <a:t>Takže, spor__ zdar!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948264" y="622043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(Jiří Havel)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224951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Zaměř se na následující úkoly: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2852936"/>
            <a:ext cx="6984776" cy="132343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Zkus najít dvě zvířata, která se v básni skrývají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Vymysli nejdelší souvětí, které bude tato zvířata obsahovat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Přečti báseň ještě jednou se zaměřením na správnou melodii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Báseň si přepiš do sešitu a zvířata můžeš namalovat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80112" y="5445224"/>
            <a:ext cx="2448272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/>
              <a:t>Řešení, dvě zvířata:</a:t>
            </a:r>
          </a:p>
          <a:p>
            <a:r>
              <a:rPr lang="cs-CZ" dirty="0" smtClean="0"/>
              <a:t>Eliška – liška</a:t>
            </a:r>
          </a:p>
          <a:p>
            <a:r>
              <a:rPr lang="cs-CZ" dirty="0"/>
              <a:t>s</a:t>
            </a:r>
            <a:r>
              <a:rPr lang="cs-CZ" dirty="0" smtClean="0"/>
              <a:t>e</a:t>
            </a:r>
            <a:r>
              <a:rPr lang="cs-CZ" dirty="0" smtClean="0">
                <a:solidFill>
                  <a:srgbClr val="FF0000"/>
                </a:solidFill>
              </a:rPr>
              <a:t>stra Ka</a:t>
            </a:r>
            <a:r>
              <a:rPr lang="cs-CZ" dirty="0" smtClean="0"/>
              <a:t>teřina - straka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3489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8884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MICHALOVÁ, Zdeňka. </a:t>
            </a:r>
            <a:r>
              <a:rPr lang="cs-CZ" i="1" dirty="0"/>
              <a:t>Čítanka pro dyslektiky</a:t>
            </a:r>
            <a:r>
              <a:rPr lang="cs-CZ" dirty="0"/>
              <a:t>. 1. vyd. Havlíčkův Brod: Tobiáš, 1997, s. 24-25. Speciální pedagogika (Tobiáš). ISBN 808580851x. </a:t>
            </a:r>
          </a:p>
        </p:txBody>
      </p:sp>
    </p:spTree>
    <p:extLst>
      <p:ext uri="{BB962C8B-B14F-4D97-AF65-F5344CB8AC3E}">
        <p14:creationId xmlns:p14="http://schemas.microsoft.com/office/powerpoint/2010/main" xmlns="" val="271440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</TotalTime>
  <Words>567</Words>
  <Application>Microsoft Office PowerPoint</Application>
  <PresentationFormat>Předvádění na obrazovce (4:3)</PresentationFormat>
  <Paragraphs>91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 </vt:lpstr>
      <vt:lpstr>Pokyny k práci s textem:</vt:lpstr>
      <vt:lpstr>Jak sportujeme</vt:lpstr>
      <vt:lpstr>Jak sportujeme – co se rýmuje?</vt:lpstr>
      <vt:lpstr>Přečti si následující zadání:</vt:lpstr>
      <vt:lpstr>Jak spor______</vt:lpstr>
      <vt:lpstr>Zaměř se na následující úkoly: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Čj-lit.</dc:title>
  <dc:creator>Zbyněk Jícha</dc:creator>
  <cp:lastModifiedBy>pc</cp:lastModifiedBy>
  <cp:revision>45</cp:revision>
  <dcterms:created xsi:type="dcterms:W3CDTF">2013-04-08T11:36:48Z</dcterms:created>
  <dcterms:modified xsi:type="dcterms:W3CDTF">2013-06-06T17:41:59Z</dcterms:modified>
</cp:coreProperties>
</file>