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89" r:id="rId5"/>
    <p:sldId id="294" r:id="rId6"/>
    <p:sldId id="290" r:id="rId7"/>
    <p:sldId id="283" r:id="rId8"/>
    <p:sldId id="295" r:id="rId9"/>
    <p:sldId id="296" r:id="rId10"/>
    <p:sldId id="300" r:id="rId11"/>
    <p:sldId id="297" r:id="rId12"/>
    <p:sldId id="298" r:id="rId13"/>
    <p:sldId id="299" r:id="rId14"/>
    <p:sldId id="285" r:id="rId15"/>
    <p:sldId id="274" r:id="rId16"/>
    <p:sldId id="271" r:id="rId17"/>
    <p:sldId id="292" r:id="rId18"/>
    <p:sldId id="30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75" d="100"/>
          <a:sy n="75" d="100"/>
        </p:scale>
        <p:origin x="-12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up" TargetMode="External"/><Relationship Id="rId2" Type="http://schemas.openxmlformats.org/officeDocument/2006/relationships/hyperlink" Target="http://cs.wikipedia.org/wiki/Chu%C5%A5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00"/>
                </a:solidFill>
              </a:rPr>
              <a:t>VY_32_INOVACE_09_28_Trávicí </a:t>
            </a:r>
            <a:r>
              <a:rPr lang="cs-CZ" sz="2400" dirty="0" smtClean="0">
                <a:solidFill>
                  <a:srgbClr val="FFFF00"/>
                </a:solidFill>
              </a:rPr>
              <a:t>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Trávicí 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TRÁVICÍ 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=  trubice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Ústní dutina → hltan → </a:t>
            </a:r>
            <a:r>
              <a:rPr lang="cs-CZ" sz="2800" dirty="0">
                <a:solidFill>
                  <a:schemeClr val="bg1"/>
                </a:solidFill>
              </a:rPr>
              <a:t>jícen  → žaludek </a:t>
            </a:r>
            <a:r>
              <a:rPr lang="cs-CZ" sz="2800" dirty="0" smtClean="0">
                <a:solidFill>
                  <a:schemeClr val="bg1"/>
                </a:solidFill>
              </a:rPr>
              <a:t>→ tenké střevo  → tlusté střevo → konečník → řitní otvor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Trávení :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FFFF00"/>
                </a:solidFill>
              </a:rPr>
              <a:t>Mechanické </a:t>
            </a:r>
            <a:r>
              <a:rPr lang="cs-CZ" sz="2800" dirty="0" smtClean="0">
                <a:solidFill>
                  <a:schemeClr val="bg1"/>
                </a:solidFill>
              </a:rPr>
              <a:t>– žvýkání, svalové pohyby žaludku a střev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rgbClr val="FFFF00"/>
                </a:solidFill>
              </a:rPr>
              <a:t>Chemické</a:t>
            </a:r>
            <a:r>
              <a:rPr lang="cs-CZ" sz="2800" dirty="0" smtClean="0">
                <a:solidFill>
                  <a:schemeClr val="bg1"/>
                </a:solidFill>
              </a:rPr>
              <a:t> – štěpení potravy enzymy na jednotlivé látky → do krve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             Dutina ústní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Jazyk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Zuby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Místa vyšší koncentrace určitých typů receptorů: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1-hořká, 2-kyselá, 3-slaná, 4-sladká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7466"/>
            <a:ext cx="3312368" cy="564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576" y="279480"/>
            <a:ext cx="93610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CHRUP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Zuby – řezáky, špičáky, třenové zuby, stoličky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Dětský chrup – 20 zubů - </a:t>
            </a:r>
            <a:r>
              <a:rPr lang="cs-CZ" sz="2800" dirty="0" smtClean="0">
                <a:solidFill>
                  <a:schemeClr val="bg1"/>
                </a:solidFill>
              </a:rPr>
              <a:t>Ř 2, Š 1, ST 2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Dospělý chrup – 32 zubů -  </a:t>
            </a:r>
            <a:r>
              <a:rPr lang="cs-CZ" sz="2800" dirty="0" smtClean="0">
                <a:solidFill>
                  <a:schemeClr val="bg1"/>
                </a:solidFill>
              </a:rPr>
              <a:t>Ř 2, Š 1 , </a:t>
            </a:r>
            <a:r>
              <a:rPr lang="cs-CZ" sz="2800" dirty="0" err="1" smtClean="0">
                <a:solidFill>
                  <a:schemeClr val="bg1"/>
                </a:solidFill>
              </a:rPr>
              <a:t>Tř</a:t>
            </a:r>
            <a:r>
              <a:rPr lang="cs-CZ" sz="2800" dirty="0" smtClean="0">
                <a:solidFill>
                  <a:schemeClr val="bg1"/>
                </a:solidFill>
              </a:rPr>
              <a:t> 2 , ST 3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    dítě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dospělý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20" y="2993539"/>
            <a:ext cx="4355976" cy="3677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076" y="4989471"/>
            <a:ext cx="2592288" cy="1732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884" y="2780928"/>
            <a:ext cx="2028056" cy="165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649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Stavba zubu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43810"/>
            <a:ext cx="6642738" cy="5314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37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94680" y="260371"/>
            <a:ext cx="936104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Usazení zubu v kostech čelistí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           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zubní kaz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4874444" cy="381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12776"/>
            <a:ext cx="180975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909" y="4841776"/>
            <a:ext cx="2621091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84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53714" y="188640"/>
            <a:ext cx="7806718" cy="8710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Slinné žlázy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Podčelistní 2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Podjazyková 3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Příušní 1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Enzym </a:t>
            </a:r>
            <a:r>
              <a:rPr lang="cs-CZ" sz="2800" dirty="0" smtClean="0">
                <a:solidFill>
                  <a:srgbClr val="FFFF00"/>
                </a:solidFill>
              </a:rPr>
              <a:t>PTYALIN</a:t>
            </a:r>
            <a:r>
              <a:rPr lang="cs-CZ" sz="2800" dirty="0" smtClean="0">
                <a:solidFill>
                  <a:schemeClr val="bg1"/>
                </a:solidFill>
              </a:rPr>
              <a:t> – štěpí cukry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SLINY </a:t>
            </a:r>
            <a:r>
              <a:rPr lang="cs-CZ" sz="2800" dirty="0" smtClean="0">
                <a:solidFill>
                  <a:schemeClr val="bg1"/>
                </a:solidFill>
              </a:rPr>
              <a:t>– 1,5 litrů/ den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-   99%voda,1% soli, bílkoviny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073" y="738704"/>
            <a:ext cx="3312368" cy="3855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0699"/>
            <a:ext cx="86764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ŽALUDEK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Žaludeční šťáva – obsahuje </a:t>
            </a:r>
            <a:r>
              <a:rPr lang="cs-CZ" sz="2800" dirty="0" err="1" smtClean="0">
                <a:solidFill>
                  <a:schemeClr val="bg1"/>
                </a:solidFill>
              </a:rPr>
              <a:t>HCl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Rozmělnění potravy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Enzym </a:t>
            </a:r>
            <a:r>
              <a:rPr lang="cs-CZ" sz="2800" dirty="0" smtClean="0">
                <a:solidFill>
                  <a:srgbClr val="FFFF00"/>
                </a:solidFill>
              </a:rPr>
              <a:t>PEPSIN</a:t>
            </a:r>
            <a:r>
              <a:rPr lang="cs-CZ" sz="2800" dirty="0" smtClean="0">
                <a:solidFill>
                  <a:schemeClr val="bg1"/>
                </a:solidFill>
              </a:rPr>
              <a:t> – štěpení bílkovin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01008"/>
            <a:ext cx="3372079" cy="3019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605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0699"/>
            <a:ext cx="8676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STŘEVO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Tenké střevo </a:t>
            </a:r>
            <a:r>
              <a:rPr lang="cs-CZ" sz="2800" dirty="0" smtClean="0">
                <a:solidFill>
                  <a:schemeClr val="bg1"/>
                </a:solidFill>
              </a:rPr>
              <a:t>– 3 – 5 m, průměr 3 cm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- dvanáctník, lačník, kyčelník  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46041"/>
            <a:ext cx="6912768" cy="4595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00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0699"/>
            <a:ext cx="8676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STŘEVO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Tenké střevo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  <a:r>
              <a:rPr lang="cs-CZ" sz="2800" dirty="0">
                <a:solidFill>
                  <a:schemeClr val="bg1"/>
                </a:solidFill>
              </a:rPr>
              <a:t>klky –zvětšení povrchu pro                       </a:t>
            </a:r>
            <a:r>
              <a:rPr lang="cs-CZ" sz="2800" dirty="0" smtClean="0">
                <a:solidFill>
                  <a:schemeClr val="bg1"/>
                </a:solidFill>
              </a:rPr>
              <a:t>   vstřebávání </a:t>
            </a:r>
            <a:r>
              <a:rPr lang="cs-CZ" sz="2800" dirty="0">
                <a:solidFill>
                  <a:schemeClr val="bg1"/>
                </a:solidFill>
              </a:rPr>
              <a:t>do krve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76500"/>
            <a:ext cx="4012782" cy="3184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8" y="2204864"/>
            <a:ext cx="3639173" cy="3127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04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0179"/>
            <a:ext cx="867645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                            JÁTRA –  vývody do dvanáctníku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Největší žláza – 1,5 kg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Žluč – žlučník → emulgace tuků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= rozptýlení tuků  na drobné kapičky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Detoxikační funkce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Zásoba látek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Rozpad červených krvinek na bilirubin = žlučové barvivo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Termoregulace – nejteplejší orgán v těle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2592288" cy="2650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443" y="548680"/>
            <a:ext cx="4355025" cy="302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313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936" y="188640"/>
            <a:ext cx="86764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SLINIVKA BŘIŠNÍ – pankreas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– vývody do dvanáctníku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18 cm - pod žaludkem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Pankreatická šťáva → štěpení cukrů, tuků, bílkovin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Hormony → </a:t>
            </a:r>
            <a:r>
              <a:rPr lang="cs-CZ" sz="2800" dirty="0" smtClean="0">
                <a:solidFill>
                  <a:srgbClr val="FFFF00"/>
                </a:solidFill>
              </a:rPr>
              <a:t>INZULIN - GLUKAGON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42434"/>
            <a:ext cx="4104456" cy="3544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843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0699"/>
            <a:ext cx="8676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TLUSTÉ  STŘEVO 1,5m, průměr 5 – 7cm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Tlusté střevo </a:t>
            </a:r>
            <a:r>
              <a:rPr lang="cs-CZ" sz="2800" dirty="0" smtClean="0">
                <a:solidFill>
                  <a:schemeClr val="bg1"/>
                </a:solidFill>
              </a:rPr>
              <a:t>– vstřebání vody a solí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Zahuštění stolice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Střevní bakterie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4896544" cy="488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498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908720"/>
            <a:ext cx="83529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KONEČNÍK, ŘITNÍ OTVOR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Stolice se hromadí v konečníku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Kruhové svěrače – uzavírají řitní otvor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Vnější svěrač – příčně pruhované svalstvo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( ovládáme vůlí) –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-  možnost zadržet stolici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07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Trávicí  soustava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orgány trávicí soustavy, definuje funkci trávicí soustavy a jednotlivých orgánů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dutina ústní, žaludek, střevo, slinivka břišní, játra, 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764704"/>
            <a:ext cx="7933332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cs.wikipedia.org/wiki/Chu%C5%A5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http://www.google.cz/imgres?q=obr%C3%A1zek+anatomie+chrupu&amp;hl=cs&amp;biw=1366&amp;bih=636&amp;tbm=isch&amp;tbnid=9jfrkNYS9SY_kM:&amp;imgrefurl=http://mesiczdravychzubu.cz/anatomie-ust.php&amp;docid=EJiV9l73c8ypVM&amp;imgurl=http://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mesiczdravychzubu.cz/img/anatomie-ust.jpg&amp;w=325&amp;h=275&amp;ei=sfS2Tt7KPIjc4QTV4_TUAw&amp;zoom=1&amp;iact=rc&amp;dur=446&amp;sig=117801061299942515333&amp;page=1&amp;tbnh=129&amp;tbnw=152&amp;start=0&amp;ndsp=21&amp;ved=1t:429,r:3,s:0&amp;tx=84&amp;ty=48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cs.wikipedia.org/wiki/Chrup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www.asklepion.cz/obrazek/zubni-kaz-03.jpg&amp;imgrefurl=http://www.asklepion.cz/problemy/zubni-kaz-kazy/spravna-pece-o-zuby.html&amp;h=185&amp;w=240&amp;sz=32&amp;tbnid=twSNU1d4JrpKlM:&amp;tbnh=90&amp;tbnw=117&amp;prev=/search%3Fq%3Dzubn%25C3%25AD%2Bkaz%2Bobr%25C3%25A1zek%26tbm%3Disch%26tbo%3Du&amp;zoom=1&amp;q=zubn%C3%AD+kaz+obr%C3%A1zek&amp;docid=Dw7BRV7Ny9daUM&amp;hl=cs&amp;sa=X&amp;ei=Xfq2TqmuCOLf4QTW6bDBAw&amp;ved=0CDoQ9QEwAQ&amp;dur=1022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92696"/>
            <a:ext cx="914400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ww.google.cz/</a:t>
            </a:r>
            <a:r>
              <a:rPr lang="cs-CZ" dirty="0" err="1">
                <a:solidFill>
                  <a:schemeClr val="bg1"/>
                </a:solidFill>
              </a:rPr>
              <a:t>imgres?imgurl</a:t>
            </a:r>
            <a:r>
              <a:rPr lang="cs-CZ" dirty="0">
                <a:solidFill>
                  <a:schemeClr val="bg1"/>
                </a:solidFill>
              </a:rPr>
              <a:t>=http://www.gsospg.cz:5050/bio/</a:t>
            </a:r>
            <a:r>
              <a:rPr lang="cs-CZ" dirty="0" err="1">
                <a:solidFill>
                  <a:schemeClr val="bg1"/>
                </a:solidFill>
              </a:rPr>
              <a:t>Images</a:t>
            </a:r>
            <a:r>
              <a:rPr lang="cs-CZ" dirty="0">
                <a:solidFill>
                  <a:schemeClr val="bg1"/>
                </a:solidFill>
              </a:rPr>
              <a:t>/</a:t>
            </a:r>
            <a:r>
              <a:rPr lang="cs-CZ" dirty="0" err="1">
                <a:solidFill>
                  <a:schemeClr val="bg1"/>
                </a:solidFill>
              </a:rPr>
              <a:t>Textbook</a:t>
            </a:r>
            <a:r>
              <a:rPr lang="cs-CZ" dirty="0">
                <a:solidFill>
                  <a:schemeClr val="bg1"/>
                </a:solidFill>
              </a:rPr>
              <a:t>/Medium/0050000/00119.png&amp;imgrefurl=http://www.gsospg.cz:5050/bio/</a:t>
            </a:r>
            <a:r>
              <a:rPr lang="cs-CZ" dirty="0" err="1">
                <a:solidFill>
                  <a:schemeClr val="bg1"/>
                </a:solidFill>
              </a:rPr>
              <a:t>Sources</a:t>
            </a:r>
            <a:r>
              <a:rPr lang="cs-CZ" dirty="0">
                <a:solidFill>
                  <a:schemeClr val="bg1"/>
                </a:solidFill>
              </a:rPr>
              <a:t>/Photogallery_Textbook.php%3FintPhotogallerySectionId%3D50000%26intPhotogalleryLastSectionId%3D50000%26intPage%3D3&amp;h=150&amp;w=168&amp;sz=30&amp;tbnid=TXsQFvVIyu1jyM:&amp;</a:t>
            </a:r>
            <a:r>
              <a:rPr lang="cs-CZ" dirty="0" err="1">
                <a:solidFill>
                  <a:schemeClr val="bg1"/>
                </a:solidFill>
              </a:rPr>
              <a:t>tbnh</a:t>
            </a:r>
            <a:r>
              <a:rPr lang="cs-CZ" dirty="0">
                <a:solidFill>
                  <a:schemeClr val="bg1"/>
                </a:solidFill>
              </a:rPr>
              <a:t>=90&amp;tbnw=101&amp;prev=/</a:t>
            </a:r>
            <a:r>
              <a:rPr lang="cs-CZ" dirty="0" smtClean="0">
                <a:solidFill>
                  <a:schemeClr val="bg1"/>
                </a:solidFill>
              </a:rPr>
              <a:t>search%3Fq%3Dobr%25C3%25A1zek%2B%25C5%25BEaludek%26tbm%3Disch%26tbo%3Du&amp;zoom=1&amp;q=</a:t>
            </a:r>
            <a:r>
              <a:rPr lang="cs-CZ" dirty="0" err="1" smtClean="0">
                <a:solidFill>
                  <a:schemeClr val="bg1"/>
                </a:solidFill>
              </a:rPr>
              <a:t>obrázek+žaludek&amp;docid</a:t>
            </a:r>
            <a:r>
              <a:rPr lang="cs-CZ" dirty="0" smtClean="0">
                <a:solidFill>
                  <a:schemeClr val="bg1"/>
                </a:solidFill>
              </a:rPr>
              <a:t>=Z7WuNZ_lMNBntM&amp;hl=</a:t>
            </a:r>
            <a:r>
              <a:rPr lang="cs-CZ" dirty="0" err="1" smtClean="0">
                <a:solidFill>
                  <a:schemeClr val="bg1"/>
                </a:solidFill>
              </a:rPr>
              <a:t>cs&amp;sa</a:t>
            </a:r>
            <a:r>
              <a:rPr lang="cs-CZ" dirty="0" smtClean="0">
                <a:solidFill>
                  <a:schemeClr val="bg1"/>
                </a:solidFill>
              </a:rPr>
              <a:t>=</a:t>
            </a:r>
            <a:r>
              <a:rPr lang="cs-CZ" dirty="0" err="1" smtClean="0">
                <a:solidFill>
                  <a:schemeClr val="bg1"/>
                </a:solidFill>
              </a:rPr>
              <a:t>X&amp;ei</a:t>
            </a:r>
            <a:r>
              <a:rPr lang="cs-CZ" dirty="0" smtClean="0">
                <a:solidFill>
                  <a:schemeClr val="bg1"/>
                </a:solidFill>
              </a:rPr>
              <a:t>=b_62TqTaGvLa4QSekMzoAw&amp;sqi=2&amp;ved=0CDUQ9QEwBA&amp;dur=275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ww.google.cz/</a:t>
            </a:r>
            <a:r>
              <a:rPr lang="cs-CZ" dirty="0" err="1">
                <a:solidFill>
                  <a:schemeClr val="bg1"/>
                </a:solidFill>
              </a:rPr>
              <a:t>imgres?imgurl</a:t>
            </a:r>
            <a:r>
              <a:rPr lang="cs-CZ" dirty="0">
                <a:solidFill>
                  <a:schemeClr val="bg1"/>
                </a:solidFill>
              </a:rPr>
              <a:t>=http://galenus.cz/</a:t>
            </a:r>
            <a:r>
              <a:rPr lang="cs-CZ" dirty="0" err="1">
                <a:solidFill>
                  <a:schemeClr val="bg1"/>
                </a:solidFill>
              </a:rPr>
              <a:t>img</a:t>
            </a:r>
            <a:r>
              <a:rPr lang="cs-CZ" dirty="0">
                <a:solidFill>
                  <a:schemeClr val="bg1"/>
                </a:solidFill>
              </a:rPr>
              <a:t>/</a:t>
            </a:r>
            <a:r>
              <a:rPr lang="cs-CZ" dirty="0" err="1">
                <a:solidFill>
                  <a:schemeClr val="bg1"/>
                </a:solidFill>
              </a:rPr>
              <a:t>zdravi</a:t>
            </a:r>
            <a:r>
              <a:rPr lang="cs-CZ" dirty="0">
                <a:solidFill>
                  <a:schemeClr val="bg1"/>
                </a:solidFill>
              </a:rPr>
              <a:t>/</a:t>
            </a:r>
            <a:r>
              <a:rPr lang="cs-CZ" dirty="0" err="1">
                <a:solidFill>
                  <a:schemeClr val="bg1"/>
                </a:solidFill>
              </a:rPr>
              <a:t>traveni</a:t>
            </a:r>
            <a:r>
              <a:rPr lang="cs-CZ" dirty="0">
                <a:solidFill>
                  <a:schemeClr val="bg1"/>
                </a:solidFill>
              </a:rPr>
              <a:t>/</a:t>
            </a:r>
            <a:r>
              <a:rPr lang="cs-CZ" dirty="0" err="1">
                <a:solidFill>
                  <a:schemeClr val="bg1"/>
                </a:solidFill>
              </a:rPr>
              <a:t>tenke-strevo.jpg&amp;imgrefurl</a:t>
            </a:r>
            <a:r>
              <a:rPr lang="cs-CZ" dirty="0">
                <a:solidFill>
                  <a:schemeClr val="bg1"/>
                </a:solidFill>
              </a:rPr>
              <a:t>=http://www.galenus.cz/</a:t>
            </a:r>
            <a:r>
              <a:rPr lang="cs-CZ" dirty="0" err="1">
                <a:solidFill>
                  <a:schemeClr val="bg1"/>
                </a:solidFill>
              </a:rPr>
              <a:t>traveni-tenke-strevo.php&amp;h</a:t>
            </a:r>
            <a:r>
              <a:rPr lang="cs-CZ" dirty="0">
                <a:solidFill>
                  <a:schemeClr val="bg1"/>
                </a:solidFill>
              </a:rPr>
              <a:t>=400&amp;w=568&amp;sz=92&amp;tbnid=kgkuq2d4-_YhLM:&amp;</a:t>
            </a:r>
            <a:r>
              <a:rPr lang="cs-CZ" dirty="0" err="1">
                <a:solidFill>
                  <a:schemeClr val="bg1"/>
                </a:solidFill>
              </a:rPr>
              <a:t>tbnh</a:t>
            </a:r>
            <a:r>
              <a:rPr lang="cs-CZ" dirty="0">
                <a:solidFill>
                  <a:schemeClr val="bg1"/>
                </a:solidFill>
              </a:rPr>
              <a:t>=78&amp;tbnw=111&amp;prev=/</a:t>
            </a:r>
            <a:r>
              <a:rPr lang="cs-CZ" dirty="0" smtClean="0">
                <a:solidFill>
                  <a:schemeClr val="bg1"/>
                </a:solidFill>
              </a:rPr>
              <a:t>search%3Fq%3Dtenk%25C3%25A9%2Bst%25C5%2599evo%2Bobr%25C3%25A1zek%26tbm%3Disch%26tbo%3Du&amp;zoom=1&amp;q=</a:t>
            </a:r>
            <a:r>
              <a:rPr lang="cs-CZ" dirty="0" err="1" smtClean="0">
                <a:solidFill>
                  <a:schemeClr val="bg1"/>
                </a:solidFill>
              </a:rPr>
              <a:t>tenké+střevo+obrázek&amp;docid</a:t>
            </a:r>
            <a:r>
              <a:rPr lang="cs-CZ" dirty="0" smtClean="0">
                <a:solidFill>
                  <a:schemeClr val="bg1"/>
                </a:solidFill>
              </a:rPr>
              <a:t>=ydfZjgiy4Ib5bM&amp;hl=</a:t>
            </a:r>
            <a:r>
              <a:rPr lang="cs-CZ" dirty="0" err="1" smtClean="0">
                <a:solidFill>
                  <a:schemeClr val="bg1"/>
                </a:solidFill>
              </a:rPr>
              <a:t>cs&amp;sa</a:t>
            </a:r>
            <a:r>
              <a:rPr lang="cs-CZ" dirty="0" smtClean="0">
                <a:solidFill>
                  <a:schemeClr val="bg1"/>
                </a:solidFill>
              </a:rPr>
              <a:t>=</a:t>
            </a:r>
            <a:r>
              <a:rPr lang="cs-CZ" dirty="0" err="1" smtClean="0">
                <a:solidFill>
                  <a:schemeClr val="bg1"/>
                </a:solidFill>
              </a:rPr>
              <a:t>X&amp;ei</a:t>
            </a:r>
            <a:r>
              <a:rPr lang="cs-CZ" dirty="0" smtClean="0">
                <a:solidFill>
                  <a:schemeClr val="bg1"/>
                </a:solidFill>
              </a:rPr>
              <a:t>=gAC3Ts-aEsj64QTy5M3oAw&amp;ved=0CDIQ9QEwAg&amp;dur=383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www.google.cz/imgres?q=obr%C3%A1zek+klky&amp;hl=cs&amp;sa=X&amp;biw=1366&amp;bih=636&amp;tbm=isch&amp;prmd=imvns&amp;tbnid=EcDtmfO7J1YptM:&amp;imgrefurl=http://www.eamos.cz/amos/demo/modules/low/kurz_text.php%3Fid_kap%3D3%26kod_kurzu%3Ddemo_25193&amp;docid=ihT8cK1tDKnWoM&amp;imgurl=http://www.eamos.cz/amos/demo/externi/demo_25193/klky.jpg&amp;w=631&amp;h=500&amp;ei=QgK3TpjVPOfa4QTF8Pi4DQ&amp;zoom=1&amp;iact=hc&amp;vpx=940&amp;vpy=146&amp;dur=16&amp;hovh=200&amp;hovw=252&amp;tx=180&amp;ty=119&amp;sig=117801061299942515333&amp;page=1&amp;tbnh=129&amp;tbnw=163&amp;start=0&amp;ndsp=21&amp;ved=1t:429,r:5,s:0</a:t>
            </a:r>
          </a:p>
        </p:txBody>
      </p:sp>
    </p:spTree>
    <p:extLst>
      <p:ext uri="{BB962C8B-B14F-4D97-AF65-F5344CB8AC3E}">
        <p14:creationId xmlns:p14="http://schemas.microsoft.com/office/powerpoint/2010/main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89248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imgurl=http://www.obesity-news.cz/pics/prevence_nadoru_tlusteho_streva_a_konecniku_1.jpg&amp;imgrefurl=http://www.obesity-news.cz/%3Fid%3D139&amp;h=313&amp;w=314&amp;sz=16&amp;tbnid=rVXE0NoHgpswGM:&amp;tbnh=90&amp;tbnw=90&amp;prev=/search%3Fq%3Dobr%25C3%25A1zek%2B%2Btlust%25C3%25A9%2Bst%25C5%2599evo%26tbm%3Disch%26tbo%3Du&amp;zoom=1&amp;q=obr%C3%A1zek++tlust%C3%A9+st%C5%99evo&amp;docid=DKrCpexDeo5ZwM&amp;hl=cs&amp;sa=X&amp;ei=DgS3Tub2NoSH4gSY6uTmAw&amp;sqi=2&amp;ved=0CCgQ9QEwAA&amp;dur=619 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google.cz/</a:t>
            </a:r>
            <a:r>
              <a:rPr lang="cs-CZ" sz="1400" dirty="0" err="1">
                <a:solidFill>
                  <a:schemeClr val="bg1"/>
                </a:solidFill>
              </a:rPr>
              <a:t>imgres?imgurl</a:t>
            </a:r>
            <a:r>
              <a:rPr lang="cs-CZ" sz="1400" dirty="0">
                <a:solidFill>
                  <a:schemeClr val="bg1"/>
                </a:solidFill>
              </a:rPr>
              <a:t>=http://i.lidovky.cz/08/083/</a:t>
            </a:r>
            <a:r>
              <a:rPr lang="cs-CZ" sz="1400" dirty="0" err="1">
                <a:solidFill>
                  <a:schemeClr val="bg1"/>
                </a:solidFill>
              </a:rPr>
              <a:t>lngal</a:t>
            </a:r>
            <a:r>
              <a:rPr lang="cs-CZ" sz="1400" dirty="0">
                <a:solidFill>
                  <a:schemeClr val="bg1"/>
                </a:solidFill>
              </a:rPr>
              <a:t>/SVO2551fb_jatra.jpg&amp;imgrefurl=http://www.lidovky.cz/</a:t>
            </a:r>
            <a:r>
              <a:rPr lang="cs-CZ" sz="1400" dirty="0" err="1">
                <a:solidFill>
                  <a:schemeClr val="bg1"/>
                </a:solidFill>
              </a:rPr>
              <a:t>jatra</a:t>
            </a:r>
            <a:r>
              <a:rPr lang="cs-CZ" sz="1400" dirty="0">
                <a:solidFill>
                  <a:schemeClr val="bg1"/>
                </a:solidFill>
              </a:rPr>
              <a:t>-se-napila-z-</a:t>
            </a:r>
            <a:r>
              <a:rPr lang="cs-CZ" sz="1400" dirty="0" err="1">
                <a:solidFill>
                  <a:schemeClr val="bg1"/>
                </a:solidFill>
              </a:rPr>
              <a:t>fontany</a:t>
            </a:r>
            <a:r>
              <a:rPr lang="cs-CZ" sz="1400" dirty="0">
                <a:solidFill>
                  <a:schemeClr val="bg1"/>
                </a:solidFill>
              </a:rPr>
              <a:t>-</a:t>
            </a:r>
            <a:r>
              <a:rPr lang="cs-CZ" sz="1400" dirty="0" err="1">
                <a:solidFill>
                  <a:schemeClr val="bg1"/>
                </a:solidFill>
              </a:rPr>
              <a:t>mladi-dzs</a:t>
            </a:r>
            <a:r>
              <a:rPr lang="cs-CZ" sz="1400" dirty="0">
                <a:solidFill>
                  <a:schemeClr val="bg1"/>
                </a:solidFill>
              </a:rPr>
              <a:t>-/ln_veda.asp%3Fc%3DA080825_114322_ln_veda_svo&amp;h=400&amp;w=392&amp;sz=24&amp;tbnid=ixFo7vTPbFh6aM:&amp;</a:t>
            </a:r>
            <a:r>
              <a:rPr lang="cs-CZ" sz="1400" dirty="0" err="1">
                <a:solidFill>
                  <a:schemeClr val="bg1"/>
                </a:solidFill>
              </a:rPr>
              <a:t>tbnh</a:t>
            </a:r>
            <a:r>
              <a:rPr lang="cs-CZ" sz="1400" dirty="0">
                <a:solidFill>
                  <a:schemeClr val="bg1"/>
                </a:solidFill>
              </a:rPr>
              <a:t>=85&amp;tbnw=83&amp;prev=/</a:t>
            </a:r>
            <a:r>
              <a:rPr lang="cs-CZ" sz="1400" dirty="0" smtClean="0">
                <a:solidFill>
                  <a:schemeClr val="bg1"/>
                </a:solidFill>
              </a:rPr>
              <a:t>search%3Fq%3Dj%25C3%25A1tra%2Bobr%25C3%25A1zek%26tbm%3Disch%26tbo%3Du&amp;zoom=1&amp;q=</a:t>
            </a:r>
            <a:r>
              <a:rPr lang="cs-CZ" sz="1400" dirty="0" err="1" smtClean="0">
                <a:solidFill>
                  <a:schemeClr val="bg1"/>
                </a:solidFill>
              </a:rPr>
              <a:t>játra+obrázek&amp;docid</a:t>
            </a:r>
            <a:r>
              <a:rPr lang="cs-CZ" sz="1400" dirty="0" smtClean="0">
                <a:solidFill>
                  <a:schemeClr val="bg1"/>
                </a:solidFill>
              </a:rPr>
              <a:t>=sGLvI1aU1wLf1M&amp;hl=</a:t>
            </a:r>
            <a:r>
              <a:rPr lang="cs-CZ" sz="1400" dirty="0" err="1" smtClean="0">
                <a:solidFill>
                  <a:schemeClr val="bg1"/>
                </a:solidFill>
              </a:rPr>
              <a:t>cs&amp;sa</a:t>
            </a:r>
            <a:r>
              <a:rPr lang="cs-CZ" sz="1400" dirty="0" smtClean="0">
                <a:solidFill>
                  <a:schemeClr val="bg1"/>
                </a:solidFill>
              </a:rPr>
              <a:t>=</a:t>
            </a:r>
            <a:r>
              <a:rPr lang="cs-CZ" sz="1400" dirty="0" err="1" smtClean="0">
                <a:solidFill>
                  <a:schemeClr val="bg1"/>
                </a:solidFill>
              </a:rPr>
              <a:t>X&amp;ei</a:t>
            </a:r>
            <a:r>
              <a:rPr lang="cs-CZ" sz="1400" dirty="0" smtClean="0">
                <a:solidFill>
                  <a:schemeClr val="bg1"/>
                </a:solidFill>
              </a:rPr>
              <a:t>=OAe3TtuuDOmh4gSy5qXgAw&amp;sqi=2&amp;ved=0CC8Q9QEwAw&amp;dur=348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http://www.google.cz/imgres?imgurl=http://anatomiea.sweb.cz/551.jpg&amp;imgrefurl=http://anatomiea.sweb.cz/4jatra.htm&amp;h=382&amp;w=550&amp;sz=53&amp;tbnid=mJbOQBeTijzKeM:&amp;tbnh=78&amp;tbnw=113&amp;prev=/</a:t>
            </a:r>
            <a:r>
              <a:rPr lang="cs-CZ" sz="1400" dirty="0" smtClean="0">
                <a:solidFill>
                  <a:schemeClr val="bg1"/>
                </a:solidFill>
              </a:rPr>
              <a:t>search%3Fq%3Dj%25C3%25A1tra%2Bobr%25C3%25A1zek%26tbm%3Disch%26tbo%3Du&amp;zoom=1&amp;q=j%C3%A1tra+obr%C3%A1zek&amp;docid=0V9d_Yda78nlMM&amp;hl=cs&amp;sa=X&amp;ei=OAe3TtuuDOmh4gSy5qXgAw&amp;sqi=2&amp;ved=0CDUQ9QEwBQ&amp;dur=89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imgurl=http://www.klikdokter.com/userfiles/pankreas.jpg&amp;imgrefurl=http://www.klikdokter.com/diabetes/read/2010/07/05/118/pankreas---diabetes&amp;h=2026&amp;w=2344&amp;sz=344&amp;tbnid=VnKcwCpvE4XyWM:&amp;tbnh=83&amp;tbnw=96&amp;prev=/search%3Fq%3Dobr%25C3%25A1zek%2Bpankreas%26tbm%3Disch%26tbo%3Du&amp;zoom=1&amp;q=obr%C3%A1zek+pankreas&amp;docid=Ic_2iYO6SBEd7M&amp;hl=cs&amp;sa=X&amp;ei=_Am3TsqsLeH24QToneiEBA&amp;ved=0CB8Q9QEwAA&amp;dur=358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1400" dirty="0" smtClean="0">
              <a:solidFill>
                <a:schemeClr val="bg1"/>
              </a:solidFill>
            </a:endParaRPr>
          </a:p>
          <a:p>
            <a:pPr algn="ctr"/>
            <a:endParaRPr lang="cs-CZ" sz="1400" dirty="0" smtClean="0">
              <a:solidFill>
                <a:schemeClr val="bg1"/>
              </a:solidFill>
            </a:endParaRPr>
          </a:p>
          <a:p>
            <a:endParaRPr lang="cs-CZ" sz="1400" dirty="0">
              <a:solidFill>
                <a:schemeClr val="bg1"/>
              </a:solidFill>
            </a:endParaRPr>
          </a:p>
          <a:p>
            <a:endParaRPr lang="cs-CZ" sz="1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12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787</TotalTime>
  <Words>527</Words>
  <Application>Microsoft Office PowerPoint</Application>
  <PresentationFormat>Předvádění na obrazovce (4:3)</PresentationFormat>
  <Paragraphs>161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87</cp:revision>
  <dcterms:created xsi:type="dcterms:W3CDTF">2011-05-04T20:13:56Z</dcterms:created>
  <dcterms:modified xsi:type="dcterms:W3CDTF">2011-11-15T19:52:10Z</dcterms:modified>
</cp:coreProperties>
</file>