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EF2F8"/>
    <a:srgbClr val="D630AB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6988D-9E1A-47D2-A096-7147D435881A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C7D1A-9F65-4CE9-A1E6-F97CCD7A5E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6988D-9E1A-47D2-A096-7147D435881A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C7D1A-9F65-4CE9-A1E6-F97CCD7A5E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6988D-9E1A-47D2-A096-7147D435881A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C7D1A-9F65-4CE9-A1E6-F97CCD7A5E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6988D-9E1A-47D2-A096-7147D435881A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C7D1A-9F65-4CE9-A1E6-F97CCD7A5E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6988D-9E1A-47D2-A096-7147D435881A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C7D1A-9F65-4CE9-A1E6-F97CCD7A5E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6988D-9E1A-47D2-A096-7147D435881A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C7D1A-9F65-4CE9-A1E6-F97CCD7A5E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6988D-9E1A-47D2-A096-7147D435881A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C7D1A-9F65-4CE9-A1E6-F97CCD7A5E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6988D-9E1A-47D2-A096-7147D435881A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C7D1A-9F65-4CE9-A1E6-F97CCD7A5E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6988D-9E1A-47D2-A096-7147D435881A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C7D1A-9F65-4CE9-A1E6-F97CCD7A5E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6988D-9E1A-47D2-A096-7147D435881A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C7D1A-9F65-4CE9-A1E6-F97CCD7A5E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6988D-9E1A-47D2-A096-7147D435881A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C7D1A-9F65-4CE9-A1E6-F97CCD7A5E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26988D-9E1A-47D2-A096-7147D435881A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CC7D1A-9F65-4CE9-A1E6-F97CCD7A5E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fontScale="92500" lnSpcReduction="2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VY_42_INOVACE_12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2011-12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6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Geometrie v rovině a prostoru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Trojúhelníky v kvádru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Prezentace je vhodná pro cvičení prostorové představivosti žáků, lze klást další otázky související s vlastnostmi kvádru nebo trojúhelníků. Žáci u sebe mohou mít model kvádru, nebo vytištěné kvádry, do kterých zakresluje jednotlivé trojúhelníky. </a:t>
            </a:r>
          </a:p>
          <a:p>
            <a:pPr lvl="0">
              <a:buFont typeface="Wingdings" pitchFamily="2" charset="2"/>
              <a:buChar char="Ø"/>
            </a:pPr>
            <a:endParaRPr lang="cs-CZ" sz="16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TROJÚHELNÍKY V KVÁDRU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Volný tvar 71"/>
          <p:cNvSpPr/>
          <p:nvPr/>
        </p:nvSpPr>
        <p:spPr>
          <a:xfrm>
            <a:off x="2408222" y="5513560"/>
            <a:ext cx="1267485" cy="416460"/>
          </a:xfrm>
          <a:custGeom>
            <a:avLst/>
            <a:gdLst>
              <a:gd name="connsiteX0" fmla="*/ 841972 w 1267485"/>
              <a:gd name="connsiteY0" fmla="*/ 416460 h 416460"/>
              <a:gd name="connsiteX1" fmla="*/ 1267485 w 1267485"/>
              <a:gd name="connsiteY1" fmla="*/ 0 h 416460"/>
              <a:gd name="connsiteX2" fmla="*/ 0 w 1267485"/>
              <a:gd name="connsiteY2" fmla="*/ 18107 h 416460"/>
              <a:gd name="connsiteX3" fmla="*/ 841972 w 1267485"/>
              <a:gd name="connsiteY3" fmla="*/ 416460 h 416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67485" h="416460">
                <a:moveTo>
                  <a:pt x="841972" y="416460"/>
                </a:moveTo>
                <a:lnTo>
                  <a:pt x="1267485" y="0"/>
                </a:lnTo>
                <a:lnTo>
                  <a:pt x="0" y="18107"/>
                </a:lnTo>
                <a:lnTo>
                  <a:pt x="841972" y="416460"/>
                </a:lnTo>
                <a:close/>
              </a:path>
            </a:pathLst>
          </a:cu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Volný tvar 70"/>
          <p:cNvSpPr/>
          <p:nvPr/>
        </p:nvSpPr>
        <p:spPr>
          <a:xfrm>
            <a:off x="2399168" y="2046083"/>
            <a:ext cx="1285592" cy="3467477"/>
          </a:xfrm>
          <a:custGeom>
            <a:avLst/>
            <a:gdLst>
              <a:gd name="connsiteX0" fmla="*/ 0 w 1285592"/>
              <a:gd name="connsiteY0" fmla="*/ 0 h 3467477"/>
              <a:gd name="connsiteX1" fmla="*/ 1285592 w 1285592"/>
              <a:gd name="connsiteY1" fmla="*/ 3467477 h 3467477"/>
              <a:gd name="connsiteX2" fmla="*/ 1285592 w 1285592"/>
              <a:gd name="connsiteY2" fmla="*/ 0 h 3467477"/>
              <a:gd name="connsiteX3" fmla="*/ 0 w 1285592"/>
              <a:gd name="connsiteY3" fmla="*/ 0 h 3467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85592" h="3467477">
                <a:moveTo>
                  <a:pt x="0" y="0"/>
                </a:moveTo>
                <a:lnTo>
                  <a:pt x="1285592" y="3467477"/>
                </a:lnTo>
                <a:lnTo>
                  <a:pt x="1285592" y="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olný tvar 65"/>
          <p:cNvSpPr/>
          <p:nvPr/>
        </p:nvSpPr>
        <p:spPr>
          <a:xfrm>
            <a:off x="1548143" y="5097101"/>
            <a:ext cx="2571184" cy="434566"/>
          </a:xfrm>
          <a:custGeom>
            <a:avLst/>
            <a:gdLst>
              <a:gd name="connsiteX0" fmla="*/ 0 w 2571184"/>
              <a:gd name="connsiteY0" fmla="*/ 0 h 434566"/>
              <a:gd name="connsiteX1" fmla="*/ 851025 w 2571184"/>
              <a:gd name="connsiteY1" fmla="*/ 434566 h 434566"/>
              <a:gd name="connsiteX2" fmla="*/ 2571184 w 2571184"/>
              <a:gd name="connsiteY2" fmla="*/ 0 h 434566"/>
              <a:gd name="connsiteX3" fmla="*/ 0 w 2571184"/>
              <a:gd name="connsiteY3" fmla="*/ 0 h 4345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71184" h="434566">
                <a:moveTo>
                  <a:pt x="0" y="0"/>
                </a:moveTo>
                <a:lnTo>
                  <a:pt x="851025" y="434566"/>
                </a:lnTo>
                <a:lnTo>
                  <a:pt x="2571184" y="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olný tvar 64"/>
          <p:cNvSpPr/>
          <p:nvPr/>
        </p:nvSpPr>
        <p:spPr>
          <a:xfrm>
            <a:off x="688063" y="5078994"/>
            <a:ext cx="3440317" cy="860079"/>
          </a:xfrm>
          <a:custGeom>
            <a:avLst/>
            <a:gdLst>
              <a:gd name="connsiteX0" fmla="*/ 0 w 3440317"/>
              <a:gd name="connsiteY0" fmla="*/ 860079 h 860079"/>
              <a:gd name="connsiteX1" fmla="*/ 2571185 w 3440317"/>
              <a:gd name="connsiteY1" fmla="*/ 860079 h 860079"/>
              <a:gd name="connsiteX2" fmla="*/ 3440317 w 3440317"/>
              <a:gd name="connsiteY2" fmla="*/ 0 h 860079"/>
              <a:gd name="connsiteX3" fmla="*/ 0 w 3440317"/>
              <a:gd name="connsiteY3" fmla="*/ 860079 h 8600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40317" h="860079">
                <a:moveTo>
                  <a:pt x="0" y="860079"/>
                </a:moveTo>
                <a:lnTo>
                  <a:pt x="2571185" y="860079"/>
                </a:lnTo>
                <a:lnTo>
                  <a:pt x="3440317" y="0"/>
                </a:lnTo>
                <a:lnTo>
                  <a:pt x="0" y="860079"/>
                </a:lnTo>
                <a:close/>
              </a:path>
            </a:pathLst>
          </a:cu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olný tvar 61"/>
          <p:cNvSpPr/>
          <p:nvPr/>
        </p:nvSpPr>
        <p:spPr>
          <a:xfrm>
            <a:off x="3259248" y="2471596"/>
            <a:ext cx="869132" cy="3485584"/>
          </a:xfrm>
          <a:custGeom>
            <a:avLst/>
            <a:gdLst>
              <a:gd name="connsiteX0" fmla="*/ 0 w 869132"/>
              <a:gd name="connsiteY0" fmla="*/ 3485584 h 3485584"/>
              <a:gd name="connsiteX1" fmla="*/ 869132 w 869132"/>
              <a:gd name="connsiteY1" fmla="*/ 2607398 h 3485584"/>
              <a:gd name="connsiteX2" fmla="*/ 0 w 869132"/>
              <a:gd name="connsiteY2" fmla="*/ 0 h 3485584"/>
              <a:gd name="connsiteX3" fmla="*/ 0 w 869132"/>
              <a:gd name="connsiteY3" fmla="*/ 3485584 h 3485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9132" h="3485584">
                <a:moveTo>
                  <a:pt x="0" y="3485584"/>
                </a:moveTo>
                <a:lnTo>
                  <a:pt x="869132" y="2607398"/>
                </a:lnTo>
                <a:lnTo>
                  <a:pt x="0" y="0"/>
                </a:lnTo>
                <a:cubicBezTo>
                  <a:pt x="3018" y="1158844"/>
                  <a:pt x="6035" y="2317687"/>
                  <a:pt x="0" y="3485584"/>
                </a:cubicBezTo>
                <a:close/>
              </a:path>
            </a:pathLst>
          </a:cu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olný tvar 45"/>
          <p:cNvSpPr/>
          <p:nvPr/>
        </p:nvSpPr>
        <p:spPr>
          <a:xfrm>
            <a:off x="692458" y="1624614"/>
            <a:ext cx="3426781" cy="4323425"/>
          </a:xfrm>
          <a:custGeom>
            <a:avLst/>
            <a:gdLst>
              <a:gd name="connsiteX0" fmla="*/ 0 w 3426781"/>
              <a:gd name="connsiteY0" fmla="*/ 4323425 h 4323425"/>
              <a:gd name="connsiteX1" fmla="*/ 3417903 w 3426781"/>
              <a:gd name="connsiteY1" fmla="*/ 3471169 h 4323425"/>
              <a:gd name="connsiteX2" fmla="*/ 3426781 w 3426781"/>
              <a:gd name="connsiteY2" fmla="*/ 0 h 4323425"/>
              <a:gd name="connsiteX3" fmla="*/ 0 w 3426781"/>
              <a:gd name="connsiteY3" fmla="*/ 4323425 h 4323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6781" h="4323425">
                <a:moveTo>
                  <a:pt x="0" y="4323425"/>
                </a:moveTo>
                <a:lnTo>
                  <a:pt x="3417903" y="3471169"/>
                </a:lnTo>
                <a:cubicBezTo>
                  <a:pt x="3420862" y="2314113"/>
                  <a:pt x="3423822" y="1157056"/>
                  <a:pt x="3426781" y="0"/>
                </a:cubicBezTo>
                <a:lnTo>
                  <a:pt x="0" y="4323425"/>
                </a:lnTo>
                <a:close/>
              </a:path>
            </a:pathLst>
          </a:cu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0" y="143635"/>
            <a:ext cx="9144000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Najdi trojúhelníky a pojmenuj je 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(</a:t>
            </a:r>
            <a:r>
              <a:rPr lang="cs-CZ" sz="2400" b="1" dirty="0" smtClean="0"/>
              <a:t>pravoúhlý, ostroúhlý, rovnoramenný, …)</a:t>
            </a:r>
          </a:p>
        </p:txBody>
      </p:sp>
      <p:grpSp>
        <p:nvGrpSpPr>
          <p:cNvPr id="44" name="Skupina 43"/>
          <p:cNvGrpSpPr/>
          <p:nvPr/>
        </p:nvGrpSpPr>
        <p:grpSpPr>
          <a:xfrm>
            <a:off x="296525" y="1212140"/>
            <a:ext cx="5265585" cy="5142185"/>
            <a:chOff x="296525" y="1212140"/>
            <a:chExt cx="5265585" cy="5142185"/>
          </a:xfrm>
        </p:grpSpPr>
        <p:grpSp>
          <p:nvGrpSpPr>
            <p:cNvPr id="41" name="Skupina 40"/>
            <p:cNvGrpSpPr/>
            <p:nvPr/>
          </p:nvGrpSpPr>
          <p:grpSpPr>
            <a:xfrm>
              <a:off x="296525" y="1212140"/>
              <a:ext cx="5265585" cy="5142185"/>
              <a:chOff x="4391980" y="683695"/>
              <a:chExt cx="5265585" cy="5142185"/>
            </a:xfrm>
          </p:grpSpPr>
          <p:grpSp>
            <p:nvGrpSpPr>
              <p:cNvPr id="40" name="Skupina 39"/>
              <p:cNvGrpSpPr/>
              <p:nvPr/>
            </p:nvGrpSpPr>
            <p:grpSpPr>
              <a:xfrm>
                <a:off x="4797025" y="1088740"/>
                <a:ext cx="3420380" cy="4320480"/>
                <a:chOff x="4797025" y="1088740"/>
                <a:chExt cx="3420380" cy="4320480"/>
              </a:xfrm>
            </p:grpSpPr>
            <p:sp>
              <p:nvSpPr>
                <p:cNvPr id="3" name="Krychle 2"/>
                <p:cNvSpPr/>
                <p:nvPr/>
              </p:nvSpPr>
              <p:spPr>
                <a:xfrm>
                  <a:off x="4797025" y="1088740"/>
                  <a:ext cx="3420380" cy="4320480"/>
                </a:xfrm>
                <a:prstGeom prst="cube">
                  <a:avLst/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" name="Obdélník 3"/>
                <p:cNvSpPr/>
                <p:nvPr/>
              </p:nvSpPr>
              <p:spPr>
                <a:xfrm>
                  <a:off x="5652120" y="1088740"/>
                  <a:ext cx="2565285" cy="3465385"/>
                </a:xfrm>
                <a:prstGeom prst="rect">
                  <a:avLst/>
                </a:prstGeom>
                <a:noFill/>
                <a:ln>
                  <a:prstDash val="lg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7" name="Přímá spojovací čára 6"/>
                <p:cNvCxnSpPr/>
                <p:nvPr/>
              </p:nvCxnSpPr>
              <p:spPr>
                <a:xfrm flipV="1">
                  <a:off x="4797025" y="4554125"/>
                  <a:ext cx="855095" cy="855095"/>
                </a:xfrm>
                <a:prstGeom prst="line">
                  <a:avLst/>
                </a:prstGeom>
                <a:ln w="28575">
                  <a:solidFill>
                    <a:schemeClr val="tx2">
                      <a:lumMod val="75000"/>
                    </a:schemeClr>
                  </a:solidFill>
                  <a:prstDash val="lg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" name="Přímá spojovací čára 8"/>
                <p:cNvCxnSpPr/>
                <p:nvPr/>
              </p:nvCxnSpPr>
              <p:spPr>
                <a:xfrm flipV="1">
                  <a:off x="4797025" y="1088740"/>
                  <a:ext cx="3420380" cy="855095"/>
                </a:xfrm>
                <a:prstGeom prst="line">
                  <a:avLst/>
                </a:prstGeom>
                <a:ln>
                  <a:solidFill>
                    <a:schemeClr val="tx2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" name="Přímá spojovací čára 10"/>
                <p:cNvCxnSpPr/>
                <p:nvPr/>
              </p:nvCxnSpPr>
              <p:spPr>
                <a:xfrm>
                  <a:off x="5652120" y="1088740"/>
                  <a:ext cx="1710190" cy="855095"/>
                </a:xfrm>
                <a:prstGeom prst="line">
                  <a:avLst/>
                </a:prstGeom>
                <a:ln>
                  <a:solidFill>
                    <a:schemeClr val="tx2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Přímá spojovací čára 12"/>
                <p:cNvCxnSpPr/>
                <p:nvPr/>
              </p:nvCxnSpPr>
              <p:spPr>
                <a:xfrm flipV="1">
                  <a:off x="4797025" y="4554125"/>
                  <a:ext cx="3420380" cy="855095"/>
                </a:xfrm>
                <a:prstGeom prst="line">
                  <a:avLst/>
                </a:prstGeom>
                <a:ln>
                  <a:solidFill>
                    <a:schemeClr val="tx2">
                      <a:lumMod val="75000"/>
                    </a:schemeClr>
                  </a:solidFill>
                  <a:prstDash val="lg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" name="Přímá spojovací čára 14"/>
                <p:cNvCxnSpPr/>
                <p:nvPr/>
              </p:nvCxnSpPr>
              <p:spPr>
                <a:xfrm>
                  <a:off x="5652120" y="4554125"/>
                  <a:ext cx="1710190" cy="855095"/>
                </a:xfrm>
                <a:prstGeom prst="line">
                  <a:avLst/>
                </a:prstGeom>
                <a:ln>
                  <a:solidFill>
                    <a:schemeClr val="tx2">
                      <a:lumMod val="75000"/>
                    </a:schemeClr>
                  </a:solidFill>
                  <a:prstDash val="lg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39" name="Skupina 38"/>
              <p:cNvGrpSpPr/>
              <p:nvPr/>
            </p:nvGrpSpPr>
            <p:grpSpPr>
              <a:xfrm>
                <a:off x="4391980" y="683695"/>
                <a:ext cx="5265585" cy="5142185"/>
                <a:chOff x="4391980" y="683695"/>
                <a:chExt cx="5265585" cy="5142185"/>
              </a:xfrm>
            </p:grpSpPr>
            <p:sp>
              <p:nvSpPr>
                <p:cNvPr id="23" name="TextovéPole 22"/>
                <p:cNvSpPr txBox="1"/>
                <p:nvPr/>
              </p:nvSpPr>
              <p:spPr>
                <a:xfrm>
                  <a:off x="4526995" y="5319210"/>
                  <a:ext cx="405045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solidFill>
                        <a:schemeClr val="tx2">
                          <a:lumMod val="75000"/>
                        </a:schemeClr>
                      </a:solidFill>
                    </a:rPr>
                    <a:t>A</a:t>
                  </a:r>
                  <a:endParaRPr lang="cs-CZ" sz="2400" b="1" dirty="0">
                    <a:solidFill>
                      <a:schemeClr val="tx2">
                        <a:lumMod val="75000"/>
                      </a:schemeClr>
                    </a:solidFill>
                  </a:endParaRPr>
                </a:p>
              </p:txBody>
            </p:sp>
            <p:sp>
              <p:nvSpPr>
                <p:cNvPr id="24" name="TextovéPole 23"/>
                <p:cNvSpPr txBox="1"/>
                <p:nvPr/>
              </p:nvSpPr>
              <p:spPr>
                <a:xfrm>
                  <a:off x="7092280" y="5364215"/>
                  <a:ext cx="405045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solidFill>
                        <a:schemeClr val="tx2">
                          <a:lumMod val="75000"/>
                        </a:schemeClr>
                      </a:solidFill>
                    </a:rPr>
                    <a:t>B</a:t>
                  </a:r>
                  <a:endParaRPr lang="cs-CZ" sz="2400" b="1" dirty="0">
                    <a:solidFill>
                      <a:schemeClr val="tx2">
                        <a:lumMod val="75000"/>
                      </a:schemeClr>
                    </a:solidFill>
                  </a:endParaRPr>
                </a:p>
              </p:txBody>
            </p:sp>
            <p:sp>
              <p:nvSpPr>
                <p:cNvPr id="25" name="TextovéPole 24"/>
                <p:cNvSpPr txBox="1"/>
                <p:nvPr/>
              </p:nvSpPr>
              <p:spPr>
                <a:xfrm>
                  <a:off x="5292080" y="4194085"/>
                  <a:ext cx="405045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solidFill>
                        <a:schemeClr val="tx2">
                          <a:lumMod val="75000"/>
                        </a:schemeClr>
                      </a:solidFill>
                    </a:rPr>
                    <a:t>D</a:t>
                  </a:r>
                  <a:endParaRPr lang="cs-CZ" sz="2400" b="1" dirty="0">
                    <a:solidFill>
                      <a:schemeClr val="tx2">
                        <a:lumMod val="75000"/>
                      </a:schemeClr>
                    </a:solidFill>
                  </a:endParaRPr>
                </a:p>
              </p:txBody>
            </p:sp>
            <p:sp>
              <p:nvSpPr>
                <p:cNvPr id="26" name="TextovéPole 25"/>
                <p:cNvSpPr txBox="1"/>
                <p:nvPr/>
              </p:nvSpPr>
              <p:spPr>
                <a:xfrm>
                  <a:off x="8217405" y="4194085"/>
                  <a:ext cx="405045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solidFill>
                        <a:schemeClr val="tx2">
                          <a:lumMod val="75000"/>
                        </a:schemeClr>
                      </a:solidFill>
                    </a:rPr>
                    <a:t>C</a:t>
                  </a:r>
                  <a:endParaRPr lang="cs-CZ" sz="2400" b="1" dirty="0">
                    <a:solidFill>
                      <a:schemeClr val="tx2">
                        <a:lumMod val="75000"/>
                      </a:schemeClr>
                    </a:solidFill>
                  </a:endParaRPr>
                </a:p>
              </p:txBody>
            </p:sp>
            <p:sp>
              <p:nvSpPr>
                <p:cNvPr id="27" name="TextovéPole 26"/>
                <p:cNvSpPr txBox="1"/>
                <p:nvPr/>
              </p:nvSpPr>
              <p:spPr>
                <a:xfrm>
                  <a:off x="6282190" y="4959170"/>
                  <a:ext cx="405045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solidFill>
                        <a:schemeClr val="tx2">
                          <a:lumMod val="75000"/>
                        </a:schemeClr>
                      </a:solidFill>
                    </a:rPr>
                    <a:t>S</a:t>
                  </a:r>
                  <a:endParaRPr lang="cs-CZ" sz="2400" b="1" dirty="0">
                    <a:solidFill>
                      <a:schemeClr val="tx2">
                        <a:lumMod val="75000"/>
                      </a:schemeClr>
                    </a:solidFill>
                  </a:endParaRPr>
                </a:p>
              </p:txBody>
            </p:sp>
            <p:sp>
              <p:nvSpPr>
                <p:cNvPr id="28" name="TextovéPole 27"/>
                <p:cNvSpPr txBox="1"/>
                <p:nvPr/>
              </p:nvSpPr>
              <p:spPr>
                <a:xfrm>
                  <a:off x="7767355" y="4869160"/>
                  <a:ext cx="405045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solidFill>
                        <a:schemeClr val="tx2">
                          <a:lumMod val="75000"/>
                        </a:schemeClr>
                      </a:solidFill>
                    </a:rPr>
                    <a:t>X</a:t>
                  </a:r>
                  <a:endParaRPr lang="cs-CZ" sz="2400" b="1" dirty="0">
                    <a:solidFill>
                      <a:schemeClr val="tx2">
                        <a:lumMod val="75000"/>
                      </a:schemeClr>
                    </a:solidFill>
                  </a:endParaRPr>
                </a:p>
              </p:txBody>
            </p:sp>
            <p:sp>
              <p:nvSpPr>
                <p:cNvPr id="29" name="TextovéPole 28"/>
                <p:cNvSpPr txBox="1"/>
                <p:nvPr/>
              </p:nvSpPr>
              <p:spPr>
                <a:xfrm>
                  <a:off x="4391980" y="1673805"/>
                  <a:ext cx="477670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solidFill>
                        <a:schemeClr val="tx2">
                          <a:lumMod val="75000"/>
                        </a:schemeClr>
                      </a:solidFill>
                    </a:rPr>
                    <a:t>A´</a:t>
                  </a:r>
                  <a:endParaRPr lang="cs-CZ" sz="2400" b="1" dirty="0">
                    <a:solidFill>
                      <a:schemeClr val="tx2">
                        <a:lumMod val="75000"/>
                      </a:schemeClr>
                    </a:solidFill>
                  </a:endParaRPr>
                </a:p>
              </p:txBody>
            </p:sp>
            <p:sp>
              <p:nvSpPr>
                <p:cNvPr id="30" name="TextovéPole 29"/>
                <p:cNvSpPr txBox="1"/>
                <p:nvPr/>
              </p:nvSpPr>
              <p:spPr>
                <a:xfrm>
                  <a:off x="7317305" y="1898830"/>
                  <a:ext cx="477670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solidFill>
                        <a:schemeClr val="tx2">
                          <a:lumMod val="75000"/>
                        </a:schemeClr>
                      </a:solidFill>
                    </a:rPr>
                    <a:t>B´</a:t>
                  </a:r>
                  <a:endParaRPr lang="cs-CZ" sz="2400" b="1" dirty="0">
                    <a:solidFill>
                      <a:schemeClr val="tx2">
                        <a:lumMod val="75000"/>
                      </a:schemeClr>
                    </a:solidFill>
                  </a:endParaRPr>
                </a:p>
              </p:txBody>
            </p:sp>
            <p:sp>
              <p:nvSpPr>
                <p:cNvPr id="31" name="TextovéPole 30"/>
                <p:cNvSpPr txBox="1"/>
                <p:nvPr/>
              </p:nvSpPr>
              <p:spPr>
                <a:xfrm>
                  <a:off x="5399475" y="717085"/>
                  <a:ext cx="477670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solidFill>
                        <a:schemeClr val="tx2">
                          <a:lumMod val="75000"/>
                        </a:schemeClr>
                      </a:solidFill>
                    </a:rPr>
                    <a:t>D´</a:t>
                  </a:r>
                  <a:endParaRPr lang="cs-CZ" sz="2400" b="1" dirty="0">
                    <a:solidFill>
                      <a:schemeClr val="tx2">
                        <a:lumMod val="75000"/>
                      </a:schemeClr>
                    </a:solidFill>
                  </a:endParaRPr>
                </a:p>
              </p:txBody>
            </p:sp>
            <p:sp>
              <p:nvSpPr>
                <p:cNvPr id="32" name="TextovéPole 31"/>
                <p:cNvSpPr txBox="1"/>
                <p:nvPr/>
              </p:nvSpPr>
              <p:spPr>
                <a:xfrm>
                  <a:off x="8082390" y="683695"/>
                  <a:ext cx="477670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solidFill>
                        <a:schemeClr val="tx2">
                          <a:lumMod val="75000"/>
                        </a:schemeClr>
                      </a:solidFill>
                    </a:rPr>
                    <a:t>C´</a:t>
                  </a:r>
                  <a:endParaRPr lang="cs-CZ" sz="2400" b="1" dirty="0">
                    <a:solidFill>
                      <a:schemeClr val="tx2">
                        <a:lumMod val="75000"/>
                      </a:schemeClr>
                    </a:solidFill>
                  </a:endParaRPr>
                </a:p>
              </p:txBody>
            </p:sp>
            <p:sp>
              <p:nvSpPr>
                <p:cNvPr id="33" name="TextovéPole 32"/>
                <p:cNvSpPr txBox="1"/>
                <p:nvPr/>
              </p:nvSpPr>
              <p:spPr>
                <a:xfrm>
                  <a:off x="6344580" y="1088740"/>
                  <a:ext cx="477670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solidFill>
                        <a:schemeClr val="tx2">
                          <a:lumMod val="75000"/>
                        </a:schemeClr>
                      </a:solidFill>
                    </a:rPr>
                    <a:t>S´</a:t>
                  </a:r>
                  <a:endParaRPr lang="cs-CZ" sz="2400" b="1" dirty="0">
                    <a:solidFill>
                      <a:schemeClr val="tx2">
                        <a:lumMod val="75000"/>
                      </a:schemeClr>
                    </a:solidFill>
                  </a:endParaRPr>
                </a:p>
              </p:txBody>
            </p:sp>
            <p:sp>
              <p:nvSpPr>
                <p:cNvPr id="34" name="TextovéPole 33"/>
                <p:cNvSpPr txBox="1"/>
                <p:nvPr/>
              </p:nvSpPr>
              <p:spPr>
                <a:xfrm>
                  <a:off x="7784740" y="1313765"/>
                  <a:ext cx="477670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solidFill>
                        <a:schemeClr val="tx2">
                          <a:lumMod val="75000"/>
                        </a:schemeClr>
                      </a:solidFill>
                    </a:rPr>
                    <a:t>X´</a:t>
                  </a:r>
                  <a:endParaRPr lang="cs-CZ" sz="2400" b="1" dirty="0">
                    <a:solidFill>
                      <a:schemeClr val="tx2">
                        <a:lumMod val="75000"/>
                      </a:schemeClr>
                    </a:solidFill>
                  </a:endParaRPr>
                </a:p>
              </p:txBody>
            </p:sp>
            <p:sp>
              <p:nvSpPr>
                <p:cNvPr id="36" name="TextovéPole 35"/>
                <p:cNvSpPr txBox="1"/>
                <p:nvPr/>
              </p:nvSpPr>
              <p:spPr>
                <a:xfrm>
                  <a:off x="5427095" y="5364215"/>
                  <a:ext cx="1440160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solidFill>
                        <a:schemeClr val="tx2">
                          <a:lumMod val="75000"/>
                        </a:schemeClr>
                      </a:solidFill>
                    </a:rPr>
                    <a:t>a = 9 cm</a:t>
                  </a:r>
                  <a:endParaRPr lang="cs-CZ" sz="2400" b="1" dirty="0">
                    <a:solidFill>
                      <a:schemeClr val="tx2">
                        <a:lumMod val="75000"/>
                      </a:schemeClr>
                    </a:solidFill>
                  </a:endParaRPr>
                </a:p>
              </p:txBody>
            </p:sp>
            <p:sp>
              <p:nvSpPr>
                <p:cNvPr id="37" name="TextovéPole 36"/>
                <p:cNvSpPr txBox="1"/>
                <p:nvPr/>
              </p:nvSpPr>
              <p:spPr>
                <a:xfrm>
                  <a:off x="7497325" y="5184195"/>
                  <a:ext cx="1440160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solidFill>
                        <a:schemeClr val="tx2">
                          <a:lumMod val="75000"/>
                        </a:schemeClr>
                      </a:solidFill>
                    </a:rPr>
                    <a:t>b = 11 cm</a:t>
                  </a:r>
                  <a:endParaRPr lang="cs-CZ" sz="2400" b="1" dirty="0">
                    <a:solidFill>
                      <a:schemeClr val="tx2">
                        <a:lumMod val="75000"/>
                      </a:schemeClr>
                    </a:solidFill>
                  </a:endParaRPr>
                </a:p>
              </p:txBody>
            </p:sp>
            <p:sp>
              <p:nvSpPr>
                <p:cNvPr id="38" name="TextovéPole 37"/>
                <p:cNvSpPr txBox="1"/>
                <p:nvPr/>
              </p:nvSpPr>
              <p:spPr>
                <a:xfrm>
                  <a:off x="8217405" y="2078850"/>
                  <a:ext cx="1440160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solidFill>
                        <a:schemeClr val="tx2">
                          <a:lumMod val="75000"/>
                        </a:schemeClr>
                      </a:solidFill>
                    </a:rPr>
                    <a:t>c = 14 cm</a:t>
                  </a:r>
                  <a:endParaRPr lang="cs-CZ" sz="2400" b="1" dirty="0">
                    <a:solidFill>
                      <a:schemeClr val="tx2">
                        <a:lumMod val="75000"/>
                      </a:schemeClr>
                    </a:solidFill>
                  </a:endParaRPr>
                </a:p>
              </p:txBody>
            </p:sp>
          </p:grpSp>
        </p:grpSp>
        <p:sp>
          <p:nvSpPr>
            <p:cNvPr id="43" name="Obdélník 42"/>
            <p:cNvSpPr/>
            <p:nvPr/>
          </p:nvSpPr>
          <p:spPr>
            <a:xfrm>
              <a:off x="2411760" y="2033844"/>
              <a:ext cx="1260140" cy="3492000"/>
            </a:xfrm>
            <a:prstGeom prst="rect">
              <a:avLst/>
            </a:prstGeom>
            <a:noFill/>
            <a:ln w="63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5" name="TextovéPole 44"/>
          <p:cNvSpPr txBox="1"/>
          <p:nvPr/>
        </p:nvSpPr>
        <p:spPr>
          <a:xfrm>
            <a:off x="5742130" y="1133745"/>
            <a:ext cx="1125125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/>
              </a:rPr>
              <a:t>∆ </a:t>
            </a:r>
            <a:r>
              <a:rPr lang="cs-CZ" sz="2400" b="1" dirty="0" smtClean="0"/>
              <a:t>ACC</a:t>
            </a:r>
            <a:r>
              <a:rPr lang="cs-CZ" sz="2400" b="1" dirty="0" smtClean="0"/>
              <a:t>´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5742130" y="1808820"/>
            <a:ext cx="1125125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/>
              </a:rPr>
              <a:t>∆ </a:t>
            </a:r>
            <a:r>
              <a:rPr lang="cs-CZ" sz="2400" b="1" dirty="0" smtClean="0"/>
              <a:t>BCB</a:t>
            </a:r>
            <a:r>
              <a:rPr lang="cs-CZ" sz="2400" b="1" dirty="0" smtClean="0"/>
              <a:t>´</a:t>
            </a:r>
            <a:endParaRPr lang="cs-CZ" sz="2400" b="1" dirty="0" smtClean="0"/>
          </a:p>
        </p:txBody>
      </p:sp>
      <p:sp>
        <p:nvSpPr>
          <p:cNvPr id="48" name="TextovéPole 47"/>
          <p:cNvSpPr txBox="1"/>
          <p:nvPr/>
        </p:nvSpPr>
        <p:spPr>
          <a:xfrm>
            <a:off x="5742130" y="2483895"/>
            <a:ext cx="1125125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/>
              </a:rPr>
              <a:t>∆ </a:t>
            </a:r>
            <a:r>
              <a:rPr lang="cs-CZ" sz="2400" b="1" dirty="0" smtClean="0"/>
              <a:t>DSD</a:t>
            </a:r>
            <a:r>
              <a:rPr lang="cs-CZ" sz="2400" b="1" dirty="0" smtClean="0"/>
              <a:t>´</a:t>
            </a:r>
            <a:endParaRPr lang="cs-CZ" sz="2400" b="1" dirty="0" smtClean="0"/>
          </a:p>
        </p:txBody>
      </p:sp>
      <p:sp>
        <p:nvSpPr>
          <p:cNvPr id="49" name="TextovéPole 48"/>
          <p:cNvSpPr txBox="1"/>
          <p:nvPr/>
        </p:nvSpPr>
        <p:spPr>
          <a:xfrm>
            <a:off x="5742130" y="3203975"/>
            <a:ext cx="112512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/>
              </a:rPr>
              <a:t>∆ </a:t>
            </a:r>
            <a:r>
              <a:rPr lang="cs-CZ" sz="2400" b="1" dirty="0" smtClean="0"/>
              <a:t>ABC</a:t>
            </a:r>
            <a:endParaRPr lang="cs-CZ" sz="2400" b="1" dirty="0" smtClean="0"/>
          </a:p>
        </p:txBody>
      </p:sp>
      <p:sp>
        <p:nvSpPr>
          <p:cNvPr id="50" name="TextovéPole 49"/>
          <p:cNvSpPr txBox="1"/>
          <p:nvPr/>
        </p:nvSpPr>
        <p:spPr>
          <a:xfrm>
            <a:off x="5742130" y="3924055"/>
            <a:ext cx="1125125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/>
              </a:rPr>
              <a:t>∆ </a:t>
            </a:r>
            <a:r>
              <a:rPr lang="cs-CZ" sz="2400" b="1" dirty="0" smtClean="0"/>
              <a:t>DSC</a:t>
            </a:r>
            <a:endParaRPr lang="cs-CZ" sz="2400" b="1" dirty="0" smtClean="0"/>
          </a:p>
        </p:txBody>
      </p:sp>
      <p:sp>
        <p:nvSpPr>
          <p:cNvPr id="52" name="TextovéPole 51"/>
          <p:cNvSpPr txBox="1"/>
          <p:nvPr/>
        </p:nvSpPr>
        <p:spPr>
          <a:xfrm>
            <a:off x="5742130" y="5274205"/>
            <a:ext cx="1125125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/>
              </a:rPr>
              <a:t>∆ </a:t>
            </a:r>
            <a:r>
              <a:rPr lang="cs-CZ" sz="2400" b="1" dirty="0" smtClean="0"/>
              <a:t>S´XX</a:t>
            </a:r>
            <a:r>
              <a:rPr lang="cs-CZ" sz="2400" b="1" dirty="0" smtClean="0"/>
              <a:t>´</a:t>
            </a:r>
            <a:endParaRPr lang="cs-CZ" sz="2400" b="1" dirty="0" smtClean="0"/>
          </a:p>
        </p:txBody>
      </p:sp>
      <p:sp>
        <p:nvSpPr>
          <p:cNvPr id="53" name="TextovéPole 52"/>
          <p:cNvSpPr txBox="1"/>
          <p:nvPr/>
        </p:nvSpPr>
        <p:spPr>
          <a:xfrm>
            <a:off x="5742130" y="5994285"/>
            <a:ext cx="1125125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/>
              </a:rPr>
              <a:t>∆ </a:t>
            </a:r>
            <a:r>
              <a:rPr lang="cs-CZ" sz="2400" b="1" dirty="0" smtClean="0"/>
              <a:t>BSX</a:t>
            </a:r>
            <a:endParaRPr lang="cs-CZ" sz="2400" b="1" dirty="0" smtClean="0"/>
          </a:p>
        </p:txBody>
      </p:sp>
      <p:sp>
        <p:nvSpPr>
          <p:cNvPr id="54" name="TextovéPole 53"/>
          <p:cNvSpPr txBox="1"/>
          <p:nvPr/>
        </p:nvSpPr>
        <p:spPr>
          <a:xfrm>
            <a:off x="7272300" y="1133745"/>
            <a:ext cx="18717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PRAVOÚHLÝ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7272300" y="1808820"/>
            <a:ext cx="18717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PRAVOÚHLÝ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7272300" y="3203975"/>
            <a:ext cx="18717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PRAVOÚHLÝ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7272300" y="5274205"/>
            <a:ext cx="18717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PRAVOÚHLÝ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7272300" y="5994285"/>
            <a:ext cx="18717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PRAVOÚHLÝ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7272300" y="2483895"/>
            <a:ext cx="18717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PRAVOÚHLÝ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6623720" y="4419110"/>
            <a:ext cx="252028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ROVNORAMENNÝ</a:t>
            </a:r>
            <a:endParaRPr lang="cs-CZ" sz="2400" b="1" dirty="0" smtClean="0"/>
          </a:p>
        </p:txBody>
      </p:sp>
      <p:sp>
        <p:nvSpPr>
          <p:cNvPr id="64" name="Volný tvar 63"/>
          <p:cNvSpPr/>
          <p:nvPr/>
        </p:nvSpPr>
        <p:spPr>
          <a:xfrm>
            <a:off x="1557196" y="1611517"/>
            <a:ext cx="841972" cy="3892990"/>
          </a:xfrm>
          <a:custGeom>
            <a:avLst/>
            <a:gdLst>
              <a:gd name="connsiteX0" fmla="*/ 0 w 841972"/>
              <a:gd name="connsiteY0" fmla="*/ 3476531 h 3892990"/>
              <a:gd name="connsiteX1" fmla="*/ 841972 w 841972"/>
              <a:gd name="connsiteY1" fmla="*/ 3892990 h 3892990"/>
              <a:gd name="connsiteX2" fmla="*/ 0 w 841972"/>
              <a:gd name="connsiteY2" fmla="*/ 0 h 3892990"/>
              <a:gd name="connsiteX3" fmla="*/ 0 w 841972"/>
              <a:gd name="connsiteY3" fmla="*/ 3476531 h 3892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41972" h="3892990">
                <a:moveTo>
                  <a:pt x="0" y="3476531"/>
                </a:moveTo>
                <a:lnTo>
                  <a:pt x="841972" y="3892990"/>
                </a:lnTo>
                <a:lnTo>
                  <a:pt x="0" y="0"/>
                </a:lnTo>
                <a:lnTo>
                  <a:pt x="0" y="3476531"/>
                </a:lnTo>
                <a:close/>
              </a:path>
            </a:pathLst>
          </a:cu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 animBg="1"/>
      <p:bldP spid="71" grpId="0" animBg="1"/>
      <p:bldP spid="71" grpId="1" animBg="1"/>
      <p:bldP spid="66" grpId="0" animBg="1"/>
      <p:bldP spid="66" grpId="1" animBg="1"/>
      <p:bldP spid="65" grpId="0" animBg="1"/>
      <p:bldP spid="65" grpId="1" animBg="1"/>
      <p:bldP spid="62" grpId="0" animBg="1"/>
      <p:bldP spid="62" grpId="1" animBg="1"/>
      <p:bldP spid="46" grpId="0" animBg="1"/>
      <p:bldP spid="46" grpId="1" animBg="1"/>
      <p:bldP spid="45" grpId="0" animBg="1"/>
      <p:bldP spid="47" grpId="0" animBg="1"/>
      <p:bldP spid="47" grpId="1" animBg="1"/>
      <p:bldP spid="48" grpId="0" animBg="1"/>
      <p:bldP spid="48" grpId="1" animBg="1"/>
      <p:bldP spid="49" grpId="0" animBg="1"/>
      <p:bldP spid="49" grpId="1" animBg="1"/>
      <p:bldP spid="50" grpId="0" animBg="1"/>
      <p:bldP spid="50" grpId="1" animBg="1"/>
      <p:bldP spid="52" grpId="0" animBg="1"/>
      <p:bldP spid="52" grpId="1" animBg="1"/>
      <p:bldP spid="53" grpId="0" animBg="1"/>
      <p:bldP spid="54" grpId="0" animBg="1"/>
      <p:bldP spid="54" grpId="1" animBg="1"/>
      <p:bldP spid="55" grpId="0" animBg="1"/>
      <p:bldP spid="55" grpId="1" animBg="1"/>
      <p:bldP spid="56" grpId="0" animBg="1"/>
      <p:bldP spid="56" grpId="1" animBg="1"/>
      <p:bldP spid="58" grpId="0" animBg="1"/>
      <p:bldP spid="58" grpId="1" animBg="1"/>
      <p:bldP spid="59" grpId="0" animBg="1"/>
      <p:bldP spid="60" grpId="0" animBg="1"/>
      <p:bldP spid="60" grpId="1" animBg="1"/>
      <p:bldP spid="61" grpId="0" animBg="1"/>
      <p:bldP spid="61" grpId="1" animBg="1"/>
      <p:bldP spid="64" grpId="0" animBg="1"/>
      <p:bldP spid="64" grpId="1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286</TotalTime>
  <Words>121</Words>
  <Application>Microsoft Office PowerPoint</Application>
  <PresentationFormat>Předvádění na obrazovce (4:3)</PresentationFormat>
  <Paragraphs>47</Paragraphs>
  <Slides>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Snímek 1</vt:lpstr>
      <vt:lpstr>TROJÚHELNÍKY V KVÁDRU</vt:lpstr>
      <vt:lpstr>Snímek 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23</cp:revision>
  <dcterms:created xsi:type="dcterms:W3CDTF">2012-11-02T22:23:09Z</dcterms:created>
  <dcterms:modified xsi:type="dcterms:W3CDTF">2013-03-23T21:19:19Z</dcterms:modified>
</cp:coreProperties>
</file>