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6988D-9E1A-47D2-A096-7147D435881A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C7D1A-9F65-4CE9-A1E6-F97CCD7A5E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Pythagorova věta v prostoru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Rozpracované příklady na výpočty Pythagorovy věty v prostoru.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Pythagorova věta  v prostoru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Volný tvar 51"/>
          <p:cNvSpPr/>
          <p:nvPr/>
        </p:nvSpPr>
        <p:spPr>
          <a:xfrm>
            <a:off x="692458" y="4332303"/>
            <a:ext cx="2246051" cy="559293"/>
          </a:xfrm>
          <a:custGeom>
            <a:avLst/>
            <a:gdLst>
              <a:gd name="connsiteX0" fmla="*/ 0 w 2246051"/>
              <a:gd name="connsiteY0" fmla="*/ 559293 h 559293"/>
              <a:gd name="connsiteX1" fmla="*/ 1686758 w 2246051"/>
              <a:gd name="connsiteY1" fmla="*/ 559293 h 559293"/>
              <a:gd name="connsiteX2" fmla="*/ 2246051 w 2246051"/>
              <a:gd name="connsiteY2" fmla="*/ 0 h 559293"/>
              <a:gd name="connsiteX3" fmla="*/ 0 w 2246051"/>
              <a:gd name="connsiteY3" fmla="*/ 559293 h 559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6051" h="559293">
                <a:moveTo>
                  <a:pt x="0" y="559293"/>
                </a:moveTo>
                <a:lnTo>
                  <a:pt x="1686758" y="559293"/>
                </a:lnTo>
                <a:lnTo>
                  <a:pt x="2246051" y="0"/>
                </a:lnTo>
                <a:lnTo>
                  <a:pt x="0" y="559293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olný tvar 41"/>
          <p:cNvSpPr/>
          <p:nvPr/>
        </p:nvSpPr>
        <p:spPr>
          <a:xfrm>
            <a:off x="719091" y="2663301"/>
            <a:ext cx="1677880" cy="2237173"/>
          </a:xfrm>
          <a:custGeom>
            <a:avLst/>
            <a:gdLst>
              <a:gd name="connsiteX0" fmla="*/ 0 w 1677880"/>
              <a:gd name="connsiteY0" fmla="*/ 2237173 h 2237173"/>
              <a:gd name="connsiteX1" fmla="*/ 1677880 w 1677880"/>
              <a:gd name="connsiteY1" fmla="*/ 2219417 h 2237173"/>
              <a:gd name="connsiteX2" fmla="*/ 1669002 w 1677880"/>
              <a:gd name="connsiteY2" fmla="*/ 0 h 2237173"/>
              <a:gd name="connsiteX3" fmla="*/ 0 w 1677880"/>
              <a:gd name="connsiteY3" fmla="*/ 2237173 h 2237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77880" h="2237173">
                <a:moveTo>
                  <a:pt x="0" y="2237173"/>
                </a:moveTo>
                <a:lnTo>
                  <a:pt x="1677880" y="2219417"/>
                </a:lnTo>
                <a:cubicBezTo>
                  <a:pt x="1674921" y="1479611"/>
                  <a:pt x="1671961" y="739806"/>
                  <a:pt x="1669002" y="0"/>
                </a:cubicBezTo>
                <a:lnTo>
                  <a:pt x="0" y="2237173"/>
                </a:ln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1" name="Skupina 40"/>
          <p:cNvGrpSpPr/>
          <p:nvPr/>
        </p:nvGrpSpPr>
        <p:grpSpPr>
          <a:xfrm>
            <a:off x="341531" y="1718810"/>
            <a:ext cx="3555395" cy="3510390"/>
            <a:chOff x="4255212" y="473116"/>
            <a:chExt cx="5402353" cy="5475035"/>
          </a:xfrm>
        </p:grpSpPr>
        <p:grpSp>
          <p:nvGrpSpPr>
            <p:cNvPr id="40" name="Skupina 39"/>
            <p:cNvGrpSpPr/>
            <p:nvPr/>
          </p:nvGrpSpPr>
          <p:grpSpPr>
            <a:xfrm>
              <a:off x="4797025" y="1088740"/>
              <a:ext cx="3420380" cy="4320480"/>
              <a:chOff x="4797025" y="1088740"/>
              <a:chExt cx="3420380" cy="4320480"/>
            </a:xfrm>
          </p:grpSpPr>
          <p:sp>
            <p:nvSpPr>
              <p:cNvPr id="3" name="Krychle 2"/>
              <p:cNvSpPr/>
              <p:nvPr/>
            </p:nvSpPr>
            <p:spPr>
              <a:xfrm>
                <a:off x="4797025" y="1088740"/>
                <a:ext cx="3420380" cy="4320480"/>
              </a:xfrm>
              <a:prstGeom prst="cub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" name="Obdélník 3"/>
              <p:cNvSpPr/>
              <p:nvPr/>
            </p:nvSpPr>
            <p:spPr>
              <a:xfrm>
                <a:off x="5652120" y="1088740"/>
                <a:ext cx="2565285" cy="3465385"/>
              </a:xfrm>
              <a:prstGeom prst="rect">
                <a:avLst/>
              </a:prstGeom>
              <a:noFill/>
              <a:ln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7" name="Přímá spojovací čára 6"/>
              <p:cNvCxnSpPr/>
              <p:nvPr/>
            </p:nvCxnSpPr>
            <p:spPr>
              <a:xfrm flipV="1">
                <a:off x="4797025" y="4554125"/>
                <a:ext cx="855095" cy="855095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/>
              <p:nvPr/>
            </p:nvCxnSpPr>
            <p:spPr>
              <a:xfrm flipV="1">
                <a:off x="4797025" y="1088740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5652120" y="1088740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čára 12"/>
              <p:cNvCxnSpPr/>
              <p:nvPr/>
            </p:nvCxnSpPr>
            <p:spPr>
              <a:xfrm flipV="1">
                <a:off x="4797025" y="4554125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ovací čára 14"/>
              <p:cNvCxnSpPr/>
              <p:nvPr/>
            </p:nvCxnSpPr>
            <p:spPr>
              <a:xfrm>
                <a:off x="5652120" y="4554125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>
                <a:off x="6507215" y="1538790"/>
                <a:ext cx="0" cy="3456000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Skupina 38"/>
            <p:cNvGrpSpPr/>
            <p:nvPr/>
          </p:nvGrpSpPr>
          <p:grpSpPr>
            <a:xfrm>
              <a:off x="4255212" y="473116"/>
              <a:ext cx="5402353" cy="5475035"/>
              <a:chOff x="4255212" y="473116"/>
              <a:chExt cx="5402353" cy="5475035"/>
            </a:xfrm>
          </p:grpSpPr>
          <p:sp>
            <p:nvSpPr>
              <p:cNvPr id="23" name="TextovéPole 22"/>
              <p:cNvSpPr txBox="1"/>
              <p:nvPr/>
            </p:nvSpPr>
            <p:spPr>
              <a:xfrm>
                <a:off x="4526995" y="5319210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7092280" y="536421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5144205" y="4052946"/>
                <a:ext cx="405045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8217405" y="419408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7" name="TextovéPole 26"/>
              <p:cNvSpPr txBox="1"/>
              <p:nvPr/>
            </p:nvSpPr>
            <p:spPr>
              <a:xfrm>
                <a:off x="6238354" y="4825067"/>
                <a:ext cx="405045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4255212" y="1666393"/>
                <a:ext cx="957381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6785426" y="1876971"/>
                <a:ext cx="820611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1" name="TextovéPole 30"/>
              <p:cNvSpPr txBox="1"/>
              <p:nvPr/>
            </p:nvSpPr>
            <p:spPr>
              <a:xfrm>
                <a:off x="5399472" y="473116"/>
                <a:ext cx="838879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8082387" y="543309"/>
                <a:ext cx="822949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6344578" y="1088740"/>
                <a:ext cx="782769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6" name="TextovéPole 35"/>
              <p:cNvSpPr txBox="1"/>
              <p:nvPr/>
            </p:nvSpPr>
            <p:spPr>
              <a:xfrm>
                <a:off x="5349358" y="5324113"/>
                <a:ext cx="2862785" cy="6240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solidFill>
                      <a:schemeClr val="accent2">
                        <a:lumMod val="75000"/>
                      </a:schemeClr>
                    </a:solidFill>
                  </a:rPr>
                  <a:t>a =12 cm</a:t>
                </a:r>
                <a:endParaRPr lang="cs-CZ" sz="2000" b="1" dirty="0">
                  <a:solidFill>
                    <a:schemeClr val="accent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7497326" y="5035645"/>
                <a:ext cx="450634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8217404" y="2078850"/>
                <a:ext cx="1440161" cy="720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35" name="Nadpis 3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Vypočítej </a:t>
            </a:r>
            <a:r>
              <a:rPr lang="cs-CZ" sz="2400" b="1" dirty="0" smtClean="0"/>
              <a:t>objem</a:t>
            </a:r>
            <a:r>
              <a:rPr lang="cs-CZ" sz="2400" dirty="0" smtClean="0"/>
              <a:t> a </a:t>
            </a:r>
            <a:r>
              <a:rPr lang="cs-CZ" sz="2400" b="1" dirty="0" smtClean="0"/>
              <a:t>povrch</a:t>
            </a:r>
            <a:r>
              <a:rPr lang="cs-CZ" sz="2400" dirty="0" smtClean="0"/>
              <a:t> kvádru znáš-li délku úsečky AB, 12 cm, délku úhlopříčky podstavy,13 cm, a délku úhlopříčky přední stěny 15cm.  </a:t>
            </a:r>
            <a:endParaRPr lang="cs-CZ" sz="2400" dirty="0"/>
          </a:p>
        </p:txBody>
      </p:sp>
      <p:cxnSp>
        <p:nvCxnSpPr>
          <p:cNvPr id="43" name="Přímá spojovací čára 42"/>
          <p:cNvCxnSpPr/>
          <p:nvPr/>
        </p:nvCxnSpPr>
        <p:spPr>
          <a:xfrm flipV="1">
            <a:off x="701570" y="2708920"/>
            <a:ext cx="1665185" cy="2205245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3401870" y="1583795"/>
            <a:ext cx="17203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 = a . </a:t>
            </a:r>
            <a:r>
              <a:rPr lang="cs-CZ" sz="2400" b="1" dirty="0" err="1" smtClean="0"/>
              <a:t>b</a:t>
            </a:r>
            <a:r>
              <a:rPr lang="cs-CZ" sz="2400" b="1" dirty="0" smtClean="0"/>
              <a:t>. c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 = 12 . 5 . 9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V = 540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cs-CZ" sz="2400" b="1" u="db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382090" y="1628800"/>
            <a:ext cx="37619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 = 2. (ab + </a:t>
            </a:r>
            <a:r>
              <a:rPr lang="cs-CZ" sz="2400" b="1" dirty="0" err="1" smtClean="0"/>
              <a:t>bc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ac</a:t>
            </a:r>
            <a:r>
              <a:rPr lang="cs-CZ" sz="2400" b="1" dirty="0" smtClean="0"/>
              <a:t>)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2 . (12 .5 +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. 9 + 12 . 9)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2 . (60 + 45 + 108)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2 . 213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S = 426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cs-CZ" sz="2400" b="1" u="dbl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24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761910" y="3834045"/>
            <a:ext cx="4455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Je potřeba zjistit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b, c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761910" y="4374105"/>
            <a:ext cx="1890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= u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- a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=13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- 12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169 – 144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25</a:t>
            </a:r>
          </a:p>
          <a:p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b = 5 cm</a:t>
            </a:r>
            <a:endParaRPr lang="cs-CZ" sz="2400" b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 rot="20770831">
            <a:off x="902251" y="4311672"/>
            <a:ext cx="1620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u = 13 cm 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 rot="18428998">
            <a:off x="806829" y="3135131"/>
            <a:ext cx="1575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 = 15 cm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922150" y="4419110"/>
            <a:ext cx="22052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c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t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- 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c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=15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- 12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c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225 – 144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c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81</a:t>
            </a:r>
          </a:p>
          <a:p>
            <a:r>
              <a:rPr lang="cs-CZ" sz="2400" b="1" u="sng" dirty="0" smtClean="0">
                <a:solidFill>
                  <a:schemeClr val="accent2">
                    <a:lumMod val="75000"/>
                  </a:schemeClr>
                </a:solidFill>
              </a:rPr>
              <a:t>c = 9 cm</a:t>
            </a:r>
            <a:endParaRPr lang="cs-CZ" sz="24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2321750" y="3654025"/>
            <a:ext cx="630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 =?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9" dur="1" fill="hold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42" grpId="0" animBg="1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Volný tvar 46"/>
          <p:cNvSpPr/>
          <p:nvPr/>
        </p:nvSpPr>
        <p:spPr>
          <a:xfrm>
            <a:off x="923278" y="5175682"/>
            <a:ext cx="2805343" cy="745724"/>
          </a:xfrm>
          <a:custGeom>
            <a:avLst/>
            <a:gdLst>
              <a:gd name="connsiteX0" fmla="*/ 0 w 2805343"/>
              <a:gd name="connsiteY0" fmla="*/ 745724 h 745724"/>
              <a:gd name="connsiteX1" fmla="*/ 2104007 w 2805343"/>
              <a:gd name="connsiteY1" fmla="*/ 710213 h 745724"/>
              <a:gd name="connsiteX2" fmla="*/ 2805343 w 2805343"/>
              <a:gd name="connsiteY2" fmla="*/ 0 h 745724"/>
              <a:gd name="connsiteX3" fmla="*/ 0 w 2805343"/>
              <a:gd name="connsiteY3" fmla="*/ 745724 h 745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5343" h="745724">
                <a:moveTo>
                  <a:pt x="0" y="745724"/>
                </a:moveTo>
                <a:lnTo>
                  <a:pt x="2104007" y="710213"/>
                </a:lnTo>
                <a:lnTo>
                  <a:pt x="2805343" y="0"/>
                </a:lnTo>
                <a:lnTo>
                  <a:pt x="0" y="745724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932155" y="2370338"/>
            <a:ext cx="2796466" cy="3542190"/>
          </a:xfrm>
          <a:custGeom>
            <a:avLst/>
            <a:gdLst>
              <a:gd name="connsiteX0" fmla="*/ 0 w 2796466"/>
              <a:gd name="connsiteY0" fmla="*/ 3542190 h 3542190"/>
              <a:gd name="connsiteX1" fmla="*/ 2787589 w 2796466"/>
              <a:gd name="connsiteY1" fmla="*/ 2823099 h 3542190"/>
              <a:gd name="connsiteX2" fmla="*/ 2796466 w 2796466"/>
              <a:gd name="connsiteY2" fmla="*/ 0 h 3542190"/>
              <a:gd name="connsiteX3" fmla="*/ 0 w 2796466"/>
              <a:gd name="connsiteY3" fmla="*/ 3542190 h 3542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96466" h="3542190">
                <a:moveTo>
                  <a:pt x="0" y="3542190"/>
                </a:moveTo>
                <a:lnTo>
                  <a:pt x="2787589" y="2823099"/>
                </a:lnTo>
                <a:lnTo>
                  <a:pt x="2796466" y="0"/>
                </a:lnTo>
                <a:lnTo>
                  <a:pt x="0" y="354219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Vypočítej </a:t>
            </a:r>
            <a:r>
              <a:rPr lang="cs-CZ" sz="2400" b="1" dirty="0" smtClean="0"/>
              <a:t>objem</a:t>
            </a:r>
            <a:r>
              <a:rPr lang="cs-CZ" sz="2400" dirty="0" smtClean="0"/>
              <a:t> a </a:t>
            </a:r>
            <a:r>
              <a:rPr lang="cs-CZ" sz="2400" b="1" dirty="0" smtClean="0"/>
              <a:t>povrch</a:t>
            </a:r>
            <a:r>
              <a:rPr lang="cs-CZ" sz="2400" dirty="0" smtClean="0"/>
              <a:t> kvádru se čtvercovou podstavou, </a:t>
            </a:r>
            <a:br>
              <a:rPr lang="cs-CZ" sz="2400" dirty="0" smtClean="0"/>
            </a:br>
            <a:r>
              <a:rPr lang="cs-CZ" sz="2400" dirty="0" smtClean="0"/>
              <a:t>znáš-li délku tělesové úhlopříčky AC´, 26 cm, výšku kvádru 24 cm.</a:t>
            </a:r>
            <a:endParaRPr lang="cs-CZ" sz="2400" dirty="0"/>
          </a:p>
        </p:txBody>
      </p:sp>
      <p:grpSp>
        <p:nvGrpSpPr>
          <p:cNvPr id="33" name="Skupina 40"/>
          <p:cNvGrpSpPr/>
          <p:nvPr/>
        </p:nvGrpSpPr>
        <p:grpSpPr>
          <a:xfrm>
            <a:off x="611559" y="1988840"/>
            <a:ext cx="3869662" cy="4242085"/>
            <a:chOff x="4391979" y="628556"/>
            <a:chExt cx="4765793" cy="5197324"/>
          </a:xfrm>
        </p:grpSpPr>
        <p:grpSp>
          <p:nvGrpSpPr>
            <p:cNvPr id="34" name="Skupina 39"/>
            <p:cNvGrpSpPr/>
            <p:nvPr/>
          </p:nvGrpSpPr>
          <p:grpSpPr>
            <a:xfrm>
              <a:off x="4797025" y="1088740"/>
              <a:ext cx="3420380" cy="4320480"/>
              <a:chOff x="4797025" y="1088740"/>
              <a:chExt cx="3420380" cy="4320480"/>
            </a:xfrm>
          </p:grpSpPr>
          <p:sp>
            <p:nvSpPr>
              <p:cNvPr id="51" name="Krychle 2"/>
              <p:cNvSpPr/>
              <p:nvPr/>
            </p:nvSpPr>
            <p:spPr>
              <a:xfrm>
                <a:off x="4797025" y="1088740"/>
                <a:ext cx="3420380" cy="4320480"/>
              </a:xfrm>
              <a:prstGeom prst="cub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2" name="Obdélník 3"/>
              <p:cNvSpPr/>
              <p:nvPr/>
            </p:nvSpPr>
            <p:spPr>
              <a:xfrm>
                <a:off x="5652120" y="1088740"/>
                <a:ext cx="2565285" cy="3465385"/>
              </a:xfrm>
              <a:prstGeom prst="rect">
                <a:avLst/>
              </a:prstGeom>
              <a:noFill/>
              <a:ln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ovací čára 52"/>
              <p:cNvCxnSpPr/>
              <p:nvPr/>
            </p:nvCxnSpPr>
            <p:spPr>
              <a:xfrm flipV="1">
                <a:off x="4797025" y="4554125"/>
                <a:ext cx="855095" cy="855095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ovací čára 53"/>
              <p:cNvCxnSpPr/>
              <p:nvPr/>
            </p:nvCxnSpPr>
            <p:spPr>
              <a:xfrm flipV="1">
                <a:off x="4797025" y="1088740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ovací čára 54"/>
              <p:cNvCxnSpPr/>
              <p:nvPr/>
            </p:nvCxnSpPr>
            <p:spPr>
              <a:xfrm>
                <a:off x="5652120" y="1088740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ovací čára 55"/>
              <p:cNvCxnSpPr/>
              <p:nvPr/>
            </p:nvCxnSpPr>
            <p:spPr>
              <a:xfrm flipV="1">
                <a:off x="4797025" y="4554125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ovací čára 56"/>
              <p:cNvCxnSpPr/>
              <p:nvPr/>
            </p:nvCxnSpPr>
            <p:spPr>
              <a:xfrm>
                <a:off x="5652120" y="4554125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Skupina 38"/>
            <p:cNvGrpSpPr/>
            <p:nvPr/>
          </p:nvGrpSpPr>
          <p:grpSpPr>
            <a:xfrm>
              <a:off x="4391979" y="628556"/>
              <a:ext cx="4765793" cy="5197324"/>
              <a:chOff x="4391979" y="628556"/>
              <a:chExt cx="4765793" cy="5197324"/>
            </a:xfrm>
          </p:grpSpPr>
          <p:sp>
            <p:nvSpPr>
              <p:cNvPr id="36" name="TextovéPole 35"/>
              <p:cNvSpPr txBox="1"/>
              <p:nvPr/>
            </p:nvSpPr>
            <p:spPr>
              <a:xfrm>
                <a:off x="4526995" y="5319210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7092280" y="536421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5292080" y="419408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9" name="TextovéPole 38"/>
              <p:cNvSpPr txBox="1"/>
              <p:nvPr/>
            </p:nvSpPr>
            <p:spPr>
              <a:xfrm>
                <a:off x="8217405" y="419408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TextovéPole 39"/>
              <p:cNvSpPr txBox="1"/>
              <p:nvPr/>
            </p:nvSpPr>
            <p:spPr>
              <a:xfrm>
                <a:off x="6282190" y="4959170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2" name="TextovéPole 41"/>
              <p:cNvSpPr txBox="1"/>
              <p:nvPr/>
            </p:nvSpPr>
            <p:spPr>
              <a:xfrm>
                <a:off x="4391979" y="1673805"/>
                <a:ext cx="665128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7317305" y="1786481"/>
                <a:ext cx="1065434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5399473" y="628556"/>
                <a:ext cx="987885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8082390" y="683695"/>
                <a:ext cx="910048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6" name="TextovéPole 45"/>
              <p:cNvSpPr txBox="1"/>
              <p:nvPr/>
            </p:nvSpPr>
            <p:spPr>
              <a:xfrm>
                <a:off x="6344578" y="1088740"/>
                <a:ext cx="652479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8" name="TextovéPole 47"/>
              <p:cNvSpPr txBox="1"/>
              <p:nvPr/>
            </p:nvSpPr>
            <p:spPr>
              <a:xfrm>
                <a:off x="5722233" y="4653724"/>
                <a:ext cx="405992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u</a:t>
                </a:r>
                <a:endParaRPr lang="cs-CZ" sz="24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9" name="TextovéPole 48"/>
              <p:cNvSpPr txBox="1"/>
              <p:nvPr/>
            </p:nvSpPr>
            <p:spPr>
              <a:xfrm rot="18571401">
                <a:off x="5393985" y="2945482"/>
                <a:ext cx="1652765" cy="5685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C00000"/>
                    </a:solidFill>
                  </a:rPr>
                  <a:t>t = 26 cm</a:t>
                </a:r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50" name="TextovéPole 49"/>
              <p:cNvSpPr txBox="1"/>
              <p:nvPr/>
            </p:nvSpPr>
            <p:spPr>
              <a:xfrm>
                <a:off x="7163340" y="2944406"/>
                <a:ext cx="1994432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c = 24 cm</a:t>
                </a:r>
                <a:endParaRPr lang="cs-CZ" sz="24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p:grpSp>
      </p:grpSp>
      <p:cxnSp>
        <p:nvCxnSpPr>
          <p:cNvPr id="63" name="Přímá spojovací čára 62"/>
          <p:cNvCxnSpPr/>
          <p:nvPr/>
        </p:nvCxnSpPr>
        <p:spPr>
          <a:xfrm flipV="1">
            <a:off x="926595" y="2348880"/>
            <a:ext cx="2790310" cy="355539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926595" y="5184195"/>
            <a:ext cx="2790310" cy="720081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 flipV="1">
            <a:off x="3716905" y="2348880"/>
            <a:ext cx="1" cy="2835315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3311860" y="5454225"/>
            <a:ext cx="495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1781690" y="5814265"/>
            <a:ext cx="495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4436985" y="1268760"/>
            <a:ext cx="16770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 = a . a. c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 = 50. 9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V = 450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cs-CZ" sz="2400" b="1" u="db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8" name="Obdélník 77"/>
          <p:cNvSpPr/>
          <p:nvPr/>
        </p:nvSpPr>
        <p:spPr>
          <a:xfrm>
            <a:off x="4436985" y="243889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/>
              <a:t>S = 2 . a</a:t>
            </a:r>
            <a:r>
              <a:rPr lang="cs-CZ" sz="2400" b="1" baseline="30000" dirty="0" smtClean="0"/>
              <a:t>2 </a:t>
            </a:r>
            <a:r>
              <a:rPr lang="cs-CZ" sz="2400" b="1" dirty="0" smtClean="0"/>
              <a:t> + 4 . a . c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2 . 50 + 4 . 7,07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100 + 28,28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S = 128,28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cs-CZ" sz="24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211960" y="4104075"/>
            <a:ext cx="4455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Je potřeba zjistit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4301970" y="4734145"/>
            <a:ext cx="1890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= t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- c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=26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- 24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676 – 576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100</a:t>
            </a:r>
          </a:p>
          <a:p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u = 10 cm</a:t>
            </a:r>
            <a:endParaRPr lang="cs-CZ" sz="2400" b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6417205" y="4734145"/>
            <a:ext cx="25652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+ 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=2 . 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u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/2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50</a:t>
            </a:r>
          </a:p>
          <a:p>
            <a:r>
              <a:rPr lang="cs-CZ" sz="2400" b="1" u="sng" dirty="0" smtClean="0">
                <a:solidFill>
                  <a:schemeClr val="accent2">
                    <a:lumMod val="75000"/>
                  </a:schemeClr>
                </a:solidFill>
              </a:rPr>
              <a:t>a = 5√2 = 7,07cm</a:t>
            </a:r>
            <a:endParaRPr lang="cs-CZ" sz="24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83" name="Přímá spojovací čára 82"/>
          <p:cNvCxnSpPr/>
          <p:nvPr/>
        </p:nvCxnSpPr>
        <p:spPr>
          <a:xfrm>
            <a:off x="7227295" y="6309320"/>
            <a:ext cx="18002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Volný tvar 57"/>
          <p:cNvSpPr/>
          <p:nvPr/>
        </p:nvSpPr>
        <p:spPr>
          <a:xfrm>
            <a:off x="949911" y="5557421"/>
            <a:ext cx="2068497" cy="355107"/>
          </a:xfrm>
          <a:custGeom>
            <a:avLst/>
            <a:gdLst>
              <a:gd name="connsiteX0" fmla="*/ 0 w 2068497"/>
              <a:gd name="connsiteY0" fmla="*/ 355107 h 355107"/>
              <a:gd name="connsiteX1" fmla="*/ 2068497 w 2068497"/>
              <a:gd name="connsiteY1" fmla="*/ 337352 h 355107"/>
              <a:gd name="connsiteX2" fmla="*/ 1402672 w 2068497"/>
              <a:gd name="connsiteY2" fmla="*/ 0 h 355107"/>
              <a:gd name="connsiteX3" fmla="*/ 0 w 2068497"/>
              <a:gd name="connsiteY3" fmla="*/ 355107 h 355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68497" h="355107">
                <a:moveTo>
                  <a:pt x="0" y="355107"/>
                </a:moveTo>
                <a:lnTo>
                  <a:pt x="2068497" y="337352"/>
                </a:lnTo>
                <a:lnTo>
                  <a:pt x="1402672" y="0"/>
                </a:lnTo>
                <a:lnTo>
                  <a:pt x="0" y="355107"/>
                </a:lnTo>
                <a:close/>
              </a:path>
            </a:pathLst>
          </a:cu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olný tvar 40"/>
          <p:cNvSpPr/>
          <p:nvPr/>
        </p:nvSpPr>
        <p:spPr>
          <a:xfrm>
            <a:off x="949911" y="2370338"/>
            <a:ext cx="2778710" cy="3542190"/>
          </a:xfrm>
          <a:custGeom>
            <a:avLst/>
            <a:gdLst>
              <a:gd name="connsiteX0" fmla="*/ 0 w 2778710"/>
              <a:gd name="connsiteY0" fmla="*/ 3542190 h 3542190"/>
              <a:gd name="connsiteX1" fmla="*/ 2778710 w 2778710"/>
              <a:gd name="connsiteY1" fmla="*/ 2814221 h 3542190"/>
              <a:gd name="connsiteX2" fmla="*/ 2778710 w 2778710"/>
              <a:gd name="connsiteY2" fmla="*/ 0 h 3542190"/>
              <a:gd name="connsiteX3" fmla="*/ 0 w 2778710"/>
              <a:gd name="connsiteY3" fmla="*/ 3542190 h 3542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78710" h="3542190">
                <a:moveTo>
                  <a:pt x="0" y="3542190"/>
                </a:moveTo>
                <a:lnTo>
                  <a:pt x="2778710" y="2814221"/>
                </a:lnTo>
                <a:lnTo>
                  <a:pt x="2778710" y="0"/>
                </a:lnTo>
                <a:lnTo>
                  <a:pt x="0" y="3542190"/>
                </a:lnTo>
                <a:close/>
              </a:path>
            </a:pathLst>
          </a:cu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Vypočítej </a:t>
            </a:r>
            <a:r>
              <a:rPr lang="cs-CZ" sz="2400" b="1" dirty="0" smtClean="0"/>
              <a:t>objem</a:t>
            </a:r>
            <a:r>
              <a:rPr lang="cs-CZ" sz="2400" dirty="0" smtClean="0"/>
              <a:t> a </a:t>
            </a:r>
            <a:r>
              <a:rPr lang="cs-CZ" sz="2400" b="1" dirty="0" smtClean="0"/>
              <a:t>povrch</a:t>
            </a:r>
            <a:r>
              <a:rPr lang="cs-CZ" sz="2400" dirty="0" smtClean="0"/>
              <a:t> hranolu s kosočtvercovou podstavou, </a:t>
            </a:r>
            <a:br>
              <a:rPr lang="cs-CZ" sz="2400" dirty="0" smtClean="0"/>
            </a:br>
            <a:r>
              <a:rPr lang="cs-CZ" sz="2400" dirty="0" smtClean="0"/>
              <a:t>znáš-li délku tělesové úhlopříčky AC´ 26 cm, výšku kvádru 24 cm, délku úhlopříčky BD 8cm, výška podstavy 4 cm.</a:t>
            </a:r>
            <a:endParaRPr lang="cs-CZ" sz="2400" dirty="0"/>
          </a:p>
        </p:txBody>
      </p:sp>
      <p:grpSp>
        <p:nvGrpSpPr>
          <p:cNvPr id="3" name="Skupina 40"/>
          <p:cNvGrpSpPr/>
          <p:nvPr/>
        </p:nvGrpSpPr>
        <p:grpSpPr>
          <a:xfrm>
            <a:off x="611559" y="1988840"/>
            <a:ext cx="4230471" cy="4242085"/>
            <a:chOff x="4391979" y="628556"/>
            <a:chExt cx="5210157" cy="5197324"/>
          </a:xfrm>
        </p:grpSpPr>
        <p:grpSp>
          <p:nvGrpSpPr>
            <p:cNvPr id="4" name="Skupina 39"/>
            <p:cNvGrpSpPr/>
            <p:nvPr/>
          </p:nvGrpSpPr>
          <p:grpSpPr>
            <a:xfrm>
              <a:off x="4797025" y="1088740"/>
              <a:ext cx="3420380" cy="4320480"/>
              <a:chOff x="4797025" y="1088740"/>
              <a:chExt cx="3420380" cy="4320480"/>
            </a:xfrm>
          </p:grpSpPr>
          <p:sp>
            <p:nvSpPr>
              <p:cNvPr id="51" name="Krychle 2"/>
              <p:cNvSpPr/>
              <p:nvPr/>
            </p:nvSpPr>
            <p:spPr>
              <a:xfrm>
                <a:off x="4797025" y="1088740"/>
                <a:ext cx="3420380" cy="4320480"/>
              </a:xfrm>
              <a:prstGeom prst="cub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2" name="Obdélník 3"/>
              <p:cNvSpPr/>
              <p:nvPr/>
            </p:nvSpPr>
            <p:spPr>
              <a:xfrm>
                <a:off x="5652120" y="1088740"/>
                <a:ext cx="2565285" cy="3465385"/>
              </a:xfrm>
              <a:prstGeom prst="rect">
                <a:avLst/>
              </a:prstGeom>
              <a:noFill/>
              <a:ln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3" name="Přímá spojovací čára 52"/>
              <p:cNvCxnSpPr/>
              <p:nvPr/>
            </p:nvCxnSpPr>
            <p:spPr>
              <a:xfrm flipV="1">
                <a:off x="4797025" y="4554125"/>
                <a:ext cx="855095" cy="855095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ovací čára 53"/>
              <p:cNvCxnSpPr/>
              <p:nvPr/>
            </p:nvCxnSpPr>
            <p:spPr>
              <a:xfrm flipV="1">
                <a:off x="4797025" y="1088740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ovací čára 54"/>
              <p:cNvCxnSpPr/>
              <p:nvPr/>
            </p:nvCxnSpPr>
            <p:spPr>
              <a:xfrm>
                <a:off x="5652120" y="1088740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ovací čára 55"/>
              <p:cNvCxnSpPr/>
              <p:nvPr/>
            </p:nvCxnSpPr>
            <p:spPr>
              <a:xfrm flipV="1">
                <a:off x="4797025" y="4554125"/>
                <a:ext cx="342038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Přímá spojovací čára 56"/>
              <p:cNvCxnSpPr/>
              <p:nvPr/>
            </p:nvCxnSpPr>
            <p:spPr>
              <a:xfrm>
                <a:off x="5652120" y="4554125"/>
                <a:ext cx="1710190" cy="855095"/>
              </a:xfrm>
              <a:prstGeom prst="line">
                <a:avLst/>
              </a:prstGeom>
              <a:ln>
                <a:solidFill>
                  <a:schemeClr val="tx2">
                    <a:lumMod val="75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Skupina 38"/>
            <p:cNvGrpSpPr/>
            <p:nvPr/>
          </p:nvGrpSpPr>
          <p:grpSpPr>
            <a:xfrm>
              <a:off x="4391979" y="628556"/>
              <a:ext cx="5210157" cy="5197324"/>
              <a:chOff x="4391979" y="628556"/>
              <a:chExt cx="5210157" cy="5197324"/>
            </a:xfrm>
          </p:grpSpPr>
          <p:sp>
            <p:nvSpPr>
              <p:cNvPr id="36" name="TextovéPole 35"/>
              <p:cNvSpPr txBox="1"/>
              <p:nvPr/>
            </p:nvSpPr>
            <p:spPr>
              <a:xfrm>
                <a:off x="4526995" y="5319210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7092280" y="536421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5292080" y="419408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9" name="TextovéPole 38"/>
              <p:cNvSpPr txBox="1"/>
              <p:nvPr/>
            </p:nvSpPr>
            <p:spPr>
              <a:xfrm>
                <a:off x="8217405" y="4194085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TextovéPole 39"/>
              <p:cNvSpPr txBox="1"/>
              <p:nvPr/>
            </p:nvSpPr>
            <p:spPr>
              <a:xfrm>
                <a:off x="6282190" y="4959170"/>
                <a:ext cx="4050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2" name="TextovéPole 41"/>
              <p:cNvSpPr txBox="1"/>
              <p:nvPr/>
            </p:nvSpPr>
            <p:spPr>
              <a:xfrm>
                <a:off x="4391979" y="1673805"/>
                <a:ext cx="665128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A´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7317305" y="1786481"/>
                <a:ext cx="1065434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B´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5399473" y="628556"/>
                <a:ext cx="987885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D´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5" name="TextovéPole 44"/>
              <p:cNvSpPr txBox="1"/>
              <p:nvPr/>
            </p:nvSpPr>
            <p:spPr>
              <a:xfrm>
                <a:off x="8082390" y="683695"/>
                <a:ext cx="910048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C´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6" name="TextovéPole 45"/>
              <p:cNvSpPr txBox="1"/>
              <p:nvPr/>
            </p:nvSpPr>
            <p:spPr>
              <a:xfrm>
                <a:off x="6344578" y="1088740"/>
                <a:ext cx="652479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S´</a:t>
                </a:r>
                <a:endParaRPr lang="cs-CZ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8" name="TextovéPole 47"/>
              <p:cNvSpPr txBox="1"/>
              <p:nvPr/>
            </p:nvSpPr>
            <p:spPr>
              <a:xfrm>
                <a:off x="6979056" y="4653724"/>
                <a:ext cx="405992" cy="490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e</a:t>
                </a:r>
                <a:endParaRPr lang="cs-CZ" sz="20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9" name="TextovéPole 48"/>
              <p:cNvSpPr txBox="1"/>
              <p:nvPr/>
            </p:nvSpPr>
            <p:spPr>
              <a:xfrm rot="18571401">
                <a:off x="5393985" y="2945482"/>
                <a:ext cx="1652765" cy="5685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rgbClr val="C00000"/>
                    </a:solidFill>
                  </a:rPr>
                  <a:t>t = 26 cm</a:t>
                </a:r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50" name="TextovéPole 49"/>
              <p:cNvSpPr txBox="1"/>
              <p:nvPr/>
            </p:nvSpPr>
            <p:spPr>
              <a:xfrm>
                <a:off x="7607704" y="2944406"/>
                <a:ext cx="1994432" cy="565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v = 24 cm</a:t>
                </a:r>
                <a:endParaRPr lang="cs-CZ" sz="24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p:grpSp>
      </p:grpSp>
      <p:cxnSp>
        <p:nvCxnSpPr>
          <p:cNvPr id="63" name="Přímá spojovací čára 62"/>
          <p:cNvCxnSpPr/>
          <p:nvPr/>
        </p:nvCxnSpPr>
        <p:spPr>
          <a:xfrm flipV="1">
            <a:off x="926595" y="2348880"/>
            <a:ext cx="2790310" cy="355539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926595" y="5184195"/>
            <a:ext cx="2790310" cy="720081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 flipV="1">
            <a:off x="3716905" y="2348880"/>
            <a:ext cx="1" cy="2835315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3311860" y="5454225"/>
            <a:ext cx="495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1781690" y="5814265"/>
            <a:ext cx="495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a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4436985" y="1268760"/>
            <a:ext cx="28187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 = </a:t>
            </a:r>
            <a:r>
              <a:rPr lang="cs-CZ" sz="2400" b="1" dirty="0" err="1" smtClean="0"/>
              <a:t>S</a:t>
            </a:r>
            <a:r>
              <a:rPr lang="cs-CZ" sz="2400" b="1" baseline="-25000" dirty="0" err="1" smtClean="0"/>
              <a:t>p</a:t>
            </a:r>
            <a:r>
              <a:rPr lang="cs-CZ" sz="2400" b="1" baseline="-25000" dirty="0" smtClean="0"/>
              <a:t> </a:t>
            </a:r>
            <a:r>
              <a:rPr lang="cs-CZ" sz="2400" b="1" dirty="0" smtClean="0"/>
              <a:t>. v = a . </a:t>
            </a:r>
            <a:r>
              <a:rPr lang="cs-CZ" sz="2400" b="1" dirty="0" err="1" smtClean="0"/>
              <a:t>v</a:t>
            </a:r>
            <a:r>
              <a:rPr lang="cs-CZ" sz="2400" b="1" baseline="-25000" dirty="0" err="1" smtClean="0"/>
              <a:t>a</a:t>
            </a:r>
            <a:r>
              <a:rPr lang="cs-CZ" sz="2400" b="1" dirty="0" smtClean="0"/>
              <a:t>/2 . v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 = 6,4 . 4/2 . 24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V = 307,2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cs-CZ" sz="2400" b="1" u="db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8" name="Obdélník 77"/>
          <p:cNvSpPr/>
          <p:nvPr/>
        </p:nvSpPr>
        <p:spPr>
          <a:xfrm>
            <a:off x="4436985" y="243889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/>
              <a:t>S = 2 . </a:t>
            </a:r>
            <a:r>
              <a:rPr lang="cs-CZ" sz="2400" b="1" dirty="0" err="1" smtClean="0"/>
              <a:t>S</a:t>
            </a:r>
            <a:r>
              <a:rPr lang="cs-CZ" sz="2400" b="1" baseline="-25000" dirty="0" err="1" smtClean="0"/>
              <a:t>p</a:t>
            </a:r>
            <a:r>
              <a:rPr lang="cs-CZ" sz="2400" b="1" baseline="30000" dirty="0" smtClean="0"/>
              <a:t> 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S</a:t>
            </a:r>
            <a:r>
              <a:rPr lang="cs-CZ" sz="2400" b="1" baseline="-25000" dirty="0" err="1" smtClean="0"/>
              <a:t>pl</a:t>
            </a:r>
            <a:r>
              <a:rPr lang="cs-CZ" sz="2400" b="1" dirty="0" smtClean="0"/>
              <a:t> = a . </a:t>
            </a:r>
            <a:r>
              <a:rPr lang="cs-CZ" sz="2400" b="1" dirty="0" err="1" smtClean="0"/>
              <a:t>v</a:t>
            </a:r>
            <a:r>
              <a:rPr lang="cs-CZ" sz="2400" b="1" baseline="-25000" dirty="0" err="1" smtClean="0"/>
              <a:t>a</a:t>
            </a:r>
            <a:r>
              <a:rPr lang="cs-CZ" sz="2400" b="1" dirty="0" smtClean="0"/>
              <a:t> + 4 . a . v</a:t>
            </a:r>
            <a:r>
              <a:rPr lang="cs-CZ" sz="2400" b="1" baseline="-25000" dirty="0" smtClean="0"/>
              <a:t>  </a:t>
            </a:r>
            <a:r>
              <a:rPr lang="cs-CZ" sz="2400" b="1" dirty="0" smtClean="0"/>
              <a:t>  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6,4 . 4 +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. 6,4 . 24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 = 25,6 + 614,4</a:t>
            </a:r>
          </a:p>
          <a:p>
            <a:r>
              <a:rPr lang="cs-CZ" sz="2400" b="1" u="dbl" dirty="0" smtClean="0">
                <a:solidFill>
                  <a:schemeClr val="accent1">
                    <a:lumMod val="75000"/>
                  </a:schemeClr>
                </a:solidFill>
              </a:rPr>
              <a:t>S = 640 cm</a:t>
            </a:r>
            <a:r>
              <a:rPr lang="cs-CZ" sz="2400" b="1" u="dbl" baseline="30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cs-CZ" sz="24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4211960" y="4104075"/>
            <a:ext cx="4455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Je potřeba zjistit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4301970" y="4734145"/>
            <a:ext cx="1890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= t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- v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=26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- 24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676 – 576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cs-CZ" sz="2400" b="1" baseline="30000" dirty="0" smtClean="0">
                <a:solidFill>
                  <a:schemeClr val="accent6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= 100</a:t>
            </a:r>
          </a:p>
          <a:p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e = 10 cm</a:t>
            </a:r>
            <a:endParaRPr lang="cs-CZ" sz="2400" b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6417205" y="4734145"/>
            <a:ext cx="25652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(e/2)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+ (f/2)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=5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25 + 16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2400" b="1" baseline="30000" dirty="0" smtClean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41</a:t>
            </a:r>
          </a:p>
          <a:p>
            <a:r>
              <a:rPr lang="cs-CZ" sz="2400" b="1" u="sng" dirty="0" smtClean="0">
                <a:solidFill>
                  <a:schemeClr val="accent2">
                    <a:lumMod val="75000"/>
                  </a:schemeClr>
                </a:solidFill>
              </a:rPr>
              <a:t>a = 6,4cm</a:t>
            </a:r>
            <a:endParaRPr lang="cs-CZ" sz="2400" b="1" baseline="30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47" name="Přímá spojovací čára 46"/>
          <p:cNvCxnSpPr>
            <a:endCxn id="37" idx="0"/>
          </p:cNvCxnSpPr>
          <p:nvPr/>
        </p:nvCxnSpPr>
        <p:spPr>
          <a:xfrm>
            <a:off x="1646675" y="5184195"/>
            <a:ext cx="1321879" cy="66991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2006715" y="5139190"/>
            <a:ext cx="1125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f= 8 cm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61" name="Přímá spojovací čára 60"/>
          <p:cNvCxnSpPr/>
          <p:nvPr/>
        </p:nvCxnSpPr>
        <p:spPr>
          <a:xfrm>
            <a:off x="1646675" y="5177462"/>
            <a:ext cx="0" cy="726813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1196625" y="54092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v</a:t>
            </a:r>
            <a:r>
              <a:rPr lang="cs-CZ" b="1" baseline="-25000" dirty="0" err="1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 = 4 cm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0" name="Veselý obličej 59"/>
          <p:cNvSpPr/>
          <p:nvPr/>
        </p:nvSpPr>
        <p:spPr>
          <a:xfrm>
            <a:off x="8622450" y="6354325"/>
            <a:ext cx="360040" cy="405045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Obrázky autorka</a:t>
            </a:r>
          </a:p>
          <a:p>
            <a:endParaRPr lang="cs-CZ" sz="1600" dirty="0"/>
          </a:p>
          <a:p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518</Words>
  <Application>Microsoft Office PowerPoint</Application>
  <PresentationFormat>Předvádění na obrazovce (4:3)</PresentationFormat>
  <Paragraphs>124</Paragraphs>
  <Slides>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Pythagorova věta  v prostoru</vt:lpstr>
      <vt:lpstr>Vypočítej objem a povrch kvádru znáš-li délku úsečky AB, 12 cm, délku úhlopříčky podstavy,13 cm, a délku úhlopříčky přední stěny 15cm.  </vt:lpstr>
      <vt:lpstr>Vypočítej objem a povrch kvádru se čtvercovou podstavou,  znáš-li délku tělesové úhlopříčky AC´, 26 cm, výšku kvádru 24 cm.</vt:lpstr>
      <vt:lpstr>Vypočítej objem a povrch hranolu s kosočtvercovou podstavou,  znáš-li délku tělesové úhlopříčky AC´ 26 cm, výšku kvádru 24 cm, délku úhlopříčky BD 8cm, výška podstavy 4 cm.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34</cp:revision>
  <dcterms:created xsi:type="dcterms:W3CDTF">2012-11-02T22:23:09Z</dcterms:created>
  <dcterms:modified xsi:type="dcterms:W3CDTF">2013-04-22T18:03:49Z</dcterms:modified>
</cp:coreProperties>
</file>