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78" r:id="rId4"/>
    <p:sldId id="289" r:id="rId5"/>
    <p:sldId id="294" r:id="rId6"/>
    <p:sldId id="290" r:id="rId7"/>
    <p:sldId id="283" r:id="rId8"/>
    <p:sldId id="295" r:id="rId9"/>
    <p:sldId id="285" r:id="rId10"/>
    <p:sldId id="293" r:id="rId11"/>
    <p:sldId id="274" r:id="rId12"/>
    <p:sldId id="271" r:id="rId13"/>
    <p:sldId id="29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0750" autoAdjust="0"/>
  </p:normalViewPr>
  <p:slideViewPr>
    <p:cSldViewPr>
      <p:cViewPr varScale="1">
        <p:scale>
          <a:sx n="47" d="100"/>
          <a:sy n="47" d="100"/>
        </p:scale>
        <p:origin x="-3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8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32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68016" y="325362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VY_32_INOVACE_08_28_Dýchací soustava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96108" y="767408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Dýchací  soustava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11050"/>
            <a:ext cx="813690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DÝCHACÍ  SOUSTAVA</a:t>
            </a:r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Dýchání =  respirace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Výměna plynů – kyslíku a oxidu uhličitého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Vdech –   kyslík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Výdech – oxid uhličitý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Dýchání: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FF00"/>
                </a:solidFill>
              </a:rPr>
              <a:t>Vnější:</a:t>
            </a:r>
            <a:r>
              <a:rPr lang="cs-CZ" sz="2800" dirty="0" smtClean="0">
                <a:solidFill>
                  <a:schemeClr val="bg1"/>
                </a:solidFill>
              </a:rPr>
              <a:t>  výměna plynů mezi plícemi a krví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FF00"/>
                </a:solidFill>
              </a:rPr>
              <a:t>Vnitřní:</a:t>
            </a:r>
            <a:r>
              <a:rPr lang="cs-CZ" sz="2800" dirty="0" smtClean="0">
                <a:solidFill>
                  <a:schemeClr val="bg1"/>
                </a:solidFill>
              </a:rPr>
              <a:t>  výměna plynů mezi krví a tkáněmi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260648"/>
            <a:ext cx="9361040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Horní cesty dýchací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Dutina nosní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Dutina ústní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Nosohltan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Eustachova trubice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– spojení nosohltanu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se středním uchem</a:t>
            </a:r>
          </a:p>
          <a:p>
            <a:pPr marL="457200" indent="-45720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226200"/>
            <a:ext cx="4433685" cy="379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260648"/>
            <a:ext cx="9361040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Dolní cesty dýchací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Hrtanová příklopka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Hrtan – několik chrupavek – největší – štítná – ohryzek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Průdušnice – 10 – 12 cm, 16 – 20 prstencových           chrupavek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Dvě průdušky → do plic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Průdušinky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Plicní váčky ( alveoly)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Plicní sklípky – výměna plynů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6497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260648"/>
            <a:ext cx="936104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Dolní cesty dýchací</a:t>
            </a:r>
          </a:p>
          <a:p>
            <a:pPr marL="457200" indent="-45720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41996"/>
            <a:ext cx="3626862" cy="5024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852936"/>
            <a:ext cx="4591542" cy="3122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3748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260648"/>
            <a:ext cx="936104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Dolní cesty dýchací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Plíce: levá    – 3  laloky</a:t>
            </a:r>
          </a:p>
          <a:p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pravá  -  2 laloky -  </a:t>
            </a:r>
            <a:r>
              <a:rPr lang="cs-CZ" sz="2800" dirty="0" smtClean="0">
                <a:solidFill>
                  <a:schemeClr val="bg1"/>
                </a:solidFill>
              </a:rPr>
              <a:t>kryty poplicnicí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Dutina hrudní vystlána -   pohrudnicí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Mezi poplicnicí a pohrudnicí – pohrudniční štěrbina</a:t>
            </a:r>
          </a:p>
          <a:p>
            <a:pPr marL="457200" indent="-45720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02" y="3134999"/>
            <a:ext cx="4188942" cy="33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318649"/>
            <a:ext cx="3883337" cy="3017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0840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53714" y="188640"/>
            <a:ext cx="780671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Plicní  </a:t>
            </a:r>
            <a:r>
              <a:rPr lang="cs-CZ" sz="2800" dirty="0">
                <a:solidFill>
                  <a:srgbClr val="FFFF00"/>
                </a:solidFill>
              </a:rPr>
              <a:t>sklípek </a:t>
            </a:r>
          </a:p>
          <a:p>
            <a:pPr algn="ctr"/>
            <a:r>
              <a:rPr lang="cs-CZ" sz="2800" dirty="0">
                <a:solidFill>
                  <a:srgbClr val="FFFF00"/>
                </a:solidFill>
              </a:rPr>
              <a:t>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Základní funkční jednotka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Výměna dýchacích plynů 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     Plicní  váčky - alveoly</a:t>
            </a:r>
          </a:p>
          <a:p>
            <a:pPr marL="457200" indent="-457200" algn="ctr">
              <a:buFont typeface="Arial" pitchFamily="34" charset="0"/>
              <a:buChar char="•"/>
            </a:pPr>
            <a:endParaRPr lang="cs-CZ" sz="2800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80928"/>
            <a:ext cx="3456384" cy="3803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178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32827"/>
            <a:ext cx="835292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Dýchání: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Rytmické, ovládáme vůlí</a:t>
            </a:r>
            <a:r>
              <a:rPr lang="cs-CZ" sz="2800" dirty="0" smtClean="0">
                <a:solidFill>
                  <a:srgbClr val="FFFF00"/>
                </a:solidFill>
              </a:rPr>
              <a:t>.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Plicní ventilace: </a:t>
            </a:r>
            <a:r>
              <a:rPr lang="cs-CZ" sz="2800" dirty="0" smtClean="0">
                <a:solidFill>
                  <a:schemeClr val="bg1"/>
                </a:solidFill>
              </a:rPr>
              <a:t>výměna plynů mezi vnějším prostředím a krví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Dechová frekvence: </a:t>
            </a:r>
            <a:r>
              <a:rPr lang="cs-CZ" sz="2800" dirty="0" smtClean="0">
                <a:solidFill>
                  <a:schemeClr val="bg1"/>
                </a:solidFill>
              </a:rPr>
              <a:t>počet vdechů a výdechů/1 min.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Dospělý člověk – nádech – 16 – 18x / 1 min.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Dítě                   -  nádech -  20 – 26x / 1 min.</a:t>
            </a: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14" y="3998248"/>
            <a:ext cx="7937177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605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01524"/>
            <a:ext cx="835292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CELKOVÁ  KAPACITA  PLIC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99340"/>
            <a:ext cx="6840760" cy="49940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4075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34708"/>
            <a:ext cx="835292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Onemocnění dýchacích cest: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Angíny, záněty, nádory, tuberkulóza, astma, alergie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Poranění hrudníku – pneumotorax – splasknutí plic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      Plíce kuřáka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17032"/>
            <a:ext cx="3728074" cy="2061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5" y="3985313"/>
            <a:ext cx="2028825" cy="225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0340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02838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Dýchací  soustava</a:t>
            </a:r>
          </a:p>
          <a:p>
            <a:r>
              <a:rPr lang="pl-PL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4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výstup: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popíše jednotlivé orgány dýchací soustavy, definuje funkci dýchací soustavy 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</a:t>
            </a: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potřeby: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plíce 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vzdělávání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skupina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8108" y="188640"/>
            <a:ext cx="71287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Zdroje: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764704"/>
            <a:ext cx="793333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VANĚČKOVÁ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, Ivana, et al. </a:t>
            </a:r>
            <a:r>
              <a:rPr lang="cs-CZ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.</a:t>
            </a:r>
          </a:p>
          <a:p>
            <a:pPr lvl="0"/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.google.cz/</a:t>
            </a:r>
            <a:r>
              <a:rPr lang="cs-CZ" dirty="0" err="1">
                <a:solidFill>
                  <a:schemeClr val="bg1"/>
                </a:solidFill>
              </a:rPr>
              <a:t>imgres?q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obrázky+dolní+cesty+dýchací&amp;hl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cs&amp;sa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X&amp;biw</a:t>
            </a:r>
            <a:r>
              <a:rPr lang="cs-CZ" dirty="0">
                <a:solidFill>
                  <a:schemeClr val="bg1"/>
                </a:solidFill>
              </a:rPr>
              <a:t>=1366&amp;bih=636&amp;tbm=</a:t>
            </a:r>
            <a:r>
              <a:rPr lang="cs-CZ" dirty="0" err="1">
                <a:solidFill>
                  <a:schemeClr val="bg1"/>
                </a:solidFill>
              </a:rPr>
              <a:t>isch&amp;prmd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imvns&amp;tbnid</a:t>
            </a:r>
            <a:r>
              <a:rPr lang="cs-CZ" dirty="0">
                <a:solidFill>
                  <a:schemeClr val="bg1"/>
                </a:solidFill>
              </a:rPr>
              <a:t>=1YEjdZGyKypNbM:&amp;</a:t>
            </a:r>
            <a:r>
              <a:rPr lang="cs-CZ" dirty="0" err="1">
                <a:solidFill>
                  <a:schemeClr val="bg1"/>
                </a:solidFill>
              </a:rPr>
              <a:t>imgrefurl</a:t>
            </a:r>
            <a:r>
              <a:rPr lang="cs-CZ" dirty="0">
                <a:solidFill>
                  <a:schemeClr val="bg1"/>
                </a:solidFill>
              </a:rPr>
              <a:t>=http://adykacer.blog.cz/0811/dychaci-soustava-2&amp;docid=EA17UfGjGB2D4M&amp;imgurl=http://</a:t>
            </a:r>
            <a:r>
              <a:rPr lang="cs-CZ" dirty="0" smtClean="0">
                <a:solidFill>
                  <a:schemeClr val="bg1"/>
                </a:solidFill>
              </a:rPr>
              <a:t>nd01.jxs.cz/748/475/8a3a67183f_37142779_o2.png&amp;w=462&amp;h=640&amp;ei=TZixTpi0BMyQ4gTTnJXFAQ&amp;zoom=1&amp;iact=hc&amp;vpx=295&amp;vpy=256&amp;dur=3137&amp;hovh=264&amp;hovw=191&amp;tx=94&amp;ty=129&amp;sig=117801061299942515333&amp;page=2&amp;tbnh=128&amp;tbnw=92&amp;start=21&amp;ndsp=28&amp;ved=1t:429,r:1,s:21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http://www.google.cz/</a:t>
            </a:r>
            <a:r>
              <a:rPr lang="cs-CZ" dirty="0" err="1">
                <a:solidFill>
                  <a:schemeClr val="bg1"/>
                </a:solidFill>
              </a:rPr>
              <a:t>search?q</a:t>
            </a:r>
            <a:r>
              <a:rPr lang="cs-CZ" dirty="0">
                <a:solidFill>
                  <a:schemeClr val="bg1"/>
                </a:solidFill>
              </a:rPr>
              <a:t>=obr%C3%A1zky+plicn%C3%AD+v%C3%A1%C4%8Dky&amp;hl=</a:t>
            </a:r>
            <a:r>
              <a:rPr lang="cs-CZ" dirty="0" err="1">
                <a:solidFill>
                  <a:schemeClr val="bg1"/>
                </a:solidFill>
              </a:rPr>
              <a:t>cs&amp;biw</a:t>
            </a:r>
            <a:r>
              <a:rPr lang="cs-CZ" dirty="0">
                <a:solidFill>
                  <a:schemeClr val="bg1"/>
                </a:solidFill>
              </a:rPr>
              <a:t>=1366&amp;bih=636&amp;prmd=</a:t>
            </a:r>
            <a:r>
              <a:rPr lang="cs-CZ" dirty="0" err="1">
                <a:solidFill>
                  <a:schemeClr val="bg1"/>
                </a:solidFill>
              </a:rPr>
              <a:t>imvns&amp;tbm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isch&amp;tbo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u&amp;source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univ&amp;sa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X&amp;ei</a:t>
            </a:r>
            <a:r>
              <a:rPr lang="cs-CZ" dirty="0">
                <a:solidFill>
                  <a:schemeClr val="bg1"/>
                </a:solidFill>
              </a:rPr>
              <a:t>=PJyxTtn0OomvgwfauOytAQ&amp;sqi=2&amp;ved=0CCIQsAQcz/</a:t>
            </a:r>
            <a:r>
              <a:rPr lang="cs-CZ" dirty="0" err="1">
                <a:solidFill>
                  <a:schemeClr val="bg1"/>
                </a:solidFill>
              </a:rPr>
              <a:t>imgres?q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obrázky+plicní+váčky&amp;hl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cs&amp;sa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X&amp;biw</a:t>
            </a:r>
            <a:r>
              <a:rPr lang="cs-CZ" dirty="0">
                <a:solidFill>
                  <a:schemeClr val="bg1"/>
                </a:solidFill>
              </a:rPr>
              <a:t>=1366&amp;bih=636&amp;tbm=</a:t>
            </a:r>
            <a:r>
              <a:rPr lang="cs-CZ" dirty="0" err="1">
                <a:solidFill>
                  <a:schemeClr val="bg1"/>
                </a:solidFill>
              </a:rPr>
              <a:t>isch&amp;prmd</a:t>
            </a:r>
            <a:r>
              <a:rPr lang="cs-CZ" dirty="0">
                <a:solidFill>
                  <a:schemeClr val="bg1"/>
                </a:solidFill>
              </a:rPr>
              <a:t>=</a:t>
            </a:r>
            <a:r>
              <a:rPr lang="cs-CZ" dirty="0" err="1">
                <a:solidFill>
                  <a:schemeClr val="bg1"/>
                </a:solidFill>
              </a:rPr>
              <a:t>imvns&amp;tbnid</a:t>
            </a:r>
            <a:r>
              <a:rPr lang="cs-CZ" dirty="0">
                <a:solidFill>
                  <a:schemeClr val="bg1"/>
                </a:solidFill>
              </a:rPr>
              <a:t>=jOzsmlAEBFo1KM:&amp;</a:t>
            </a:r>
            <a:r>
              <a:rPr lang="cs-CZ" dirty="0" err="1">
                <a:solidFill>
                  <a:schemeClr val="bg1"/>
                </a:solidFill>
              </a:rPr>
              <a:t>imgrefurl</a:t>
            </a:r>
            <a:r>
              <a:rPr lang="cs-CZ" dirty="0">
                <a:solidFill>
                  <a:schemeClr val="bg1"/>
                </a:solidFill>
              </a:rPr>
              <a:t>=http://</a:t>
            </a:r>
            <a:r>
              <a:rPr lang="cs-CZ" dirty="0" smtClean="0">
                <a:solidFill>
                  <a:schemeClr val="bg1"/>
                </a:solidFill>
              </a:rPr>
              <a:t>lidsketelo.webnode.cz/dychaci-</a:t>
            </a:r>
          </a:p>
        </p:txBody>
      </p:sp>
    </p:spTree>
    <p:extLst>
      <p:ext uri="{BB962C8B-B14F-4D97-AF65-F5344CB8AC3E}">
        <p14:creationId xmlns:p14="http://schemas.microsoft.com/office/powerpoint/2010/main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8108" y="188640"/>
            <a:ext cx="71287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Zdroje: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881138"/>
            <a:ext cx="864096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soustava/&amp;</a:t>
            </a:r>
            <a:r>
              <a:rPr lang="cs-CZ" dirty="0" err="1">
                <a:solidFill>
                  <a:schemeClr val="bg1"/>
                </a:solidFill>
              </a:rPr>
              <a:t>docid</a:t>
            </a:r>
            <a:r>
              <a:rPr lang="cs-CZ" dirty="0">
                <a:solidFill>
                  <a:schemeClr val="bg1"/>
                </a:solidFill>
              </a:rPr>
              <a:t>=GJ1nG97Xu4cb1M&amp;imgurl=http://</a:t>
            </a:r>
            <a:r>
              <a:rPr lang="cs-CZ" dirty="0" smtClean="0">
                <a:solidFill>
                  <a:schemeClr val="bg1"/>
                </a:solidFill>
              </a:rPr>
              <a:t>files.lidsketelo.webnode.cz/200000008-5b34d5c2ec/dychacimechanismus.jpg&amp;w=537&amp;h=190&amp;ei=RpyxTsOmB9PT4QSr94n5BA&amp;zoom=1&amp;iact=hc&amp;vpx=445&amp;vpy=342&amp;dur=18488&amp;hovh=133&amp;hovw=378&amp;tx=348&amp;ty=115&amp;sig=117801061299942515333&amp;page=2&amp;tbnh=63&amp;tbnw=178&amp;start=20&amp;ndsp=23&amp;ved=1t:429,r:9,s:20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oogle.cz/</a:t>
            </a:r>
            <a:r>
              <a:rPr lang="cs-CZ" dirty="0" err="1">
                <a:solidFill>
                  <a:schemeClr val="bg1"/>
                </a:solidFill>
              </a:rPr>
              <a:t>imgres?imgurl</a:t>
            </a:r>
            <a:r>
              <a:rPr lang="cs-CZ" dirty="0">
                <a:solidFill>
                  <a:schemeClr val="bg1"/>
                </a:solidFill>
              </a:rPr>
              <a:t>=http://www.stefajir.cz/</a:t>
            </a:r>
            <a:r>
              <a:rPr lang="cs-CZ" dirty="0" err="1">
                <a:solidFill>
                  <a:schemeClr val="bg1"/>
                </a:solidFill>
              </a:rPr>
              <a:t>files</a:t>
            </a:r>
            <a:r>
              <a:rPr lang="cs-CZ" dirty="0">
                <a:solidFill>
                  <a:schemeClr val="bg1"/>
                </a:solidFill>
              </a:rPr>
              <a:t>/</a:t>
            </a:r>
            <a:r>
              <a:rPr lang="cs-CZ" dirty="0" err="1">
                <a:solidFill>
                  <a:schemeClr val="bg1"/>
                </a:solidFill>
              </a:rPr>
              <a:t>Hlasivky.gif&amp;imgrefurl</a:t>
            </a:r>
            <a:r>
              <a:rPr lang="cs-CZ" dirty="0">
                <a:solidFill>
                  <a:schemeClr val="bg1"/>
                </a:solidFill>
              </a:rPr>
              <a:t>=http://www.stefajir.cz/%3Fq%3Dchrapot&amp;h=410&amp;w=600&amp;sz=121&amp;tbnid=85aDfmA6IkszmM:&amp;</a:t>
            </a:r>
            <a:r>
              <a:rPr lang="cs-CZ" dirty="0" err="1">
                <a:solidFill>
                  <a:schemeClr val="bg1"/>
                </a:solidFill>
              </a:rPr>
              <a:t>tbnh</a:t>
            </a:r>
            <a:r>
              <a:rPr lang="cs-CZ" dirty="0">
                <a:solidFill>
                  <a:schemeClr val="bg1"/>
                </a:solidFill>
              </a:rPr>
              <a:t>=90&amp;tbnw=132&amp;prev=/</a:t>
            </a:r>
            <a:r>
              <a:rPr lang="cs-CZ" dirty="0" smtClean="0">
                <a:solidFill>
                  <a:schemeClr val="bg1"/>
                </a:solidFill>
              </a:rPr>
              <a:t>search%3Fq%3Dobr%25C3%25A1zky%2Bhlasivky%26tbm%3Disch%26tbo%3Du&amp;zoom=1&amp;q=</a:t>
            </a:r>
            <a:r>
              <a:rPr lang="cs-CZ" dirty="0" err="1" smtClean="0">
                <a:solidFill>
                  <a:schemeClr val="bg1"/>
                </a:solidFill>
              </a:rPr>
              <a:t>obrázky+hlasivky&amp;docid</a:t>
            </a:r>
            <a:r>
              <a:rPr lang="cs-CZ" dirty="0" smtClean="0">
                <a:solidFill>
                  <a:schemeClr val="bg1"/>
                </a:solidFill>
              </a:rPr>
              <a:t>=ozClSt7URnif1M&amp;hl=</a:t>
            </a:r>
            <a:r>
              <a:rPr lang="cs-CZ" dirty="0" err="1" smtClean="0">
                <a:solidFill>
                  <a:schemeClr val="bg1"/>
                </a:solidFill>
              </a:rPr>
              <a:t>cs&amp;sa</a:t>
            </a:r>
            <a:r>
              <a:rPr lang="cs-CZ" dirty="0" smtClean="0">
                <a:solidFill>
                  <a:schemeClr val="bg1"/>
                </a:solidFill>
              </a:rPr>
              <a:t>=</a:t>
            </a:r>
            <a:r>
              <a:rPr lang="cs-CZ" dirty="0" err="1" smtClean="0">
                <a:solidFill>
                  <a:schemeClr val="bg1"/>
                </a:solidFill>
              </a:rPr>
              <a:t>X&amp;ei</a:t>
            </a:r>
            <a:r>
              <a:rPr lang="cs-CZ" dirty="0" smtClean="0">
                <a:solidFill>
                  <a:schemeClr val="bg1"/>
                </a:solidFill>
              </a:rPr>
              <a:t>=y56xTr_LJq2P4gTGjfmABQ&amp;ved=0CCIQ9QEwAQ&amp;dur=791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</a:rPr>
              <a:t>http://www.google.cz/imgres?imgurl=http://perutyn.wbs.cz/teorie_potapeni/graf.jpg&amp;imgrefurl=http://perutyn.wbs.cz/Zajimavosti.html&amp;h=321&amp;w=439&amp;sz=23&amp;tbnid=ofzIyw_kNoBRUM:&amp;tbnh=114&amp;tbnw=156&amp;prev=/search%3Fq%3Dobr%25C3%25A1zek%2Bvit%25C3%25A1ln%25C3%25AD%2Bkapacita%2Bplic%26tbm%3Disch%26tbo%3Du&amp;zoom=1&amp;q=obr%C3%A1zek+vit%C3%A1ln%C3%AD+kapacita+plic&amp;docid=3o-XpcIXJP6uwM&amp;hl=cs&amp;sa=X&amp;ei=CqSxTpiJKM344QTW_pigAQ&amp;ved=0CCgQ9QEwAw&amp;dur=334</a:t>
            </a:r>
          </a:p>
        </p:txBody>
      </p:sp>
    </p:spTree>
    <p:extLst>
      <p:ext uri="{BB962C8B-B14F-4D97-AF65-F5344CB8AC3E}">
        <p14:creationId xmlns:p14="http://schemas.microsoft.com/office/powerpoint/2010/main" val="3817854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649</TotalTime>
  <Words>359</Words>
  <Application>Microsoft Office PowerPoint</Application>
  <PresentationFormat>Předvádění na obrazovce (4:3)</PresentationFormat>
  <Paragraphs>98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73</cp:revision>
  <dcterms:created xsi:type="dcterms:W3CDTF">2011-05-04T20:13:56Z</dcterms:created>
  <dcterms:modified xsi:type="dcterms:W3CDTF">2011-11-02T21:46:26Z</dcterms:modified>
</cp:coreProperties>
</file>