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9" r:id="rId7"/>
    <p:sldId id="261" r:id="rId8"/>
    <p:sldId id="270" r:id="rId9"/>
    <p:sldId id="262" r:id="rId10"/>
    <p:sldId id="271" r:id="rId11"/>
    <p:sldId id="263" r:id="rId12"/>
    <p:sldId id="272" r:id="rId13"/>
    <p:sldId id="264" r:id="rId14"/>
    <p:sldId id="273" r:id="rId15"/>
    <p:sldId id="265" r:id="rId16"/>
    <p:sldId id="274" r:id="rId17"/>
    <p:sldId id="266" r:id="rId18"/>
    <p:sldId id="275" r:id="rId19"/>
    <p:sldId id="267" r:id="rId20"/>
    <p:sldId id="276" r:id="rId21"/>
    <p:sldId id="268" r:id="rId22"/>
    <p:sldId id="277" r:id="rId23"/>
    <p:sldId id="278" r:id="rId24"/>
    <p:sldId id="27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E6D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A5F65-8804-49F7-B637-E952F728BFA2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C74D2-9C28-46FF-BB59-8F1E0679E4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A5F65-8804-49F7-B637-E952F728BFA2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C74D2-9C28-46FF-BB59-8F1E0679E4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A5F65-8804-49F7-B637-E952F728BFA2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C74D2-9C28-46FF-BB59-8F1E0679E4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A5F65-8804-49F7-B637-E952F728BFA2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C74D2-9C28-46FF-BB59-8F1E0679E4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A5F65-8804-49F7-B637-E952F728BFA2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C74D2-9C28-46FF-BB59-8F1E0679E4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A5F65-8804-49F7-B637-E952F728BFA2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C74D2-9C28-46FF-BB59-8F1E0679E4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A5F65-8804-49F7-B637-E952F728BFA2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C74D2-9C28-46FF-BB59-8F1E0679E4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A5F65-8804-49F7-B637-E952F728BFA2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C74D2-9C28-46FF-BB59-8F1E0679E4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A5F65-8804-49F7-B637-E952F728BFA2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C74D2-9C28-46FF-BB59-8F1E0679E4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A5F65-8804-49F7-B637-E952F728BFA2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C74D2-9C28-46FF-BB59-8F1E0679E4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A5F65-8804-49F7-B637-E952F728BFA2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C74D2-9C28-46FF-BB59-8F1E0679E4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FA5F65-8804-49F7-B637-E952F728BFA2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C74D2-9C28-46FF-BB59-8F1E0679E4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2.wav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slide" Target="slide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2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2.wav"/><Relationship Id="rId4" Type="http://schemas.openxmlformats.org/officeDocument/2006/relationships/slide" Target="slide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2.wav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fontScale="92500"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VY_42_INOVACE_15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2011-12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6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Geometrie v rovině a prostoru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Vlastnosti trojúhelníku – ANO X NE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Otázky týkající se úhlů a vlastností trojúhelníku. Prezentace se může využít jako společná práce při hodině, nebo jako procvičení každého žáka zvlášť v učebně s počítači. </a:t>
            </a:r>
            <a:r>
              <a:rPr lang="cs-CZ" sz="1600" b="1" dirty="0" smtClean="0"/>
              <a:t>PUSŤ SI ZVUK!!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Vlastnosti trojúhelníku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ANO - NE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rId2" action="ppaction://hlinksldjump" highlightClick="1">
              <a:snd r:embed="rId3" name="applause.wav"/>
            </a:hlinkClick>
          </p:cNvPr>
          <p:cNvSpPr/>
          <p:nvPr/>
        </p:nvSpPr>
        <p:spPr>
          <a:xfrm>
            <a:off x="2411760" y="4149080"/>
            <a:ext cx="720080" cy="720080"/>
          </a:xfrm>
          <a:prstGeom prst="actionButtonBlank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Vlastní 4">
            <a:hlinkClick r:id="rId4" action="ppaction://hlinksldjump" highlightClick="1">
              <a:snd r:embed="rId5" name="push.wav"/>
            </a:hlinkClick>
          </p:cNvPr>
          <p:cNvSpPr/>
          <p:nvPr/>
        </p:nvSpPr>
        <p:spPr>
          <a:xfrm>
            <a:off x="6012160" y="4149080"/>
            <a:ext cx="720080" cy="720080"/>
          </a:xfrm>
          <a:prstGeom prst="actionButtonBlank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0" y="1412776"/>
            <a:ext cx="9144000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1. Součet úhlů v trojúhelníku je 180°.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267744" y="3429000"/>
            <a:ext cx="9716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ANO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868144" y="3429000"/>
            <a:ext cx="9716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31409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35896" y="479715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112474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cxnSp>
        <p:nvCxnSpPr>
          <p:cNvPr id="17" name="Přímá spojovací čára 16"/>
          <p:cNvCxnSpPr/>
          <p:nvPr/>
        </p:nvCxnSpPr>
        <p:spPr>
          <a:xfrm flipH="1">
            <a:off x="971600" y="1484784"/>
            <a:ext cx="2664296" cy="180020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 flipV="1">
            <a:off x="899592" y="3068960"/>
            <a:ext cx="2808312" cy="180020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3419872" y="1412776"/>
            <a:ext cx="144016" cy="360040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grpSp>
        <p:nvGrpSpPr>
          <p:cNvPr id="26" name="Skupina 25"/>
          <p:cNvGrpSpPr/>
          <p:nvPr/>
        </p:nvGrpSpPr>
        <p:grpSpPr>
          <a:xfrm>
            <a:off x="827584" y="1628800"/>
            <a:ext cx="2736304" cy="3159968"/>
            <a:chOff x="1115616" y="1637184"/>
            <a:chExt cx="2808312" cy="3231976"/>
          </a:xfrm>
        </p:grpSpPr>
        <p:cxnSp>
          <p:nvCxnSpPr>
            <p:cNvPr id="24" name="Přímá spojovací čára 23"/>
            <p:cNvCxnSpPr/>
            <p:nvPr/>
          </p:nvCxnSpPr>
          <p:spPr>
            <a:xfrm flipH="1">
              <a:off x="1124000" y="1637184"/>
              <a:ext cx="2664296" cy="180020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5" name="Přímá spojovací čára 24"/>
            <p:cNvCxnSpPr/>
            <p:nvPr/>
          </p:nvCxnSpPr>
          <p:spPr>
            <a:xfrm flipH="1" flipV="1">
              <a:off x="1115616" y="3068960"/>
              <a:ext cx="2808312" cy="180020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31" name="Skupina 30"/>
          <p:cNvGrpSpPr/>
          <p:nvPr/>
        </p:nvGrpSpPr>
        <p:grpSpPr>
          <a:xfrm>
            <a:off x="1035876" y="1732950"/>
            <a:ext cx="2816043" cy="3600400"/>
            <a:chOff x="1331640" y="1717576"/>
            <a:chExt cx="2808312" cy="3600400"/>
          </a:xfrm>
        </p:grpSpPr>
        <p:cxnSp>
          <p:nvCxnSpPr>
            <p:cNvPr id="28" name="Přímá spojovací čára 27"/>
            <p:cNvCxnSpPr/>
            <p:nvPr/>
          </p:nvCxnSpPr>
          <p:spPr>
            <a:xfrm>
              <a:off x="3724672" y="1717576"/>
              <a:ext cx="144016" cy="360040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9" name="Přímá spojovací čára 28"/>
            <p:cNvCxnSpPr/>
            <p:nvPr/>
          </p:nvCxnSpPr>
          <p:spPr>
            <a:xfrm flipH="1" flipV="1">
              <a:off x="1331640" y="3140968"/>
              <a:ext cx="2808312" cy="180020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0" name="TextovéPole 49"/>
          <p:cNvSpPr txBox="1"/>
          <p:nvPr/>
        </p:nvSpPr>
        <p:spPr>
          <a:xfrm>
            <a:off x="1259632" y="299695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b="1" dirty="0" smtClean="0"/>
              <a:t>α</a:t>
            </a:r>
            <a:endParaRPr lang="cs-CZ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275856" y="422108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/>
              <a:t>β</a:t>
            </a:r>
            <a:endParaRPr lang="cs-CZ" dirty="0"/>
          </a:p>
        </p:txBody>
      </p:sp>
      <p:grpSp>
        <p:nvGrpSpPr>
          <p:cNvPr id="54" name="Skupina 53"/>
          <p:cNvGrpSpPr/>
          <p:nvPr/>
        </p:nvGrpSpPr>
        <p:grpSpPr>
          <a:xfrm>
            <a:off x="971600" y="260648"/>
            <a:ext cx="4392488" cy="4752528"/>
            <a:chOff x="971600" y="260648"/>
            <a:chExt cx="4392488" cy="4752528"/>
          </a:xfrm>
        </p:grpSpPr>
        <p:grpSp>
          <p:nvGrpSpPr>
            <p:cNvPr id="49" name="Skupina 48"/>
            <p:cNvGrpSpPr/>
            <p:nvPr/>
          </p:nvGrpSpPr>
          <p:grpSpPr>
            <a:xfrm>
              <a:off x="971600" y="260648"/>
              <a:ext cx="4392488" cy="4752528"/>
              <a:chOff x="971600" y="260648"/>
              <a:chExt cx="4392488" cy="4752528"/>
            </a:xfrm>
          </p:grpSpPr>
          <p:cxnSp>
            <p:nvCxnSpPr>
              <p:cNvPr id="27" name="Přímá spojovací čára 26"/>
              <p:cNvCxnSpPr/>
              <p:nvPr/>
            </p:nvCxnSpPr>
            <p:spPr>
              <a:xfrm>
                <a:off x="3347864" y="260648"/>
                <a:ext cx="216024" cy="475252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ovací čára 29"/>
              <p:cNvCxnSpPr/>
              <p:nvPr/>
            </p:nvCxnSpPr>
            <p:spPr>
              <a:xfrm flipH="1">
                <a:off x="971600" y="332656"/>
                <a:ext cx="4392488" cy="295232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52" name="TextovéPole 51"/>
            <p:cNvSpPr txBox="1"/>
            <p:nvPr/>
          </p:nvSpPr>
          <p:spPr>
            <a:xfrm>
              <a:off x="3131840" y="1700808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b="1" dirty="0" smtClean="0"/>
                <a:t>γ</a:t>
              </a:r>
              <a:endParaRPr lang="cs-CZ" b="1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3419872" y="1124744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b="1" dirty="0" smtClean="0"/>
                <a:t>γ</a:t>
              </a:r>
              <a:r>
                <a:rPr lang="cs-CZ" b="1" dirty="0" smtClean="0"/>
                <a:t>´</a:t>
              </a:r>
              <a:endParaRPr lang="cs-CZ" b="1" dirty="0"/>
            </a:p>
          </p:txBody>
        </p:sp>
      </p:grpSp>
      <p:sp>
        <p:nvSpPr>
          <p:cNvPr id="55" name="Tlačítko akce: Dopředu nebo Další 54">
            <a:hlinkClick r:id="" action="ppaction://hlinkshowjump?jump=nextslide" highlightClick="1"/>
          </p:cNvPr>
          <p:cNvSpPr/>
          <p:nvPr/>
        </p:nvSpPr>
        <p:spPr>
          <a:xfrm>
            <a:off x="7452320" y="5733256"/>
            <a:ext cx="576064" cy="360040"/>
          </a:xfrm>
          <a:prstGeom prst="actionButtonForwardNex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7" name="Přímá spojovací čára 56"/>
          <p:cNvCxnSpPr/>
          <p:nvPr/>
        </p:nvCxnSpPr>
        <p:spPr>
          <a:xfrm>
            <a:off x="1187624" y="3284984"/>
            <a:ext cx="4824536" cy="3024336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62" name="Oblouk 61"/>
          <p:cNvSpPr/>
          <p:nvPr/>
        </p:nvSpPr>
        <p:spPr>
          <a:xfrm rot="18196440">
            <a:off x="2925139" y="4251107"/>
            <a:ext cx="1110174" cy="966158"/>
          </a:xfrm>
          <a:prstGeom prst="arc">
            <a:avLst>
              <a:gd name="adj1" fmla="val 16285512"/>
              <a:gd name="adj2" fmla="val 5341097"/>
            </a:avLst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TextovéPole 62"/>
          <p:cNvSpPr txBox="1"/>
          <p:nvPr/>
        </p:nvSpPr>
        <p:spPr>
          <a:xfrm>
            <a:off x="4355976" y="1196752"/>
            <a:ext cx="4536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Součet úhlů v trojúhelníku je 180°.</a:t>
            </a:r>
          </a:p>
          <a:p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0.00069 L 0.26771 0.2315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4" y="11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03262E-6 L 0.27188 0.23548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6" y="1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91858E-6 L 0.01198 0.4617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" y="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  <p:bldP spid="62" grpId="0" animBg="1"/>
      <p:bldP spid="6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rId2" action="ppaction://hlinksldjump" highlightClick="1">
              <a:snd r:embed="rId3" name="push.wav"/>
            </a:hlinkClick>
          </p:cNvPr>
          <p:cNvSpPr/>
          <p:nvPr/>
        </p:nvSpPr>
        <p:spPr>
          <a:xfrm>
            <a:off x="2411760" y="4149080"/>
            <a:ext cx="720080" cy="720080"/>
          </a:xfrm>
          <a:prstGeom prst="actionButtonBlank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Vlastní 4">
            <a:hlinkClick r:id="rId4" action="ppaction://hlinksldjump" highlightClick="1">
              <a:snd r:embed="rId5" name="applause.wav"/>
            </a:hlinkClick>
          </p:cNvPr>
          <p:cNvSpPr/>
          <p:nvPr/>
        </p:nvSpPr>
        <p:spPr>
          <a:xfrm>
            <a:off x="6012160" y="4149080"/>
            <a:ext cx="720080" cy="720080"/>
          </a:xfrm>
          <a:prstGeom prst="actionButtonBlank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0" y="1412776"/>
            <a:ext cx="9144000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2. Každý trojúhelník má dva tupé úhly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267744" y="3429000"/>
            <a:ext cx="9716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ANO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868144" y="3429000"/>
            <a:ext cx="9716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2339752" y="458112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36096" y="458112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2123728" y="4509120"/>
            <a:ext cx="3888432" cy="144016"/>
            <a:chOff x="2123728" y="4509120"/>
            <a:chExt cx="3888432" cy="144016"/>
          </a:xfrm>
        </p:grpSpPr>
        <p:cxnSp>
          <p:nvCxnSpPr>
            <p:cNvPr id="5" name="Přímá spojovací čára 4"/>
            <p:cNvCxnSpPr/>
            <p:nvPr/>
          </p:nvCxnSpPr>
          <p:spPr>
            <a:xfrm>
              <a:off x="2123728" y="4581128"/>
              <a:ext cx="388843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>
              <a:off x="2555776" y="4509120"/>
              <a:ext cx="0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>
              <a:off x="5580112" y="4509120"/>
              <a:ext cx="0" cy="14401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18" name="Přímá spojovací čára 17"/>
          <p:cNvCxnSpPr/>
          <p:nvPr/>
        </p:nvCxnSpPr>
        <p:spPr>
          <a:xfrm>
            <a:off x="1043608" y="1124744"/>
            <a:ext cx="1728192" cy="39604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V="1">
            <a:off x="5220072" y="1700808"/>
            <a:ext cx="2448272" cy="338437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7740352" y="5805264"/>
            <a:ext cx="576064" cy="432048"/>
          </a:xfrm>
          <a:prstGeom prst="actionButtonForwardNex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755576" y="5229200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Trojúhelník může mít pouze jeden tupý úhel.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rId2" action="ppaction://hlinksldjump" highlightClick="1">
              <a:snd r:embed="rId3" name="applause.wav"/>
            </a:hlinkClick>
          </p:cNvPr>
          <p:cNvSpPr/>
          <p:nvPr/>
        </p:nvSpPr>
        <p:spPr>
          <a:xfrm>
            <a:off x="2411760" y="4149080"/>
            <a:ext cx="720080" cy="720080"/>
          </a:xfrm>
          <a:prstGeom prst="actionButtonBlank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Vlastní 4">
            <a:hlinkClick r:id="" action="ppaction://hlinkshowjump?jump=nextslide" highlightClick="1">
              <a:snd r:embed="rId4" name="push.wav"/>
            </a:hlinkClick>
          </p:cNvPr>
          <p:cNvSpPr/>
          <p:nvPr/>
        </p:nvSpPr>
        <p:spPr>
          <a:xfrm>
            <a:off x="6012160" y="4149080"/>
            <a:ext cx="720080" cy="720080"/>
          </a:xfrm>
          <a:prstGeom prst="actionButtonBlank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0" y="1412776"/>
            <a:ext cx="9144000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3. Úhel o velikosti 64°je ostrý úhel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267744" y="3429000"/>
            <a:ext cx="9716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ANO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868144" y="3429000"/>
            <a:ext cx="9716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c\Local Settings\Temporary Internet Files\Content.IE5\CBPJUUJ9\MC90034040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08850">
            <a:off x="3634740" y="2767431"/>
            <a:ext cx="1874520" cy="1323137"/>
          </a:xfrm>
          <a:prstGeom prst="rect">
            <a:avLst/>
          </a:prstGeom>
          <a:noFill/>
        </p:spPr>
      </p:pic>
      <p:cxnSp>
        <p:nvCxnSpPr>
          <p:cNvPr id="6" name="Přímá spojovací čára 5"/>
          <p:cNvCxnSpPr/>
          <p:nvPr/>
        </p:nvCxnSpPr>
        <p:spPr>
          <a:xfrm>
            <a:off x="4572000" y="3573016"/>
            <a:ext cx="2736304" cy="7200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4572000" y="1340768"/>
            <a:ext cx="2160240" cy="22322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lačítko akce: Dopředu nebo Další 8">
            <a:hlinkClick r:id="rId3" action="ppaction://hlinksldjump" highlightClick="1"/>
          </p:cNvPr>
          <p:cNvSpPr/>
          <p:nvPr/>
        </p:nvSpPr>
        <p:spPr>
          <a:xfrm>
            <a:off x="7236296" y="5661248"/>
            <a:ext cx="576064" cy="360040"/>
          </a:xfrm>
          <a:prstGeom prst="actionButtonForwardNex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4509120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Ostrý úhel je v rozmezí 0°- 90°.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hlinkshowjump?jump=nextslide" highlightClick="1">
              <a:snd r:embed="rId2" name="push.wav"/>
            </a:hlinkClick>
          </p:cNvPr>
          <p:cNvSpPr/>
          <p:nvPr/>
        </p:nvSpPr>
        <p:spPr>
          <a:xfrm>
            <a:off x="2411760" y="4149080"/>
            <a:ext cx="720080" cy="720080"/>
          </a:xfrm>
          <a:prstGeom prst="actionButtonBlank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Vlastní 4">
            <a:hlinkClick r:id="rId3" action="ppaction://hlinksldjump" highlightClick="1">
              <a:snd r:embed="rId4" name="applause.wav"/>
            </a:hlinkClick>
          </p:cNvPr>
          <p:cNvSpPr/>
          <p:nvPr/>
        </p:nvSpPr>
        <p:spPr>
          <a:xfrm>
            <a:off x="6012160" y="4149080"/>
            <a:ext cx="720080" cy="720080"/>
          </a:xfrm>
          <a:prstGeom prst="actionButtonBlank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0" y="1412776"/>
            <a:ext cx="9144000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4. Vedlejší úhly jsou vždy shodné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267744" y="3429000"/>
            <a:ext cx="9716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ANO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868144" y="3429000"/>
            <a:ext cx="9716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ovací čára 2"/>
          <p:cNvCxnSpPr/>
          <p:nvPr/>
        </p:nvCxnSpPr>
        <p:spPr>
          <a:xfrm>
            <a:off x="1475656" y="4293096"/>
            <a:ext cx="554461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" name="Přímá spojovací čára 3"/>
          <p:cNvCxnSpPr/>
          <p:nvPr/>
        </p:nvCxnSpPr>
        <p:spPr>
          <a:xfrm flipV="1">
            <a:off x="3635896" y="1988840"/>
            <a:ext cx="1872208" cy="266429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635896" y="392376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b="1" dirty="0" smtClean="0"/>
              <a:t>α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7944" y="393305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b="1" dirty="0" smtClean="0"/>
              <a:t>β</a:t>
            </a:r>
            <a:endParaRPr lang="cs-CZ" b="1" dirty="0"/>
          </a:p>
        </p:txBody>
      </p:sp>
      <p:sp>
        <p:nvSpPr>
          <p:cNvPr id="10" name="Tlačítko akce: Dopředu nebo Další 9">
            <a:hlinkClick r:id="rId2" action="ppaction://hlinksldjump" highlightClick="1"/>
          </p:cNvPr>
          <p:cNvSpPr/>
          <p:nvPr/>
        </p:nvSpPr>
        <p:spPr>
          <a:xfrm>
            <a:off x="7236296" y="5733256"/>
            <a:ext cx="576064" cy="360040"/>
          </a:xfrm>
          <a:prstGeom prst="actionButtonForwardNex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620688"/>
            <a:ext cx="74168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Vedlejší úhly nejsou vždy shodné. Vedlejší úhly jsou shodné pouze v jednom případě a to, když oba úhly mají velikost 90°.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3347864" y="3789040"/>
            <a:ext cx="1080120" cy="1080120"/>
            <a:chOff x="3347864" y="3789040"/>
            <a:chExt cx="1080120" cy="1080120"/>
          </a:xfrm>
        </p:grpSpPr>
        <p:sp>
          <p:nvSpPr>
            <p:cNvPr id="13" name="Elipsa 12"/>
            <p:cNvSpPr/>
            <p:nvPr/>
          </p:nvSpPr>
          <p:spPr>
            <a:xfrm>
              <a:off x="3347864" y="3789040"/>
              <a:ext cx="1080120" cy="108012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3347864" y="4365104"/>
              <a:ext cx="1080120" cy="504056"/>
            </a:xfrm>
            <a:prstGeom prst="rect">
              <a:avLst/>
            </a:prstGeom>
            <a:solidFill>
              <a:srgbClr val="E9E6D7"/>
            </a:solidFill>
            <a:ln>
              <a:solidFill>
                <a:srgbClr val="E9E6D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hlinkshowjump?jump=nextslide" highlightClick="1">
              <a:snd r:embed="rId2" name="push.wav"/>
            </a:hlinkClick>
          </p:cNvPr>
          <p:cNvSpPr/>
          <p:nvPr/>
        </p:nvSpPr>
        <p:spPr>
          <a:xfrm>
            <a:off x="2411760" y="4149080"/>
            <a:ext cx="720080" cy="720080"/>
          </a:xfrm>
          <a:prstGeom prst="actionButtonBlank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Vlastní 4">
            <a:hlinkClick r:id="rId3" action="ppaction://hlinksldjump" highlightClick="1">
              <a:snd r:embed="rId4" name="applause.wav"/>
            </a:hlinkClick>
          </p:cNvPr>
          <p:cNvSpPr/>
          <p:nvPr/>
        </p:nvSpPr>
        <p:spPr>
          <a:xfrm>
            <a:off x="6012160" y="4149080"/>
            <a:ext cx="720080" cy="720080"/>
          </a:xfrm>
          <a:prstGeom prst="actionButtonBlank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0" y="1340768"/>
            <a:ext cx="9144000" cy="95410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5. Rovnoramenný trojúhelník má všechny strany stejně dlouhé.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267744" y="3429000"/>
            <a:ext cx="9716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ANO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868144" y="3429000"/>
            <a:ext cx="9716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3635896" y="1484784"/>
            <a:ext cx="1800200" cy="41044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419872" y="551723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/>
                </a:solidFill>
              </a:rPr>
              <a:t>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292080" y="551723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B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99992" y="105273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C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6" name="Tlačítko akce: Dopředu nebo Další 5">
            <a:hlinkClick r:id="rId2" action="ppaction://hlinksldjump" highlightClick="1"/>
          </p:cNvPr>
          <p:cNvSpPr/>
          <p:nvPr/>
        </p:nvSpPr>
        <p:spPr>
          <a:xfrm>
            <a:off x="7740352" y="5805264"/>
            <a:ext cx="576064" cy="360040"/>
          </a:xfrm>
          <a:prstGeom prst="actionButtonForwardNex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39552" y="476672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Rovnoramenný trojúhelník má dvě ramena stejně dlouhá.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rId2" action="ppaction://hlinksldjump" highlightClick="1">
              <a:snd r:embed="rId3" name="applause.wav"/>
            </a:hlinkClick>
          </p:cNvPr>
          <p:cNvSpPr/>
          <p:nvPr/>
        </p:nvSpPr>
        <p:spPr>
          <a:xfrm>
            <a:off x="2411760" y="4149080"/>
            <a:ext cx="720080" cy="720080"/>
          </a:xfrm>
          <a:prstGeom prst="actionButtonBlank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Vlastní 4">
            <a:hlinkClick r:id="rId4" action="ppaction://hlinksldjump" highlightClick="1">
              <a:snd r:embed="rId5" name="push.wav"/>
            </a:hlinkClick>
          </p:cNvPr>
          <p:cNvSpPr/>
          <p:nvPr/>
        </p:nvSpPr>
        <p:spPr>
          <a:xfrm>
            <a:off x="6012160" y="4149080"/>
            <a:ext cx="720080" cy="720080"/>
          </a:xfrm>
          <a:prstGeom prst="actionButtonBlank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0" y="1196752"/>
            <a:ext cx="9144000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6. Osa úhlu dělí úhel na dvě stejné části.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267744" y="3327375"/>
            <a:ext cx="9716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ANO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868144" y="3255367"/>
            <a:ext cx="9716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3"/>
          <p:cNvCxnSpPr/>
          <p:nvPr/>
        </p:nvCxnSpPr>
        <p:spPr>
          <a:xfrm flipH="1">
            <a:off x="2195736" y="1916832"/>
            <a:ext cx="3384376" cy="1872208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7320000">
            <a:off x="2661902" y="2393255"/>
            <a:ext cx="2016224" cy="230425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" name="Přímá spojovací čára 2"/>
          <p:cNvCxnSpPr/>
          <p:nvPr/>
        </p:nvCxnSpPr>
        <p:spPr>
          <a:xfrm flipH="1">
            <a:off x="2123728" y="1605895"/>
            <a:ext cx="2016224" cy="230425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Oblouk 10"/>
          <p:cNvSpPr/>
          <p:nvPr/>
        </p:nvSpPr>
        <p:spPr>
          <a:xfrm rot="1007441">
            <a:off x="1830840" y="2111236"/>
            <a:ext cx="2448272" cy="2232248"/>
          </a:xfrm>
          <a:prstGeom prst="arc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419872" y="184482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350100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23728" y="378904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</a:t>
            </a:r>
            <a:endParaRPr lang="cs-CZ" b="1" dirty="0"/>
          </a:p>
        </p:txBody>
      </p:sp>
      <p:sp>
        <p:nvSpPr>
          <p:cNvPr id="16" name="Tlačítko akce: Dopředu nebo Další 15">
            <a:hlinkClick r:id="rId2" action="ppaction://hlinksldjump" highlightClick="1"/>
          </p:cNvPr>
          <p:cNvSpPr/>
          <p:nvPr/>
        </p:nvSpPr>
        <p:spPr>
          <a:xfrm>
            <a:off x="7740352" y="5805264"/>
            <a:ext cx="576064" cy="360040"/>
          </a:xfrm>
          <a:prstGeom prst="actionButtonForwardNex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619672" y="4437112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Osa úhlu dělí úhel na dvě stejné části.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hlinkshowjump?jump=nextslide" highlightClick="1">
              <a:snd r:embed="rId2" name="push.wav"/>
            </a:hlinkClick>
          </p:cNvPr>
          <p:cNvSpPr/>
          <p:nvPr/>
        </p:nvSpPr>
        <p:spPr>
          <a:xfrm>
            <a:off x="2411760" y="4149080"/>
            <a:ext cx="720080" cy="720080"/>
          </a:xfrm>
          <a:prstGeom prst="actionButtonBlank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Vlastní 4">
            <a:hlinkClick r:id="rId3" action="ppaction://hlinksldjump" highlightClick="1">
              <a:snd r:embed="rId4" name="applause.wav"/>
            </a:hlinkClick>
          </p:cNvPr>
          <p:cNvSpPr/>
          <p:nvPr/>
        </p:nvSpPr>
        <p:spPr>
          <a:xfrm>
            <a:off x="6012160" y="4149080"/>
            <a:ext cx="720080" cy="720080"/>
          </a:xfrm>
          <a:prstGeom prst="actionButtonBlank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0" y="1412776"/>
            <a:ext cx="9144000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7. Součet vedlejších úhlů je 360°.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267744" y="3429000"/>
            <a:ext cx="9716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ANO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868144" y="3429000"/>
            <a:ext cx="9716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ovací čára 2"/>
          <p:cNvCxnSpPr/>
          <p:nvPr/>
        </p:nvCxnSpPr>
        <p:spPr>
          <a:xfrm>
            <a:off x="1475656" y="4293096"/>
            <a:ext cx="554461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" name="Přímá spojovací čára 3"/>
          <p:cNvCxnSpPr/>
          <p:nvPr/>
        </p:nvCxnSpPr>
        <p:spPr>
          <a:xfrm flipV="1">
            <a:off x="3635896" y="1988840"/>
            <a:ext cx="1872208" cy="266429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635896" y="392376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b="1" dirty="0" smtClean="0"/>
              <a:t>α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7944" y="393305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b="1" dirty="0" smtClean="0"/>
              <a:t>β</a:t>
            </a:r>
            <a:endParaRPr lang="cs-CZ" b="1" dirty="0"/>
          </a:p>
        </p:txBody>
      </p:sp>
      <p:sp>
        <p:nvSpPr>
          <p:cNvPr id="10" name="Tlačítko akce: Dopředu nebo Další 9">
            <a:hlinkClick r:id="rId2" action="ppaction://hlinksldjump" highlightClick="1"/>
          </p:cNvPr>
          <p:cNvSpPr/>
          <p:nvPr/>
        </p:nvSpPr>
        <p:spPr>
          <a:xfrm>
            <a:off x="7236296" y="5733256"/>
            <a:ext cx="576064" cy="360040"/>
          </a:xfrm>
          <a:prstGeom prst="actionButtonForwardNex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 rot="16200000">
            <a:off x="3347864" y="3830994"/>
            <a:ext cx="1110174" cy="966158"/>
          </a:xfrm>
          <a:prstGeom prst="arc">
            <a:avLst>
              <a:gd name="adj1" fmla="val 16285512"/>
              <a:gd name="adj2" fmla="val 5341097"/>
            </a:avLst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3635732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180°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27584" y="692696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Součet vedlejších úhlů je 180°.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 animBg="1"/>
      <p:bldP spid="12" grpId="0"/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rId2" action="ppaction://hlinksldjump" highlightClick="1">
              <a:snd r:embed="rId3" name="applause.wav"/>
            </a:hlinkClick>
          </p:cNvPr>
          <p:cNvSpPr/>
          <p:nvPr/>
        </p:nvSpPr>
        <p:spPr>
          <a:xfrm>
            <a:off x="2411760" y="4149080"/>
            <a:ext cx="720080" cy="720080"/>
          </a:xfrm>
          <a:prstGeom prst="actionButtonBlank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Vlastní 4">
            <a:hlinkClick r:id="" action="ppaction://hlinkshowjump?jump=nextslide" highlightClick="1">
              <a:snd r:embed="rId4" name="push.wav"/>
            </a:hlinkClick>
          </p:cNvPr>
          <p:cNvSpPr/>
          <p:nvPr/>
        </p:nvSpPr>
        <p:spPr>
          <a:xfrm>
            <a:off x="6012160" y="4149080"/>
            <a:ext cx="720080" cy="720080"/>
          </a:xfrm>
          <a:prstGeom prst="actionButtonBlank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0" y="1412776"/>
            <a:ext cx="9144000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8. Ostroúhlý trojúhelník má všechny úhly ostré.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267744" y="3429000"/>
            <a:ext cx="9716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ANO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868144" y="3429000"/>
            <a:ext cx="9716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2627784" y="1772816"/>
            <a:ext cx="3024336" cy="2736304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411760" y="4479503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A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08104" y="4437112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B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39952" y="126876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C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Oblouk 5"/>
          <p:cNvSpPr/>
          <p:nvPr/>
        </p:nvSpPr>
        <p:spPr>
          <a:xfrm>
            <a:off x="1835696" y="3501008"/>
            <a:ext cx="1872208" cy="2016224"/>
          </a:xfrm>
          <a:prstGeom prst="arc">
            <a:avLst>
              <a:gd name="adj1" fmla="val 17518576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 rot="14379907">
            <a:off x="4690736" y="3377939"/>
            <a:ext cx="1872208" cy="2016224"/>
          </a:xfrm>
          <a:prstGeom prst="arc">
            <a:avLst>
              <a:gd name="adj1" fmla="val 17518576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ouk 7"/>
          <p:cNvSpPr/>
          <p:nvPr/>
        </p:nvSpPr>
        <p:spPr>
          <a:xfrm rot="7142895">
            <a:off x="3099511" y="920413"/>
            <a:ext cx="1872208" cy="2016224"/>
          </a:xfrm>
          <a:prstGeom prst="arc">
            <a:avLst>
              <a:gd name="adj1" fmla="val 17518576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Dopředu nebo Další 8">
            <a:hlinkClick r:id="rId2" action="ppaction://hlinksldjump" highlightClick="1"/>
          </p:cNvPr>
          <p:cNvSpPr/>
          <p:nvPr/>
        </p:nvSpPr>
        <p:spPr>
          <a:xfrm>
            <a:off x="7236296" y="5733256"/>
            <a:ext cx="576064" cy="360040"/>
          </a:xfrm>
          <a:prstGeom prst="actionButtonForwardNex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620688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Ostroúhlý trojúhelník má všechny vnitřní úhly ostré.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hlinkshowjump?jump=nextslide" highlightClick="1">
              <a:snd r:embed="rId2" name="push.wav"/>
            </a:hlinkClick>
          </p:cNvPr>
          <p:cNvSpPr/>
          <p:nvPr/>
        </p:nvSpPr>
        <p:spPr>
          <a:xfrm>
            <a:off x="2411760" y="4149080"/>
            <a:ext cx="720080" cy="720080"/>
          </a:xfrm>
          <a:prstGeom prst="actionButtonBlank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Vlastní 4">
            <a:hlinkClick r:id="rId3" action="ppaction://hlinksldjump" highlightClick="1">
              <a:snd r:embed="rId4" name="applause.wav"/>
            </a:hlinkClick>
          </p:cNvPr>
          <p:cNvSpPr/>
          <p:nvPr/>
        </p:nvSpPr>
        <p:spPr>
          <a:xfrm>
            <a:off x="6012160" y="4149080"/>
            <a:ext cx="720080" cy="720080"/>
          </a:xfrm>
          <a:prstGeom prst="actionButtonBlank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0" y="1412776"/>
            <a:ext cx="9144000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9. Každý trojúhelník má tři strany a čtyři vrcholy.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267744" y="3429000"/>
            <a:ext cx="9716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ANO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868144" y="3429000"/>
            <a:ext cx="9716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2627784" y="1772816"/>
            <a:ext cx="3024336" cy="2736304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411760" y="4479503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A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08104" y="4437112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B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39952" y="126876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C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Oblouk 5"/>
          <p:cNvSpPr/>
          <p:nvPr/>
        </p:nvSpPr>
        <p:spPr>
          <a:xfrm>
            <a:off x="1835696" y="3501008"/>
            <a:ext cx="1872208" cy="2016224"/>
          </a:xfrm>
          <a:prstGeom prst="arc">
            <a:avLst>
              <a:gd name="adj1" fmla="val 17518576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 rot="14379907">
            <a:off x="4690736" y="3377939"/>
            <a:ext cx="1872208" cy="2016224"/>
          </a:xfrm>
          <a:prstGeom prst="arc">
            <a:avLst>
              <a:gd name="adj1" fmla="val 17518576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ouk 7"/>
          <p:cNvSpPr/>
          <p:nvPr/>
        </p:nvSpPr>
        <p:spPr>
          <a:xfrm rot="7142895">
            <a:off x="3099511" y="920413"/>
            <a:ext cx="1872208" cy="2016224"/>
          </a:xfrm>
          <a:prstGeom prst="arc">
            <a:avLst>
              <a:gd name="adj1" fmla="val 17518576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Dopředu nebo Další 8">
            <a:hlinkClick r:id="rId2" action="ppaction://hlinksldjump" highlightClick="1"/>
          </p:cNvPr>
          <p:cNvSpPr/>
          <p:nvPr/>
        </p:nvSpPr>
        <p:spPr>
          <a:xfrm>
            <a:off x="7236296" y="5733256"/>
            <a:ext cx="576064" cy="360040"/>
          </a:xfrm>
          <a:prstGeom prst="actionButtonForwardNex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995936" y="4437112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c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59832" y="2852936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b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32040" y="2780928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a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1560" y="548680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Každý trojúhelník má právě tři strany a tři vrcholy.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hlinkshowjump?jump=nextslide" highlightClick="1">
              <a:snd r:embed="rId2" name="push.wav"/>
            </a:hlinkClick>
          </p:cNvPr>
          <p:cNvSpPr/>
          <p:nvPr/>
        </p:nvSpPr>
        <p:spPr>
          <a:xfrm>
            <a:off x="2411760" y="4149080"/>
            <a:ext cx="720080" cy="720080"/>
          </a:xfrm>
          <a:prstGeom prst="actionButtonBlank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Vlastní 4">
            <a:hlinkClick r:id="rId3" action="ppaction://hlinksldjump" highlightClick="1">
              <a:snd r:embed="rId4" name="applause.wav"/>
            </a:hlinkClick>
          </p:cNvPr>
          <p:cNvSpPr/>
          <p:nvPr/>
        </p:nvSpPr>
        <p:spPr>
          <a:xfrm>
            <a:off x="6012160" y="4149080"/>
            <a:ext cx="720080" cy="720080"/>
          </a:xfrm>
          <a:prstGeom prst="actionButtonBlank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0" y="1412776"/>
            <a:ext cx="9144000" cy="523220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10. Pravoúhlý trojúhelník má všechny úhly pravé.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267744" y="3429000"/>
            <a:ext cx="9716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ANO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868144" y="3429000"/>
            <a:ext cx="9716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avoúhlý trojúhelník 1"/>
          <p:cNvSpPr/>
          <p:nvPr/>
        </p:nvSpPr>
        <p:spPr>
          <a:xfrm>
            <a:off x="2483768" y="1628800"/>
            <a:ext cx="2088232" cy="3240360"/>
          </a:xfrm>
          <a:prstGeom prst="rtTriangle">
            <a:avLst/>
          </a:prstGeom>
          <a:noFill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louk 2"/>
          <p:cNvSpPr/>
          <p:nvPr/>
        </p:nvSpPr>
        <p:spPr>
          <a:xfrm>
            <a:off x="1763688" y="4149080"/>
            <a:ext cx="1512168" cy="1440160"/>
          </a:xfrm>
          <a:prstGeom prst="arc">
            <a:avLst>
              <a:gd name="adj1" fmla="val 16030608"/>
              <a:gd name="adj2" fmla="val 0"/>
            </a:avLst>
          </a:prstGeom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2771800" y="4581128"/>
            <a:ext cx="36000" cy="3600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479715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3">
                    <a:lumMod val="75000"/>
                  </a:schemeClr>
                </a:solidFill>
              </a:rPr>
              <a:t>C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339752" y="119675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B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27984" y="486916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A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8" name="Tlačítko akce: Dopředu nebo Další 7">
            <a:hlinkClick r:id="rId2" action="ppaction://hlinksldjump" highlightClick="1"/>
          </p:cNvPr>
          <p:cNvSpPr/>
          <p:nvPr/>
        </p:nvSpPr>
        <p:spPr>
          <a:xfrm>
            <a:off x="7236296" y="5733256"/>
            <a:ext cx="576064" cy="360040"/>
          </a:xfrm>
          <a:prstGeom prst="actionButtonForwardNex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83568" y="404664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Pravoúhlý trojúhelník má právě jeden pravý úhel.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Kolik jsi měl správných odpovědí?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10 – 9 </a:t>
            </a:r>
            <a:r>
              <a:rPr lang="cs-CZ" dirty="0" smtClean="0"/>
              <a:t>… výborně, umíš </a:t>
            </a:r>
            <a:r>
              <a:rPr lang="cs-CZ" dirty="0" smtClean="0">
                <a:solidFill>
                  <a:srgbClr val="FF0000"/>
                </a:solidFill>
                <a:sym typeface="Wingdings" pitchFamily="2" charset="2"/>
              </a:rPr>
              <a:t>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8 – 7 </a:t>
            </a:r>
            <a:r>
              <a:rPr lang="cs-CZ" dirty="0" smtClean="0"/>
              <a:t>….. Není to špatné, ale chtělo by to ještě procvičit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6 – 5 </a:t>
            </a:r>
            <a:r>
              <a:rPr lang="cs-CZ" dirty="0" smtClean="0"/>
              <a:t>….. Ještě procvičuj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4 – 3 </a:t>
            </a:r>
            <a:r>
              <a:rPr lang="cs-CZ" dirty="0" smtClean="0"/>
              <a:t>….. Tuto látku jsi ještě nezvládl, znovu se na to podívej</a:t>
            </a:r>
          </a:p>
          <a:p>
            <a:r>
              <a:rPr lang="cs-CZ" b="1" dirty="0" smtClean="0"/>
              <a:t>2 – 0 </a:t>
            </a:r>
            <a:r>
              <a:rPr lang="cs-CZ" dirty="0" smtClean="0"/>
              <a:t>….. Ty jsi určitě koukal z okna a nedával pozor!!?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Obrázky autorka</a:t>
            </a:r>
            <a:endParaRPr lang="cs-CZ" sz="1800" dirty="0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370</Words>
  <Application>Microsoft Office PowerPoint</Application>
  <PresentationFormat>Předvádění na obrazovce (4:3)</PresentationFormat>
  <Paragraphs>97</Paragraphs>
  <Slides>24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Snímek 1</vt:lpstr>
      <vt:lpstr>Vlastnosti trojúhelníku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Kolik jsi měl správných odpovědí?</vt:lpstr>
      <vt:lpstr>Snímek 24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39</cp:revision>
  <dcterms:created xsi:type="dcterms:W3CDTF">2012-12-09T18:21:57Z</dcterms:created>
  <dcterms:modified xsi:type="dcterms:W3CDTF">2013-03-24T18:18:30Z</dcterms:modified>
</cp:coreProperties>
</file>