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1" r:id="rId3"/>
    <p:sldId id="263" r:id="rId4"/>
    <p:sldId id="264" r:id="rId5"/>
    <p:sldId id="265" r:id="rId6"/>
    <p:sldId id="260"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450" y="-16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196158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980846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412716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1767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87938CC-2EF6-49F5-9F58-843C9416F6BD}" type="datetimeFigureOut">
              <a:rPr lang="cs-CZ" smtClean="0"/>
              <a:pPr/>
              <a:t>6.6.2013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3614127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C87938CC-2EF6-49F5-9F58-843C9416F6BD}" type="datetimeFigureOut">
              <a:rPr lang="cs-CZ" smtClean="0"/>
              <a:pPr/>
              <a:t>6.6.2013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4194852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87938CC-2EF6-49F5-9F58-843C9416F6BD}" type="datetimeFigureOut">
              <a:rPr lang="cs-CZ" smtClean="0"/>
              <a:pPr/>
              <a:t>6.6.2013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35093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3655684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4038361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810096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65044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5123394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xmlns="" val="827108915"/>
              </p:ext>
            </p:extLst>
          </p:nvPr>
        </p:nvGraphicFramePr>
        <p:xfrm>
          <a:off x="114300" y="764704"/>
          <a:ext cx="9029700" cy="5061585"/>
        </p:xfrm>
        <a:graphic>
          <a:graphicData uri="http://schemas.openxmlformats.org/drawingml/2006/table">
            <a:tbl>
              <a:tblPr/>
              <a:tblGrid>
                <a:gridCol w="2024063"/>
                <a:gridCol w="7005637"/>
              </a:tblGrid>
              <a:tr h="164782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cs-CZ" sz="2800" b="0" i="0" u="none" strike="noStrike" cap="none" normalizeH="0" baseline="0" dirty="0" smtClean="0">
                        <a:ln>
                          <a:noFill/>
                        </a:ln>
                        <a:solidFill>
                          <a:schemeClr val="tx1"/>
                        </a:solidFill>
                        <a:effectLst/>
                        <a:latin typeface="Arial" charset="0"/>
                      </a:endParaRPr>
                    </a:p>
                  </a:txBody>
                  <a:tcPr horzOverflow="overflow">
                    <a:lnL cap="flat">
                      <a:noFill/>
                    </a:lnL>
                    <a:lnR cap="flat">
                      <a:noFill/>
                    </a:lnR>
                    <a:lnT cap="flat">
                      <a:noFill/>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hMerge="1">
                  <a:txBody>
                    <a:bodyPr/>
                    <a:lstStyle/>
                    <a:p>
                      <a:endParaRPr lang="cs-CZ"/>
                    </a:p>
                  </a:txBody>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Autor</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Mgr. Zbyněk Jícha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Škola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ZŠ a MŠ Stožec, okres Prachatice</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Téma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Práce s básní a verši</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Název materiálu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VY_12_INOVACE_15_HRA_SE_SLOVY_1</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Sada 2</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Předmět</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Český jazyk a literatura </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Ročník</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3. a 5. </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Číslo projektu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cs-CZ" sz="1800" kern="1200" dirty="0" smtClean="0">
                          <a:solidFill>
                            <a:schemeClr val="tx1"/>
                          </a:solidFill>
                          <a:effectLst/>
                          <a:latin typeface="Times New Roman" pitchFamily="18" charset="0"/>
                          <a:ea typeface="+mn-ea"/>
                          <a:cs typeface="Times New Roman" pitchFamily="18" charset="0"/>
                        </a:rPr>
                        <a:t>CZ.1.07/1.4.00/21.0697</a:t>
                      </a:r>
                      <a:endParaRPr lang="cs-CZ" dirty="0" smtClean="0">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68288">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Datum vytvoření</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8. 11. </a:t>
                      </a: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2012</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76225">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Klíčová slova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šeptat, myši, hrom, kukačka  </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r>
            </a:tbl>
          </a:graphicData>
        </a:graphic>
      </p:graphicFrame>
      <p:pic>
        <p:nvPicPr>
          <p:cNvPr id="5" name="obrázek 5"/>
          <p:cNvPicPr>
            <a:picLocks noChangeAspect="1" noChangeArrowheads="1"/>
          </p:cNvPicPr>
          <p:nvPr/>
        </p:nvPicPr>
        <p:blipFill>
          <a:blip r:embed="rId2" cstate="print"/>
          <a:srcRect/>
          <a:stretch>
            <a:fillRect/>
          </a:stretch>
        </p:blipFill>
        <p:spPr bwMode="auto">
          <a:xfrm>
            <a:off x="1547664" y="1052736"/>
            <a:ext cx="6265863" cy="1214437"/>
          </a:xfrm>
          <a:prstGeom prst="rect">
            <a:avLst/>
          </a:prstGeom>
          <a:noFill/>
          <a:ln w="9525">
            <a:noFill/>
            <a:miter lim="800000"/>
            <a:headEnd/>
            <a:tailEnd/>
          </a:ln>
        </p:spPr>
      </p:pic>
    </p:spTree>
    <p:extLst>
      <p:ext uri="{BB962C8B-B14F-4D97-AF65-F5344CB8AC3E}">
        <p14:creationId xmlns:p14="http://schemas.microsoft.com/office/powerpoint/2010/main" xmlns="" val="2381201188"/>
      </p:ext>
    </p:extLst>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FFFF00"/>
          </a:solidFill>
        </p:spPr>
        <p:txBody>
          <a:bodyPr/>
          <a:lstStyle/>
          <a:p>
            <a:r>
              <a:rPr lang="cs-CZ" dirty="0" smtClean="0"/>
              <a:t>Anotace </a:t>
            </a:r>
            <a:endParaRPr lang="cs-CZ" dirty="0"/>
          </a:p>
        </p:txBody>
      </p:sp>
      <p:sp>
        <p:nvSpPr>
          <p:cNvPr id="3" name="TextovéPole 2"/>
          <p:cNvSpPr txBox="1"/>
          <p:nvPr/>
        </p:nvSpPr>
        <p:spPr>
          <a:xfrm>
            <a:off x="755576" y="1916832"/>
            <a:ext cx="7560840" cy="1200329"/>
          </a:xfrm>
          <a:prstGeom prst="rect">
            <a:avLst/>
          </a:prstGeom>
          <a:noFill/>
        </p:spPr>
        <p:txBody>
          <a:bodyPr wrap="square" rtlCol="0">
            <a:spAutoFit/>
          </a:bodyPr>
          <a:lstStyle/>
          <a:p>
            <a:pPr algn="just"/>
            <a:r>
              <a:rPr lang="cs-CZ" dirty="0" smtClean="0"/>
              <a:t>Prezentace je určena pro čtení ve 3. a 5. ročníku. Cílem je umět srovnat rozházené verše básně složit do správného pořadí tak, jak jdou za sebou. Pro okamžitou kontrolu vždy ke každému verši přiletí jeho číslo. Prostřednictvím básně si žáci procvičí i sílu intonace a rytmu.     </a:t>
            </a:r>
            <a:endParaRPr lang="cs-CZ" dirty="0"/>
          </a:p>
        </p:txBody>
      </p:sp>
    </p:spTree>
    <p:extLst>
      <p:ext uri="{BB962C8B-B14F-4D97-AF65-F5344CB8AC3E}">
        <p14:creationId xmlns:p14="http://schemas.microsoft.com/office/powerpoint/2010/main" xmlns="" val="12624468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Hra se slovy</a:t>
            </a:r>
            <a:endParaRPr lang="cs-CZ" dirty="0"/>
          </a:p>
        </p:txBody>
      </p:sp>
      <p:sp>
        <p:nvSpPr>
          <p:cNvPr id="3" name="TextovéPole 2"/>
          <p:cNvSpPr txBox="1"/>
          <p:nvPr/>
        </p:nvSpPr>
        <p:spPr>
          <a:xfrm>
            <a:off x="827584" y="1700808"/>
            <a:ext cx="3312368" cy="3416320"/>
          </a:xfrm>
          <a:prstGeom prst="rect">
            <a:avLst/>
          </a:prstGeom>
          <a:solidFill>
            <a:srgbClr val="FFFF00"/>
          </a:solidFill>
        </p:spPr>
        <p:txBody>
          <a:bodyPr wrap="square" rtlCol="0">
            <a:spAutoFit/>
          </a:bodyPr>
          <a:lstStyle/>
          <a:p>
            <a:r>
              <a:rPr lang="cs-CZ" sz="2400" dirty="0" smtClean="0"/>
              <a:t>1  Šeptej si tiše:</a:t>
            </a:r>
          </a:p>
          <a:p>
            <a:r>
              <a:rPr lang="cs-CZ" sz="2400" dirty="0" smtClean="0"/>
              <a:t>2  Mám šest myší…</a:t>
            </a:r>
          </a:p>
          <a:p>
            <a:r>
              <a:rPr lang="cs-CZ" sz="2400" dirty="0" smtClean="0"/>
              <a:t>3  Nikdo tvé myši </a:t>
            </a:r>
          </a:p>
          <a:p>
            <a:r>
              <a:rPr lang="cs-CZ" sz="2400" dirty="0" smtClean="0"/>
              <a:t>4  neuslyší.</a:t>
            </a:r>
          </a:p>
          <a:p>
            <a:r>
              <a:rPr lang="cs-CZ" sz="2400" dirty="0" smtClean="0"/>
              <a:t>5  Zkus zahromovat</a:t>
            </a:r>
          </a:p>
          <a:p>
            <a:r>
              <a:rPr lang="cs-CZ" sz="2400" dirty="0" smtClean="0"/>
              <a:t>6  slovo hrom.</a:t>
            </a:r>
          </a:p>
          <a:p>
            <a:r>
              <a:rPr lang="cs-CZ" sz="2400" dirty="0" smtClean="0"/>
              <a:t>7  Zahřímá slovo,</a:t>
            </a:r>
          </a:p>
          <a:p>
            <a:r>
              <a:rPr lang="cs-CZ" sz="2400" dirty="0" smtClean="0"/>
              <a:t>8  praskne strom.</a:t>
            </a:r>
          </a:p>
          <a:p>
            <a:r>
              <a:rPr lang="cs-CZ" sz="2400" dirty="0" smtClean="0"/>
              <a:t>9  Kukačka kuká na suku.</a:t>
            </a:r>
          </a:p>
        </p:txBody>
      </p:sp>
      <p:sp>
        <p:nvSpPr>
          <p:cNvPr id="4" name="TextovéPole 3"/>
          <p:cNvSpPr txBox="1"/>
          <p:nvPr/>
        </p:nvSpPr>
        <p:spPr>
          <a:xfrm>
            <a:off x="4499992" y="1700808"/>
            <a:ext cx="3600400" cy="3785652"/>
          </a:xfrm>
          <a:prstGeom prst="rect">
            <a:avLst/>
          </a:prstGeom>
          <a:solidFill>
            <a:srgbClr val="FFFF00"/>
          </a:solidFill>
        </p:spPr>
        <p:txBody>
          <a:bodyPr wrap="square" rtlCol="0">
            <a:spAutoFit/>
          </a:bodyPr>
          <a:lstStyle/>
          <a:p>
            <a:r>
              <a:rPr lang="cs-CZ" sz="2400" dirty="0" smtClean="0"/>
              <a:t>10  Slyšíš?</a:t>
            </a:r>
          </a:p>
          <a:p>
            <a:r>
              <a:rPr lang="cs-CZ" sz="2400" dirty="0" smtClean="0"/>
              <a:t>11  Řekni to!</a:t>
            </a:r>
          </a:p>
          <a:p>
            <a:r>
              <a:rPr lang="cs-CZ" sz="2400" dirty="0" smtClean="0"/>
              <a:t>12  Ku-ku-ku.</a:t>
            </a:r>
          </a:p>
          <a:p>
            <a:r>
              <a:rPr lang="cs-CZ" sz="2400" dirty="0" smtClean="0"/>
              <a:t>13  A vyslov slovo</a:t>
            </a:r>
          </a:p>
          <a:p>
            <a:r>
              <a:rPr lang="cs-CZ" sz="2400" dirty="0" smtClean="0"/>
              <a:t>14  listopad.</a:t>
            </a:r>
          </a:p>
          <a:p>
            <a:r>
              <a:rPr lang="cs-CZ" sz="2400" dirty="0" smtClean="0"/>
              <a:t>15  Víří v něm listy,</a:t>
            </a:r>
          </a:p>
          <a:p>
            <a:r>
              <a:rPr lang="cs-CZ" sz="2400" dirty="0" smtClean="0"/>
              <a:t>16  let a pád</a:t>
            </a:r>
          </a:p>
          <a:p>
            <a:r>
              <a:rPr lang="cs-CZ" sz="2400" dirty="0" smtClean="0"/>
              <a:t>17  a žlutý sad</a:t>
            </a:r>
          </a:p>
          <a:p>
            <a:r>
              <a:rPr lang="cs-CZ" sz="2400" dirty="0" smtClean="0"/>
              <a:t>18  a stromy v něm,</a:t>
            </a:r>
          </a:p>
          <a:p>
            <a:r>
              <a:rPr lang="cs-CZ" sz="2400" dirty="0" smtClean="0"/>
              <a:t>19  očesávané podzimem. </a:t>
            </a:r>
          </a:p>
        </p:txBody>
      </p:sp>
      <p:sp>
        <p:nvSpPr>
          <p:cNvPr id="5" name="TextovéPole 4"/>
          <p:cNvSpPr txBox="1"/>
          <p:nvPr/>
        </p:nvSpPr>
        <p:spPr>
          <a:xfrm>
            <a:off x="4139952" y="6093296"/>
            <a:ext cx="3960440" cy="369332"/>
          </a:xfrm>
          <a:prstGeom prst="rect">
            <a:avLst/>
          </a:prstGeom>
          <a:solidFill>
            <a:schemeClr val="accent6">
              <a:lumMod val="20000"/>
              <a:lumOff val="80000"/>
            </a:schemeClr>
          </a:solidFill>
        </p:spPr>
        <p:txBody>
          <a:bodyPr wrap="square" rtlCol="0">
            <a:spAutoFit/>
          </a:bodyPr>
          <a:lstStyle/>
          <a:p>
            <a:pPr algn="ctr"/>
            <a:r>
              <a:rPr lang="cs-CZ" i="1" dirty="0" smtClean="0"/>
              <a:t>(</a:t>
            </a:r>
            <a:r>
              <a:rPr lang="cs-CZ" i="1" dirty="0" err="1" smtClean="0"/>
              <a:t>Agnija</a:t>
            </a:r>
            <a:r>
              <a:rPr lang="cs-CZ" i="1" dirty="0" smtClean="0"/>
              <a:t> Bartová: Svět s modrýma očima)</a:t>
            </a:r>
            <a:endParaRPr lang="cs-CZ" i="1" dirty="0"/>
          </a:p>
        </p:txBody>
      </p:sp>
    </p:spTree>
    <p:extLst>
      <p:ext uri="{BB962C8B-B14F-4D97-AF65-F5344CB8AC3E}">
        <p14:creationId xmlns:p14="http://schemas.microsoft.com/office/powerpoint/2010/main" xmlns="" val="1664601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sz="3600" dirty="0" smtClean="0"/>
              <a:t>Někdo nám verše rozházel, zkus je složit do původního stavu:</a:t>
            </a:r>
            <a:endParaRPr lang="cs-CZ" sz="3600" dirty="0"/>
          </a:p>
        </p:txBody>
      </p:sp>
      <p:sp>
        <p:nvSpPr>
          <p:cNvPr id="3" name="TextovéPole 2"/>
          <p:cNvSpPr txBox="1"/>
          <p:nvPr/>
        </p:nvSpPr>
        <p:spPr>
          <a:xfrm>
            <a:off x="1259632" y="2564904"/>
            <a:ext cx="2304256" cy="1446550"/>
          </a:xfrm>
          <a:prstGeom prst="rect">
            <a:avLst/>
          </a:prstGeom>
          <a:solidFill>
            <a:srgbClr val="FFFF00"/>
          </a:solidFill>
        </p:spPr>
        <p:txBody>
          <a:bodyPr wrap="square" rtlCol="0">
            <a:spAutoFit/>
          </a:bodyPr>
          <a:lstStyle/>
          <a:p>
            <a:r>
              <a:rPr lang="cs-CZ" sz="2200" dirty="0" smtClean="0"/>
              <a:t>slovo hrom.</a:t>
            </a:r>
          </a:p>
          <a:p>
            <a:r>
              <a:rPr lang="cs-CZ" sz="2200" dirty="0" smtClean="0"/>
              <a:t>Zahřímá slovo,</a:t>
            </a:r>
          </a:p>
          <a:p>
            <a:r>
              <a:rPr lang="cs-CZ" sz="2200" dirty="0" smtClean="0"/>
              <a:t>Zkus zahromovat</a:t>
            </a:r>
          </a:p>
          <a:p>
            <a:r>
              <a:rPr lang="cs-CZ" sz="2200" dirty="0"/>
              <a:t>p</a:t>
            </a:r>
            <a:r>
              <a:rPr lang="cs-CZ" sz="2200" dirty="0" smtClean="0"/>
              <a:t>raskne strom.</a:t>
            </a:r>
          </a:p>
        </p:txBody>
      </p:sp>
      <p:sp>
        <p:nvSpPr>
          <p:cNvPr id="4" name="TextovéPole 3"/>
          <p:cNvSpPr txBox="1"/>
          <p:nvPr/>
        </p:nvSpPr>
        <p:spPr>
          <a:xfrm>
            <a:off x="1269132" y="4595722"/>
            <a:ext cx="2078732" cy="1446550"/>
          </a:xfrm>
          <a:prstGeom prst="rect">
            <a:avLst/>
          </a:prstGeom>
          <a:solidFill>
            <a:srgbClr val="FFFF00"/>
          </a:solidFill>
        </p:spPr>
        <p:txBody>
          <a:bodyPr wrap="square" rtlCol="0">
            <a:spAutoFit/>
          </a:bodyPr>
          <a:lstStyle/>
          <a:p>
            <a:r>
              <a:rPr lang="cs-CZ" sz="2200" dirty="0" smtClean="0"/>
              <a:t>Mám šest myší…</a:t>
            </a:r>
          </a:p>
          <a:p>
            <a:r>
              <a:rPr lang="cs-CZ" sz="2200" dirty="0" smtClean="0"/>
              <a:t>Šeptej si tiše:</a:t>
            </a:r>
          </a:p>
          <a:p>
            <a:r>
              <a:rPr lang="cs-CZ" sz="2200" dirty="0"/>
              <a:t>n</a:t>
            </a:r>
            <a:r>
              <a:rPr lang="cs-CZ" sz="2200" dirty="0" smtClean="0"/>
              <a:t>euslyší.</a:t>
            </a:r>
          </a:p>
          <a:p>
            <a:r>
              <a:rPr lang="cs-CZ" sz="2200" dirty="0" smtClean="0"/>
              <a:t>Nikdo tvé myši</a:t>
            </a:r>
            <a:endParaRPr lang="cs-CZ" sz="2200" dirty="0"/>
          </a:p>
        </p:txBody>
      </p:sp>
      <p:sp>
        <p:nvSpPr>
          <p:cNvPr id="5" name="TextovéPole 4"/>
          <p:cNvSpPr txBox="1"/>
          <p:nvPr/>
        </p:nvSpPr>
        <p:spPr>
          <a:xfrm>
            <a:off x="4463988" y="2444913"/>
            <a:ext cx="2844316" cy="1446550"/>
          </a:xfrm>
          <a:prstGeom prst="rect">
            <a:avLst/>
          </a:prstGeom>
          <a:solidFill>
            <a:srgbClr val="FFFF00"/>
          </a:solidFill>
        </p:spPr>
        <p:txBody>
          <a:bodyPr wrap="square" rtlCol="0">
            <a:spAutoFit/>
          </a:bodyPr>
          <a:lstStyle/>
          <a:p>
            <a:r>
              <a:rPr lang="cs-CZ" sz="2200" dirty="0" smtClean="0"/>
              <a:t>Kukačka kuká na suku…</a:t>
            </a:r>
          </a:p>
          <a:p>
            <a:r>
              <a:rPr lang="cs-CZ" sz="2200" dirty="0" smtClean="0"/>
              <a:t>Ku-ku-ku.</a:t>
            </a:r>
          </a:p>
          <a:p>
            <a:r>
              <a:rPr lang="cs-CZ" sz="2200" dirty="0" smtClean="0"/>
              <a:t>Slyšíš?</a:t>
            </a:r>
          </a:p>
          <a:p>
            <a:r>
              <a:rPr lang="cs-CZ" sz="2200" dirty="0" smtClean="0"/>
              <a:t>Řekni to… </a:t>
            </a:r>
            <a:endParaRPr lang="cs-CZ" sz="2200" dirty="0"/>
          </a:p>
        </p:txBody>
      </p:sp>
      <p:sp>
        <p:nvSpPr>
          <p:cNvPr id="6" name="TextovéPole 5"/>
          <p:cNvSpPr txBox="1"/>
          <p:nvPr/>
        </p:nvSpPr>
        <p:spPr>
          <a:xfrm>
            <a:off x="4463988" y="4149079"/>
            <a:ext cx="2844316" cy="2462213"/>
          </a:xfrm>
          <a:prstGeom prst="rect">
            <a:avLst/>
          </a:prstGeom>
          <a:solidFill>
            <a:srgbClr val="FFFF00"/>
          </a:solidFill>
        </p:spPr>
        <p:txBody>
          <a:bodyPr wrap="square" rtlCol="0">
            <a:spAutoFit/>
          </a:bodyPr>
          <a:lstStyle/>
          <a:p>
            <a:r>
              <a:rPr lang="cs-CZ" sz="2200" dirty="0" smtClean="0"/>
              <a:t>listopad.</a:t>
            </a:r>
          </a:p>
          <a:p>
            <a:r>
              <a:rPr lang="cs-CZ" sz="2200" dirty="0" smtClean="0"/>
              <a:t>Víří v něm listy,</a:t>
            </a:r>
          </a:p>
          <a:p>
            <a:r>
              <a:rPr lang="cs-CZ" sz="2200" dirty="0" smtClean="0"/>
              <a:t>A vyslov slovo</a:t>
            </a:r>
          </a:p>
          <a:p>
            <a:r>
              <a:rPr lang="cs-CZ" sz="2200" dirty="0"/>
              <a:t>l</a:t>
            </a:r>
            <a:r>
              <a:rPr lang="cs-CZ" sz="2200" dirty="0" smtClean="0"/>
              <a:t>et a pád</a:t>
            </a:r>
          </a:p>
          <a:p>
            <a:r>
              <a:rPr lang="cs-CZ" sz="2200" dirty="0"/>
              <a:t>a</a:t>
            </a:r>
            <a:r>
              <a:rPr lang="cs-CZ" sz="2200" dirty="0" smtClean="0"/>
              <a:t> žlutý sad</a:t>
            </a:r>
          </a:p>
          <a:p>
            <a:r>
              <a:rPr lang="cs-CZ" sz="2200" dirty="0"/>
              <a:t>o</a:t>
            </a:r>
            <a:r>
              <a:rPr lang="cs-CZ" sz="2200" dirty="0" smtClean="0"/>
              <a:t>česávané podzimem.</a:t>
            </a:r>
          </a:p>
          <a:p>
            <a:r>
              <a:rPr lang="cs-CZ" sz="2200" dirty="0" smtClean="0"/>
              <a:t>a stromy v něm.</a:t>
            </a:r>
          </a:p>
        </p:txBody>
      </p:sp>
      <p:sp>
        <p:nvSpPr>
          <p:cNvPr id="7" name="TextovéPole 6"/>
          <p:cNvSpPr txBox="1"/>
          <p:nvPr/>
        </p:nvSpPr>
        <p:spPr>
          <a:xfrm>
            <a:off x="971600" y="1628800"/>
            <a:ext cx="4392488" cy="369332"/>
          </a:xfrm>
          <a:prstGeom prst="rect">
            <a:avLst/>
          </a:prstGeom>
          <a:solidFill>
            <a:schemeClr val="accent6">
              <a:lumMod val="20000"/>
              <a:lumOff val="80000"/>
            </a:schemeClr>
          </a:solidFill>
        </p:spPr>
        <p:txBody>
          <a:bodyPr wrap="square" rtlCol="0">
            <a:spAutoFit/>
          </a:bodyPr>
          <a:lstStyle/>
          <a:p>
            <a:r>
              <a:rPr lang="cs-CZ" dirty="0" smtClean="0"/>
              <a:t>Očísluj jednotlivé verše a zkus báseň přečíst.</a:t>
            </a:r>
            <a:endParaRPr lang="cs-CZ" dirty="0"/>
          </a:p>
        </p:txBody>
      </p:sp>
      <p:sp>
        <p:nvSpPr>
          <p:cNvPr id="16" name="Obdélník 15"/>
          <p:cNvSpPr/>
          <p:nvPr/>
        </p:nvSpPr>
        <p:spPr>
          <a:xfrm>
            <a:off x="4067944" y="3561276"/>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10</a:t>
            </a:r>
            <a:endParaRPr lang="cs-CZ" sz="1600" dirty="0"/>
          </a:p>
        </p:txBody>
      </p:sp>
      <p:sp>
        <p:nvSpPr>
          <p:cNvPr id="27" name="Obdélník 26"/>
          <p:cNvSpPr/>
          <p:nvPr/>
        </p:nvSpPr>
        <p:spPr>
          <a:xfrm>
            <a:off x="4067944" y="2458979"/>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a:t>9</a:t>
            </a:r>
          </a:p>
        </p:txBody>
      </p:sp>
      <p:sp>
        <p:nvSpPr>
          <p:cNvPr id="28" name="Obdélník 27"/>
          <p:cNvSpPr/>
          <p:nvPr/>
        </p:nvSpPr>
        <p:spPr>
          <a:xfrm>
            <a:off x="4067944" y="2817034"/>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12</a:t>
            </a:r>
            <a:endParaRPr lang="cs-CZ" sz="1600" dirty="0"/>
          </a:p>
        </p:txBody>
      </p:sp>
      <p:sp>
        <p:nvSpPr>
          <p:cNvPr id="29" name="Obdélník 28"/>
          <p:cNvSpPr/>
          <p:nvPr/>
        </p:nvSpPr>
        <p:spPr>
          <a:xfrm>
            <a:off x="4067944" y="3189155"/>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11</a:t>
            </a:r>
            <a:endParaRPr lang="cs-CZ" sz="1600" dirty="0"/>
          </a:p>
        </p:txBody>
      </p:sp>
      <p:sp>
        <p:nvSpPr>
          <p:cNvPr id="30" name="Obdélník 29"/>
          <p:cNvSpPr/>
          <p:nvPr/>
        </p:nvSpPr>
        <p:spPr>
          <a:xfrm>
            <a:off x="4067944" y="4037541"/>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14</a:t>
            </a:r>
            <a:endParaRPr lang="cs-CZ" sz="1600" dirty="0"/>
          </a:p>
        </p:txBody>
      </p:sp>
      <p:sp>
        <p:nvSpPr>
          <p:cNvPr id="32" name="Obdélník 31"/>
          <p:cNvSpPr/>
          <p:nvPr/>
        </p:nvSpPr>
        <p:spPr>
          <a:xfrm>
            <a:off x="4067944" y="5540426"/>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17</a:t>
            </a:r>
            <a:endParaRPr lang="cs-CZ" sz="1600" dirty="0"/>
          </a:p>
        </p:txBody>
      </p:sp>
      <p:sp>
        <p:nvSpPr>
          <p:cNvPr id="33" name="Obdélník 32"/>
          <p:cNvSpPr/>
          <p:nvPr/>
        </p:nvSpPr>
        <p:spPr>
          <a:xfrm>
            <a:off x="4067944" y="5161724"/>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16</a:t>
            </a:r>
            <a:endParaRPr lang="cs-CZ" sz="1600" dirty="0"/>
          </a:p>
        </p:txBody>
      </p:sp>
      <p:sp>
        <p:nvSpPr>
          <p:cNvPr id="34" name="Obdélník 33"/>
          <p:cNvSpPr/>
          <p:nvPr/>
        </p:nvSpPr>
        <p:spPr>
          <a:xfrm>
            <a:off x="4067944" y="4789603"/>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13</a:t>
            </a:r>
            <a:endParaRPr lang="cs-CZ" sz="1600" dirty="0"/>
          </a:p>
        </p:txBody>
      </p:sp>
      <p:sp>
        <p:nvSpPr>
          <p:cNvPr id="35" name="Obdélník 34"/>
          <p:cNvSpPr/>
          <p:nvPr/>
        </p:nvSpPr>
        <p:spPr>
          <a:xfrm>
            <a:off x="4067944" y="4409662"/>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15</a:t>
            </a:r>
            <a:endParaRPr lang="cs-CZ" sz="1600" dirty="0"/>
          </a:p>
        </p:txBody>
      </p:sp>
      <p:sp>
        <p:nvSpPr>
          <p:cNvPr id="36" name="Obdélník 35"/>
          <p:cNvSpPr/>
          <p:nvPr/>
        </p:nvSpPr>
        <p:spPr>
          <a:xfrm>
            <a:off x="4067944" y="6285504"/>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18</a:t>
            </a:r>
            <a:endParaRPr lang="cs-CZ" sz="1600" dirty="0"/>
          </a:p>
        </p:txBody>
      </p:sp>
      <p:sp>
        <p:nvSpPr>
          <p:cNvPr id="37" name="Obdélník 36"/>
          <p:cNvSpPr/>
          <p:nvPr/>
        </p:nvSpPr>
        <p:spPr>
          <a:xfrm>
            <a:off x="4067944" y="5912547"/>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19</a:t>
            </a:r>
            <a:endParaRPr lang="cs-CZ" sz="1600" dirty="0"/>
          </a:p>
        </p:txBody>
      </p:sp>
      <p:sp>
        <p:nvSpPr>
          <p:cNvPr id="38" name="Obdélník 37"/>
          <p:cNvSpPr/>
          <p:nvPr/>
        </p:nvSpPr>
        <p:spPr>
          <a:xfrm>
            <a:off x="873088" y="5649128"/>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a:t>3</a:t>
            </a:r>
          </a:p>
        </p:txBody>
      </p:sp>
      <p:sp>
        <p:nvSpPr>
          <p:cNvPr id="39" name="Obdélník 38"/>
          <p:cNvSpPr/>
          <p:nvPr/>
        </p:nvSpPr>
        <p:spPr>
          <a:xfrm>
            <a:off x="873088" y="5277007"/>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a:t>4</a:t>
            </a:r>
          </a:p>
        </p:txBody>
      </p:sp>
      <p:sp>
        <p:nvSpPr>
          <p:cNvPr id="41" name="Obdélník 40"/>
          <p:cNvSpPr/>
          <p:nvPr/>
        </p:nvSpPr>
        <p:spPr>
          <a:xfrm>
            <a:off x="873088" y="4904886"/>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smtClean="0"/>
              <a:t>1</a:t>
            </a:r>
            <a:endParaRPr lang="cs-CZ" sz="1600" dirty="0"/>
          </a:p>
        </p:txBody>
      </p:sp>
      <p:sp>
        <p:nvSpPr>
          <p:cNvPr id="42" name="Obdélník 41"/>
          <p:cNvSpPr/>
          <p:nvPr/>
        </p:nvSpPr>
        <p:spPr>
          <a:xfrm>
            <a:off x="873088" y="4526103"/>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a:t>2</a:t>
            </a:r>
          </a:p>
        </p:txBody>
      </p:sp>
      <p:sp>
        <p:nvSpPr>
          <p:cNvPr id="43" name="Obdélník 42"/>
          <p:cNvSpPr/>
          <p:nvPr/>
        </p:nvSpPr>
        <p:spPr>
          <a:xfrm>
            <a:off x="893298" y="2575496"/>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a:t>6</a:t>
            </a:r>
          </a:p>
        </p:txBody>
      </p:sp>
      <p:sp>
        <p:nvSpPr>
          <p:cNvPr id="44" name="Obdélník 43"/>
          <p:cNvSpPr/>
          <p:nvPr/>
        </p:nvSpPr>
        <p:spPr>
          <a:xfrm>
            <a:off x="893298" y="3691859"/>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a:t>8</a:t>
            </a:r>
          </a:p>
        </p:txBody>
      </p:sp>
      <p:sp>
        <p:nvSpPr>
          <p:cNvPr id="45" name="Obdélník 44"/>
          <p:cNvSpPr/>
          <p:nvPr/>
        </p:nvSpPr>
        <p:spPr>
          <a:xfrm>
            <a:off x="893298" y="2947617"/>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a:t>7</a:t>
            </a:r>
          </a:p>
        </p:txBody>
      </p:sp>
      <p:sp>
        <p:nvSpPr>
          <p:cNvPr id="46" name="Obdélník 45"/>
          <p:cNvSpPr/>
          <p:nvPr/>
        </p:nvSpPr>
        <p:spPr>
          <a:xfrm>
            <a:off x="893298" y="3319738"/>
            <a:ext cx="396044" cy="37212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cs-CZ" sz="1600" dirty="0"/>
              <a:t>5</a:t>
            </a:r>
          </a:p>
        </p:txBody>
      </p:sp>
    </p:spTree>
    <p:extLst>
      <p:ext uri="{BB962C8B-B14F-4D97-AF65-F5344CB8AC3E}">
        <p14:creationId xmlns:p14="http://schemas.microsoft.com/office/powerpoint/2010/main" xmlns="" val="290158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500" fill="hold"/>
                                        <p:tgtEl>
                                          <p:spTgt spid="42"/>
                                        </p:tgtEl>
                                        <p:attrNameLst>
                                          <p:attrName>ppt_x</p:attrName>
                                        </p:attrNameLst>
                                      </p:cBhvr>
                                      <p:tavLst>
                                        <p:tav tm="0">
                                          <p:val>
                                            <p:strVal val="#ppt_x"/>
                                          </p:val>
                                        </p:tav>
                                        <p:tav tm="100000">
                                          <p:val>
                                            <p:strVal val="#ppt_x"/>
                                          </p:val>
                                        </p:tav>
                                      </p:tavLst>
                                    </p:anim>
                                    <p:anim calcmode="lin" valueType="num">
                                      <p:cBhvr additive="base">
                                        <p:cTn id="1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fill="hold"/>
                                        <p:tgtEl>
                                          <p:spTgt spid="39"/>
                                        </p:tgtEl>
                                        <p:attrNameLst>
                                          <p:attrName>ppt_x</p:attrName>
                                        </p:attrNameLst>
                                      </p:cBhvr>
                                      <p:tavLst>
                                        <p:tav tm="0">
                                          <p:val>
                                            <p:strVal val="#ppt_x"/>
                                          </p:val>
                                        </p:tav>
                                        <p:tav tm="100000">
                                          <p:val>
                                            <p:strVal val="#ppt_x"/>
                                          </p:val>
                                        </p:tav>
                                      </p:tavLst>
                                    </p:anim>
                                    <p:anim calcmode="lin" valueType="num">
                                      <p:cBhvr additive="base">
                                        <p:cTn id="26"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fill="hold"/>
                                        <p:tgtEl>
                                          <p:spTgt spid="43"/>
                                        </p:tgtEl>
                                        <p:attrNameLst>
                                          <p:attrName>ppt_x</p:attrName>
                                        </p:attrNameLst>
                                      </p:cBhvr>
                                      <p:tavLst>
                                        <p:tav tm="0">
                                          <p:val>
                                            <p:strVal val="#ppt_x"/>
                                          </p:val>
                                        </p:tav>
                                        <p:tav tm="100000">
                                          <p:val>
                                            <p:strVal val="#ppt_x"/>
                                          </p:val>
                                        </p:tav>
                                      </p:tavLst>
                                    </p:anim>
                                    <p:anim calcmode="lin" valueType="num">
                                      <p:cBhvr additive="base">
                                        <p:cTn id="3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500" fill="hold"/>
                                        <p:tgtEl>
                                          <p:spTgt spid="45"/>
                                        </p:tgtEl>
                                        <p:attrNameLst>
                                          <p:attrName>ppt_x</p:attrName>
                                        </p:attrNameLst>
                                      </p:cBhvr>
                                      <p:tavLst>
                                        <p:tav tm="0">
                                          <p:val>
                                            <p:strVal val="#ppt_x"/>
                                          </p:val>
                                        </p:tav>
                                        <p:tav tm="100000">
                                          <p:val>
                                            <p:strVal val="#ppt_x"/>
                                          </p:val>
                                        </p:tav>
                                      </p:tavLst>
                                    </p:anim>
                                    <p:anim calcmode="lin" valueType="num">
                                      <p:cBhvr additive="base">
                                        <p:cTn id="44"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500" fill="hold"/>
                                        <p:tgtEl>
                                          <p:spTgt spid="44"/>
                                        </p:tgtEl>
                                        <p:attrNameLst>
                                          <p:attrName>ppt_x</p:attrName>
                                        </p:attrNameLst>
                                      </p:cBhvr>
                                      <p:tavLst>
                                        <p:tav tm="0">
                                          <p:val>
                                            <p:strVal val="#ppt_x"/>
                                          </p:val>
                                        </p:tav>
                                        <p:tav tm="100000">
                                          <p:val>
                                            <p:strVal val="#ppt_x"/>
                                          </p:val>
                                        </p:tav>
                                      </p:tavLst>
                                    </p:anim>
                                    <p:anim calcmode="lin" valueType="num">
                                      <p:cBhvr additive="base">
                                        <p:cTn id="50"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ppt_x"/>
                                          </p:val>
                                        </p:tav>
                                        <p:tav tm="100000">
                                          <p:val>
                                            <p:strVal val="#ppt_x"/>
                                          </p:val>
                                        </p:tav>
                                      </p:tavLst>
                                    </p:anim>
                                    <p:anim calcmode="lin" valueType="num">
                                      <p:cBhvr additive="base">
                                        <p:cTn id="5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500" fill="hold"/>
                                        <p:tgtEl>
                                          <p:spTgt spid="28"/>
                                        </p:tgtEl>
                                        <p:attrNameLst>
                                          <p:attrName>ppt_x</p:attrName>
                                        </p:attrNameLst>
                                      </p:cBhvr>
                                      <p:tavLst>
                                        <p:tav tm="0">
                                          <p:val>
                                            <p:strVal val="#ppt_x"/>
                                          </p:val>
                                        </p:tav>
                                        <p:tav tm="100000">
                                          <p:val>
                                            <p:strVal val="#ppt_x"/>
                                          </p:val>
                                        </p:tav>
                                      </p:tavLst>
                                    </p:anim>
                                    <p:anim calcmode="lin" valueType="num">
                                      <p:cBhvr additive="base">
                                        <p:cTn id="7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500" fill="hold"/>
                                        <p:tgtEl>
                                          <p:spTgt spid="30"/>
                                        </p:tgtEl>
                                        <p:attrNameLst>
                                          <p:attrName>ppt_x</p:attrName>
                                        </p:attrNameLst>
                                      </p:cBhvr>
                                      <p:tavLst>
                                        <p:tav tm="0">
                                          <p:val>
                                            <p:strVal val="#ppt_x"/>
                                          </p:val>
                                        </p:tav>
                                        <p:tav tm="100000">
                                          <p:val>
                                            <p:strVal val="#ppt_x"/>
                                          </p:val>
                                        </p:tav>
                                      </p:tavLst>
                                    </p:anim>
                                    <p:anim calcmode="lin" valueType="num">
                                      <p:cBhvr additive="base">
                                        <p:cTn id="8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additive="base">
                                        <p:cTn id="91" dur="500" fill="hold"/>
                                        <p:tgtEl>
                                          <p:spTgt spid="35"/>
                                        </p:tgtEl>
                                        <p:attrNameLst>
                                          <p:attrName>ppt_x</p:attrName>
                                        </p:attrNameLst>
                                      </p:cBhvr>
                                      <p:tavLst>
                                        <p:tav tm="0">
                                          <p:val>
                                            <p:strVal val="#ppt_x"/>
                                          </p:val>
                                        </p:tav>
                                        <p:tav tm="100000">
                                          <p:val>
                                            <p:strVal val="#ppt_x"/>
                                          </p:val>
                                        </p:tav>
                                      </p:tavLst>
                                    </p:anim>
                                    <p:anim calcmode="lin" valueType="num">
                                      <p:cBhvr additive="base">
                                        <p:cTn id="9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additive="base">
                                        <p:cTn id="97" dur="500" fill="hold"/>
                                        <p:tgtEl>
                                          <p:spTgt spid="33"/>
                                        </p:tgtEl>
                                        <p:attrNameLst>
                                          <p:attrName>ppt_x</p:attrName>
                                        </p:attrNameLst>
                                      </p:cBhvr>
                                      <p:tavLst>
                                        <p:tav tm="0">
                                          <p:val>
                                            <p:strVal val="#ppt_x"/>
                                          </p:val>
                                        </p:tav>
                                        <p:tav tm="100000">
                                          <p:val>
                                            <p:strVal val="#ppt_x"/>
                                          </p:val>
                                        </p:tav>
                                      </p:tavLst>
                                    </p:anim>
                                    <p:anim calcmode="lin" valueType="num">
                                      <p:cBhvr additive="base">
                                        <p:cTn id="9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500" fill="hold"/>
                                        <p:tgtEl>
                                          <p:spTgt spid="32"/>
                                        </p:tgtEl>
                                        <p:attrNameLst>
                                          <p:attrName>ppt_x</p:attrName>
                                        </p:attrNameLst>
                                      </p:cBhvr>
                                      <p:tavLst>
                                        <p:tav tm="0">
                                          <p:val>
                                            <p:strVal val="#ppt_x"/>
                                          </p:val>
                                        </p:tav>
                                        <p:tav tm="100000">
                                          <p:val>
                                            <p:strVal val="#ppt_x"/>
                                          </p:val>
                                        </p:tav>
                                      </p:tavLst>
                                    </p:anim>
                                    <p:anim calcmode="lin" valueType="num">
                                      <p:cBhvr additive="base">
                                        <p:cTn id="10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36"/>
                                        </p:tgtEl>
                                        <p:attrNameLst>
                                          <p:attrName>style.visibility</p:attrName>
                                        </p:attrNameLst>
                                      </p:cBhvr>
                                      <p:to>
                                        <p:strVal val="visible"/>
                                      </p:to>
                                    </p:set>
                                    <p:anim calcmode="lin" valueType="num">
                                      <p:cBhvr additive="base">
                                        <p:cTn id="109" dur="500" fill="hold"/>
                                        <p:tgtEl>
                                          <p:spTgt spid="36"/>
                                        </p:tgtEl>
                                        <p:attrNameLst>
                                          <p:attrName>ppt_x</p:attrName>
                                        </p:attrNameLst>
                                      </p:cBhvr>
                                      <p:tavLst>
                                        <p:tav tm="0">
                                          <p:val>
                                            <p:strVal val="#ppt_x"/>
                                          </p:val>
                                        </p:tav>
                                        <p:tav tm="100000">
                                          <p:val>
                                            <p:strVal val="#ppt_x"/>
                                          </p:val>
                                        </p:tav>
                                      </p:tavLst>
                                    </p:anim>
                                    <p:anim calcmode="lin" valueType="num">
                                      <p:cBhvr additive="base">
                                        <p:cTn id="11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37"/>
                                        </p:tgtEl>
                                        <p:attrNameLst>
                                          <p:attrName>style.visibility</p:attrName>
                                        </p:attrNameLst>
                                      </p:cBhvr>
                                      <p:to>
                                        <p:strVal val="visible"/>
                                      </p:to>
                                    </p:set>
                                    <p:anim calcmode="lin" valueType="num">
                                      <p:cBhvr additive="base">
                                        <p:cTn id="115" dur="500" fill="hold"/>
                                        <p:tgtEl>
                                          <p:spTgt spid="37"/>
                                        </p:tgtEl>
                                        <p:attrNameLst>
                                          <p:attrName>ppt_x</p:attrName>
                                        </p:attrNameLst>
                                      </p:cBhvr>
                                      <p:tavLst>
                                        <p:tav tm="0">
                                          <p:val>
                                            <p:strVal val="#ppt_x"/>
                                          </p:val>
                                        </p:tav>
                                        <p:tav tm="100000">
                                          <p:val>
                                            <p:strVal val="#ppt_x"/>
                                          </p:val>
                                        </p:tav>
                                      </p:tavLst>
                                    </p:anim>
                                    <p:anim calcmode="lin" valueType="num">
                                      <p:cBhvr additive="base">
                                        <p:cTn id="116"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7" grpId="0" animBg="1"/>
      <p:bldP spid="28" grpId="0" animBg="1"/>
      <p:bldP spid="29" grpId="0" animBg="1"/>
      <p:bldP spid="30" grpId="0" animBg="1"/>
      <p:bldP spid="32" grpId="0" animBg="1"/>
      <p:bldP spid="33" grpId="0" animBg="1"/>
      <p:bldP spid="34" grpId="0" animBg="1"/>
      <p:bldP spid="35" grpId="0" animBg="1"/>
      <p:bldP spid="36" grpId="0" animBg="1"/>
      <p:bldP spid="37" grpId="0" animBg="1"/>
      <p:bldP spid="38" grpId="0" animBg="1"/>
      <p:bldP spid="39" grpId="0" animBg="1"/>
      <p:bldP spid="41" grpId="0" animBg="1"/>
      <p:bldP spid="42" grpId="0" animBg="1"/>
      <p:bldP spid="43" grpId="0" animBg="1"/>
      <p:bldP spid="44" grpId="0" animBg="1"/>
      <p:bldP spid="45" grpId="0" animBg="1"/>
      <p:bldP spid="4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První sloku přečti šeptem, druhou hlasitě, třetí   a čtvrtou běžným hlasem</a:t>
            </a:r>
            <a:endParaRPr lang="cs-CZ" sz="3200" dirty="0"/>
          </a:p>
        </p:txBody>
      </p:sp>
      <p:sp>
        <p:nvSpPr>
          <p:cNvPr id="3" name="TextovéPole 2"/>
          <p:cNvSpPr txBox="1"/>
          <p:nvPr/>
        </p:nvSpPr>
        <p:spPr>
          <a:xfrm>
            <a:off x="809576" y="2204864"/>
            <a:ext cx="3312368" cy="3416320"/>
          </a:xfrm>
          <a:prstGeom prst="rect">
            <a:avLst/>
          </a:prstGeom>
          <a:solidFill>
            <a:srgbClr val="FFFF00"/>
          </a:solidFill>
        </p:spPr>
        <p:txBody>
          <a:bodyPr wrap="square" rtlCol="0">
            <a:spAutoFit/>
          </a:bodyPr>
          <a:lstStyle/>
          <a:p>
            <a:r>
              <a:rPr lang="cs-CZ" sz="2400" dirty="0" smtClean="0"/>
              <a:t>Šeptej si tiše:</a:t>
            </a:r>
          </a:p>
          <a:p>
            <a:r>
              <a:rPr lang="cs-CZ" sz="2400" dirty="0" smtClean="0"/>
              <a:t>Mám šest myší…</a:t>
            </a:r>
          </a:p>
          <a:p>
            <a:r>
              <a:rPr lang="cs-CZ" sz="2400" dirty="0" smtClean="0"/>
              <a:t>Nikdo tvé myši </a:t>
            </a:r>
          </a:p>
          <a:p>
            <a:r>
              <a:rPr lang="cs-CZ" sz="2400" dirty="0" smtClean="0"/>
              <a:t>neuslyší.</a:t>
            </a:r>
          </a:p>
          <a:p>
            <a:r>
              <a:rPr lang="cs-CZ" sz="2400" dirty="0" smtClean="0"/>
              <a:t>Zkus zahromovat</a:t>
            </a:r>
          </a:p>
          <a:p>
            <a:r>
              <a:rPr lang="cs-CZ" sz="2400" dirty="0" smtClean="0"/>
              <a:t>slovo hrom.</a:t>
            </a:r>
          </a:p>
          <a:p>
            <a:r>
              <a:rPr lang="cs-CZ" sz="2400" dirty="0" smtClean="0"/>
              <a:t>Zahřímá slovo,</a:t>
            </a:r>
          </a:p>
          <a:p>
            <a:r>
              <a:rPr lang="cs-CZ" sz="2400" dirty="0" smtClean="0"/>
              <a:t>praskne strom.</a:t>
            </a:r>
          </a:p>
          <a:p>
            <a:r>
              <a:rPr lang="cs-CZ" sz="2400" dirty="0" smtClean="0"/>
              <a:t>Kukačka kuká na suku.</a:t>
            </a:r>
          </a:p>
        </p:txBody>
      </p:sp>
      <p:sp>
        <p:nvSpPr>
          <p:cNvPr id="4" name="TextovéPole 3"/>
          <p:cNvSpPr txBox="1"/>
          <p:nvPr/>
        </p:nvSpPr>
        <p:spPr>
          <a:xfrm>
            <a:off x="4505672" y="2204864"/>
            <a:ext cx="3600400" cy="3785652"/>
          </a:xfrm>
          <a:prstGeom prst="rect">
            <a:avLst/>
          </a:prstGeom>
          <a:solidFill>
            <a:srgbClr val="FFFF00"/>
          </a:solidFill>
        </p:spPr>
        <p:txBody>
          <a:bodyPr wrap="square" rtlCol="0">
            <a:spAutoFit/>
          </a:bodyPr>
          <a:lstStyle/>
          <a:p>
            <a:r>
              <a:rPr lang="cs-CZ" sz="2400" dirty="0" smtClean="0"/>
              <a:t>Slyšíš?</a:t>
            </a:r>
          </a:p>
          <a:p>
            <a:r>
              <a:rPr lang="cs-CZ" sz="2400" dirty="0" smtClean="0"/>
              <a:t>Řekni to!</a:t>
            </a:r>
          </a:p>
          <a:p>
            <a:r>
              <a:rPr lang="cs-CZ" sz="2400" dirty="0" smtClean="0"/>
              <a:t>Ku-ku-ku.</a:t>
            </a:r>
          </a:p>
          <a:p>
            <a:r>
              <a:rPr lang="cs-CZ" sz="2400" dirty="0" smtClean="0"/>
              <a:t>A vyslov slovo</a:t>
            </a:r>
          </a:p>
          <a:p>
            <a:r>
              <a:rPr lang="cs-CZ" sz="2400" dirty="0" smtClean="0"/>
              <a:t>listopad.</a:t>
            </a:r>
          </a:p>
          <a:p>
            <a:r>
              <a:rPr lang="cs-CZ" sz="2400" dirty="0" smtClean="0"/>
              <a:t>Víří v něm listy,</a:t>
            </a:r>
          </a:p>
          <a:p>
            <a:r>
              <a:rPr lang="cs-CZ" sz="2400" dirty="0" smtClean="0"/>
              <a:t>let a pád</a:t>
            </a:r>
          </a:p>
          <a:p>
            <a:r>
              <a:rPr lang="cs-CZ" sz="2400" dirty="0" smtClean="0"/>
              <a:t>a žlutý sad</a:t>
            </a:r>
          </a:p>
          <a:p>
            <a:r>
              <a:rPr lang="cs-CZ" sz="2400" dirty="0" smtClean="0"/>
              <a:t>a stromy v něm,</a:t>
            </a:r>
          </a:p>
          <a:p>
            <a:r>
              <a:rPr lang="cs-CZ" sz="2400" dirty="0" smtClean="0"/>
              <a:t>očesávané podzimem. </a:t>
            </a:r>
          </a:p>
        </p:txBody>
      </p:sp>
      <p:sp>
        <p:nvSpPr>
          <p:cNvPr id="5" name="TextovéPole 4"/>
          <p:cNvSpPr txBox="1"/>
          <p:nvPr/>
        </p:nvSpPr>
        <p:spPr>
          <a:xfrm>
            <a:off x="4139952" y="6093296"/>
            <a:ext cx="3960440" cy="369332"/>
          </a:xfrm>
          <a:prstGeom prst="rect">
            <a:avLst/>
          </a:prstGeom>
          <a:solidFill>
            <a:schemeClr val="accent6">
              <a:lumMod val="20000"/>
              <a:lumOff val="80000"/>
            </a:schemeClr>
          </a:solidFill>
        </p:spPr>
        <p:txBody>
          <a:bodyPr wrap="square" rtlCol="0">
            <a:spAutoFit/>
          </a:bodyPr>
          <a:lstStyle/>
          <a:p>
            <a:pPr algn="ctr"/>
            <a:r>
              <a:rPr lang="cs-CZ" i="1" dirty="0" smtClean="0"/>
              <a:t>(</a:t>
            </a:r>
            <a:r>
              <a:rPr lang="cs-CZ" i="1" dirty="0" err="1" smtClean="0"/>
              <a:t>Agnija</a:t>
            </a:r>
            <a:r>
              <a:rPr lang="cs-CZ" i="1" dirty="0" smtClean="0"/>
              <a:t> Bartová: Svět s modrýma očima)</a:t>
            </a:r>
            <a:endParaRPr lang="cs-CZ" i="1" dirty="0"/>
          </a:p>
        </p:txBody>
      </p:sp>
      <p:sp>
        <p:nvSpPr>
          <p:cNvPr id="6" name="TextovéPole 5"/>
          <p:cNvSpPr txBox="1"/>
          <p:nvPr/>
        </p:nvSpPr>
        <p:spPr>
          <a:xfrm>
            <a:off x="2267744" y="1556792"/>
            <a:ext cx="4140460" cy="523220"/>
          </a:xfrm>
          <a:prstGeom prst="rect">
            <a:avLst/>
          </a:prstGeom>
          <a:solidFill>
            <a:schemeClr val="accent3">
              <a:lumMod val="20000"/>
              <a:lumOff val="80000"/>
            </a:schemeClr>
          </a:solidFill>
        </p:spPr>
        <p:txBody>
          <a:bodyPr wrap="square" rtlCol="0">
            <a:spAutoFit/>
          </a:bodyPr>
          <a:lstStyle/>
          <a:p>
            <a:pPr algn="ctr"/>
            <a:r>
              <a:rPr lang="cs-CZ" sz="2800" dirty="0" smtClean="0"/>
              <a:t>Hra se slovy</a:t>
            </a:r>
            <a:endParaRPr lang="cs-CZ" sz="2800" dirty="0"/>
          </a:p>
        </p:txBody>
      </p:sp>
    </p:spTree>
    <p:extLst>
      <p:ext uri="{BB962C8B-B14F-4D97-AF65-F5344CB8AC3E}">
        <p14:creationId xmlns:p14="http://schemas.microsoft.com/office/powerpoint/2010/main" xmlns="" val="28592124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FFFF00"/>
          </a:solidFill>
        </p:spPr>
        <p:txBody>
          <a:bodyPr/>
          <a:lstStyle/>
          <a:p>
            <a:r>
              <a:rPr lang="cs-CZ" dirty="0" smtClean="0"/>
              <a:t>Zdroje:</a:t>
            </a:r>
            <a:endParaRPr lang="cs-CZ" dirty="0"/>
          </a:p>
        </p:txBody>
      </p:sp>
      <p:sp>
        <p:nvSpPr>
          <p:cNvPr id="3" name="TextovéPole 2"/>
          <p:cNvSpPr txBox="1"/>
          <p:nvPr/>
        </p:nvSpPr>
        <p:spPr>
          <a:xfrm>
            <a:off x="683568" y="1988840"/>
            <a:ext cx="7704856" cy="923330"/>
          </a:xfrm>
          <a:prstGeom prst="rect">
            <a:avLst/>
          </a:prstGeom>
          <a:noFill/>
        </p:spPr>
        <p:txBody>
          <a:bodyPr wrap="square" rtlCol="0">
            <a:spAutoFit/>
          </a:bodyPr>
          <a:lstStyle/>
          <a:p>
            <a:r>
              <a:rPr lang="cs-CZ" dirty="0"/>
              <a:t>MICHALOVÁ, Zdeňka. </a:t>
            </a:r>
            <a:r>
              <a:rPr lang="cs-CZ" i="1" dirty="0"/>
              <a:t>Čítanka pro dyslektiky</a:t>
            </a:r>
            <a:r>
              <a:rPr lang="cs-CZ" dirty="0"/>
              <a:t>. 1. vyd. Havlíčkův Brod: Tobiáš, 1997, s. </a:t>
            </a:r>
            <a:r>
              <a:rPr lang="cs-CZ" dirty="0" smtClean="0"/>
              <a:t>17. </a:t>
            </a:r>
            <a:r>
              <a:rPr lang="cs-CZ" dirty="0"/>
              <a:t>Speciální pedagogika (Tobiáš). ISBN 808580851x. </a:t>
            </a:r>
          </a:p>
          <a:p>
            <a:endParaRPr lang="cs-CZ" dirty="0"/>
          </a:p>
        </p:txBody>
      </p:sp>
    </p:spTree>
    <p:extLst>
      <p:ext uri="{BB962C8B-B14F-4D97-AF65-F5344CB8AC3E}">
        <p14:creationId xmlns:p14="http://schemas.microsoft.com/office/powerpoint/2010/main" xmlns="" val="2714403858"/>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539</TotalTime>
  <Words>416</Words>
  <Application>Microsoft Office PowerPoint</Application>
  <PresentationFormat>Předvádění na obrazovce (4:3)</PresentationFormat>
  <Paragraphs>106</Paragraphs>
  <Slides>6</Slides>
  <Notes>0</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systému Office</vt:lpstr>
      <vt:lpstr>Snímek 1</vt:lpstr>
      <vt:lpstr>Anotace </vt:lpstr>
      <vt:lpstr>Hra se slovy</vt:lpstr>
      <vt:lpstr>Někdo nám verše rozházel, zkus je složit do původního stavu:</vt:lpstr>
      <vt:lpstr>První sloku přečti šeptem, druhou hlasitě, třetí   a čtvrtou běžným hlasem</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Čj-lit.</dc:title>
  <dc:creator>Zbyněk Jícha</dc:creator>
  <cp:lastModifiedBy>pc</cp:lastModifiedBy>
  <cp:revision>54</cp:revision>
  <dcterms:created xsi:type="dcterms:W3CDTF">2013-04-08T11:36:48Z</dcterms:created>
  <dcterms:modified xsi:type="dcterms:W3CDTF">2013-06-06T17:50:28Z</dcterms:modified>
</cp:coreProperties>
</file>