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DBE6F-6857-4589-BB46-9EB8278AA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9E8706-3EC3-4DED-9C85-E7721E0C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VY_42_INOVACE_17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Tečna ke kružnici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</a:t>
            </a:r>
            <a:r>
              <a:rPr lang="cs-CZ" sz="1600" dirty="0" smtClean="0"/>
              <a:t>Jednoduché konstrukční úlohy na sestrojování tečny ke kružnici. 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Tečna ke kružnici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Přímá spojovací čára 21"/>
          <p:cNvCxnSpPr>
            <a:stCxn id="18" idx="5"/>
          </p:cNvCxnSpPr>
          <p:nvPr/>
        </p:nvCxnSpPr>
        <p:spPr>
          <a:xfrm flipH="1">
            <a:off x="2771800" y="4070377"/>
            <a:ext cx="569369" cy="79878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4" name="Skupina 23"/>
          <p:cNvGrpSpPr/>
          <p:nvPr/>
        </p:nvGrpSpPr>
        <p:grpSpPr>
          <a:xfrm>
            <a:off x="1763688" y="3861048"/>
            <a:ext cx="2160240" cy="1944216"/>
            <a:chOff x="1763688" y="3861048"/>
            <a:chExt cx="2160240" cy="1944216"/>
          </a:xfrm>
        </p:grpSpPr>
        <p:grpSp>
          <p:nvGrpSpPr>
            <p:cNvPr id="15" name="Skupina 14"/>
            <p:cNvGrpSpPr/>
            <p:nvPr/>
          </p:nvGrpSpPr>
          <p:grpSpPr>
            <a:xfrm>
              <a:off x="1763688" y="3861048"/>
              <a:ext cx="2160240" cy="1944216"/>
              <a:chOff x="1763688" y="3861048"/>
              <a:chExt cx="2160240" cy="1944216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1763688" y="3861048"/>
                <a:ext cx="1944216" cy="1944216"/>
                <a:chOff x="1763688" y="3861048"/>
                <a:chExt cx="1944216" cy="1944216"/>
              </a:xfrm>
            </p:grpSpPr>
            <p:sp>
              <p:nvSpPr>
                <p:cNvPr id="7" name="Elipsa 6"/>
                <p:cNvSpPr/>
                <p:nvPr/>
              </p:nvSpPr>
              <p:spPr>
                <a:xfrm>
                  <a:off x="1763688" y="3861048"/>
                  <a:ext cx="1944216" cy="1944216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12" name="Skupina 11"/>
                <p:cNvGrpSpPr/>
                <p:nvPr/>
              </p:nvGrpSpPr>
              <p:grpSpPr>
                <a:xfrm>
                  <a:off x="2699792" y="4797168"/>
                  <a:ext cx="144000" cy="144000"/>
                  <a:chOff x="5220072" y="3356992"/>
                  <a:chExt cx="144000" cy="144000"/>
                </a:xfrm>
              </p:grpSpPr>
              <p:cxnSp>
                <p:nvCxnSpPr>
                  <p:cNvPr id="9" name="Přímá spojovací čára 8"/>
                  <p:cNvCxnSpPr/>
                  <p:nvPr/>
                </p:nvCxnSpPr>
                <p:spPr>
                  <a:xfrm>
                    <a:off x="5292080" y="3356992"/>
                    <a:ext cx="0" cy="144000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" name="Přímá spojovací čára 9"/>
                  <p:cNvCxnSpPr/>
                  <p:nvPr/>
                </p:nvCxnSpPr>
                <p:spPr>
                  <a:xfrm flipV="1">
                    <a:off x="5220072" y="3429000"/>
                    <a:ext cx="144000" cy="0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14" name="TextovéPole 13"/>
              <p:cNvSpPr txBox="1"/>
              <p:nvPr/>
            </p:nvSpPr>
            <p:spPr>
              <a:xfrm>
                <a:off x="3635896" y="514790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k</a:t>
                </a:r>
                <a:endParaRPr lang="cs-CZ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23" name="TextovéPole 22"/>
            <p:cNvSpPr txBox="1"/>
            <p:nvPr/>
          </p:nvSpPr>
          <p:spPr>
            <a:xfrm>
              <a:off x="2699792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Zopakuj si: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4016" y="1124744"/>
            <a:ext cx="125963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Tečna je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124744"/>
            <a:ext cx="727280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přímka, která má s kružnicí právě jeden společný bod.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4016" y="1844824"/>
            <a:ext cx="29158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Tento bod nazýváme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844824"/>
            <a:ext cx="35283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bod dotyku, značíme ho T.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1691680" y="2852936"/>
            <a:ext cx="3312368" cy="244827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3302145" y="403135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347864" y="37077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T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47971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8" grpId="1" animBg="1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Jak sestrojit tečnu ke kružnici?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68760"/>
            <a:ext cx="2195736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k; </a:t>
            </a:r>
            <a:r>
              <a:rPr lang="cs-CZ" sz="2400" b="1" dirty="0" err="1" smtClean="0">
                <a:solidFill>
                  <a:srgbClr val="0070C0"/>
                </a:solidFill>
              </a:rPr>
              <a:t>k</a:t>
            </a:r>
            <a:r>
              <a:rPr lang="cs-CZ" sz="2400" b="1" dirty="0" smtClean="0">
                <a:solidFill>
                  <a:srgbClr val="0070C0"/>
                </a:solidFill>
              </a:rPr>
              <a:t>(S; 3cm)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T; </a:t>
            </a:r>
            <a:r>
              <a:rPr lang="cs-CZ" sz="2400" b="1" dirty="0" err="1" smtClean="0">
                <a:solidFill>
                  <a:srgbClr val="0070C0"/>
                </a:solidFill>
              </a:rPr>
              <a:t>T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az-Cyrl-AZ" sz="2400" b="1" dirty="0" smtClean="0">
                <a:solidFill>
                  <a:srgbClr val="0070C0"/>
                </a:solidFill>
              </a:rPr>
              <a:t>є</a:t>
            </a:r>
            <a:r>
              <a:rPr lang="cs-CZ" sz="2400" b="1" dirty="0" smtClean="0">
                <a:solidFill>
                  <a:srgbClr val="0070C0"/>
                </a:solidFill>
              </a:rPr>
              <a:t> k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202250"/>
            <a:ext cx="219573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b="1" dirty="0" smtClean="0">
                <a:solidFill>
                  <a:srgbClr val="7030A0"/>
                </a:solidFill>
              </a:rPr>
              <a:t>↔ST</a:t>
            </a:r>
            <a:endParaRPr lang="cs-CZ" sz="2400" b="1" dirty="0">
              <a:solidFill>
                <a:srgbClr val="7030A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5346086" y="3861048"/>
            <a:ext cx="2160240" cy="1944216"/>
            <a:chOff x="1763688" y="3861048"/>
            <a:chExt cx="2160240" cy="1944216"/>
          </a:xfrm>
        </p:grpSpPr>
        <p:grpSp>
          <p:nvGrpSpPr>
            <p:cNvPr id="13" name="Skupina 14"/>
            <p:cNvGrpSpPr/>
            <p:nvPr/>
          </p:nvGrpSpPr>
          <p:grpSpPr>
            <a:xfrm>
              <a:off x="1763688" y="3861048"/>
              <a:ext cx="2160240" cy="1944216"/>
              <a:chOff x="1763688" y="3861048"/>
              <a:chExt cx="2160240" cy="1944216"/>
            </a:xfrm>
          </p:grpSpPr>
          <p:grpSp>
            <p:nvGrpSpPr>
              <p:cNvPr id="15" name="Skupina 12"/>
              <p:cNvGrpSpPr/>
              <p:nvPr/>
            </p:nvGrpSpPr>
            <p:grpSpPr>
              <a:xfrm>
                <a:off x="1763688" y="3861048"/>
                <a:ext cx="1944216" cy="1944216"/>
                <a:chOff x="1763688" y="3861048"/>
                <a:chExt cx="1944216" cy="1944216"/>
              </a:xfrm>
            </p:grpSpPr>
            <p:sp>
              <p:nvSpPr>
                <p:cNvPr id="17" name="Elipsa 16"/>
                <p:cNvSpPr/>
                <p:nvPr/>
              </p:nvSpPr>
              <p:spPr>
                <a:xfrm>
                  <a:off x="1763688" y="3861048"/>
                  <a:ext cx="1944216" cy="1944216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18" name="Skupina 11"/>
                <p:cNvGrpSpPr/>
                <p:nvPr/>
              </p:nvGrpSpPr>
              <p:grpSpPr>
                <a:xfrm>
                  <a:off x="2699792" y="4797168"/>
                  <a:ext cx="144000" cy="144000"/>
                  <a:chOff x="5220072" y="3356992"/>
                  <a:chExt cx="144000" cy="144000"/>
                </a:xfrm>
              </p:grpSpPr>
              <p:cxnSp>
                <p:nvCxnSpPr>
                  <p:cNvPr id="19" name="Přímá spojovací čára 18"/>
                  <p:cNvCxnSpPr/>
                  <p:nvPr/>
                </p:nvCxnSpPr>
                <p:spPr>
                  <a:xfrm>
                    <a:off x="5292080" y="3356992"/>
                    <a:ext cx="0" cy="144000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Přímá spojovací čára 19"/>
                  <p:cNvCxnSpPr/>
                  <p:nvPr/>
                </p:nvCxnSpPr>
                <p:spPr>
                  <a:xfrm flipV="1">
                    <a:off x="5220072" y="3429000"/>
                    <a:ext cx="144000" cy="0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16" name="TextovéPole 15"/>
              <p:cNvSpPr txBox="1"/>
              <p:nvPr/>
            </p:nvSpPr>
            <p:spPr>
              <a:xfrm>
                <a:off x="3635896" y="514790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k</a:t>
                </a:r>
                <a:endParaRPr lang="cs-CZ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14" name="TextovéPole 13"/>
            <p:cNvSpPr txBox="1"/>
            <p:nvPr/>
          </p:nvSpPr>
          <p:spPr>
            <a:xfrm>
              <a:off x="2699792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822250" y="3744035"/>
            <a:ext cx="450764" cy="369332"/>
            <a:chOff x="3302145" y="3789040"/>
            <a:chExt cx="450764" cy="369332"/>
          </a:xfrm>
        </p:grpSpPr>
        <p:sp>
          <p:nvSpPr>
            <p:cNvPr id="21" name="Elipsa 20"/>
            <p:cNvSpPr/>
            <p:nvPr/>
          </p:nvSpPr>
          <p:spPr>
            <a:xfrm>
              <a:off x="3302145" y="4031353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392869" y="3789040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T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cxnSp>
        <p:nvCxnSpPr>
          <p:cNvPr id="25" name="Přímá spojovací čára 24"/>
          <p:cNvCxnSpPr/>
          <p:nvPr/>
        </p:nvCxnSpPr>
        <p:spPr>
          <a:xfrm flipV="1">
            <a:off x="5247075" y="2663916"/>
            <a:ext cx="2385265" cy="4005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55576" y="2787315"/>
            <a:ext cx="302433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t;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↔ST, T </a:t>
            </a:r>
            <a:r>
              <a:rPr lang="az-Cyrl-AZ" sz="2400" b="1" dirty="0" smtClean="0">
                <a:solidFill>
                  <a:schemeClr val="accent3">
                    <a:lumMod val="50000"/>
                  </a:schemeClr>
                </a:solidFill>
              </a:rPr>
              <a:t>є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t 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35" name="Skupina 34"/>
          <p:cNvGrpSpPr/>
          <p:nvPr/>
        </p:nvGrpSpPr>
        <p:grpSpPr>
          <a:xfrm>
            <a:off x="1691680" y="2933965"/>
            <a:ext cx="180000" cy="180000"/>
            <a:chOff x="5202070" y="1808840"/>
            <a:chExt cx="180000" cy="180000"/>
          </a:xfrm>
        </p:grpSpPr>
        <p:cxnSp>
          <p:nvCxnSpPr>
            <p:cNvPr id="32" name="Přímá spojovací čára 31"/>
            <p:cNvCxnSpPr/>
            <p:nvPr/>
          </p:nvCxnSpPr>
          <p:spPr>
            <a:xfrm>
              <a:off x="5292080" y="1808840"/>
              <a:ext cx="0" cy="18000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>
              <a:off x="5202070" y="1988840"/>
              <a:ext cx="180000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4526995" y="2528901"/>
            <a:ext cx="4068452" cy="2610289"/>
            <a:chOff x="4526995" y="2528901"/>
            <a:chExt cx="4068452" cy="2610289"/>
          </a:xfrm>
        </p:grpSpPr>
        <p:cxnSp>
          <p:nvCxnSpPr>
            <p:cNvPr id="37" name="Přímá spojovací čára 36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t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3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Jak sestrojit kružnici k tečně?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6574" y="4104075"/>
            <a:ext cx="238526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400" b="1" dirty="0" smtClean="0">
                <a:solidFill>
                  <a:srgbClr val="0070C0"/>
                </a:solidFill>
              </a:rPr>
              <a:t>k; </a:t>
            </a:r>
            <a:r>
              <a:rPr lang="cs-CZ" sz="2400" b="1" dirty="0" err="1" smtClean="0">
                <a:solidFill>
                  <a:srgbClr val="0070C0"/>
                </a:solidFill>
              </a:rPr>
              <a:t>k</a:t>
            </a:r>
            <a:r>
              <a:rPr lang="cs-CZ" sz="2400" b="1" dirty="0" smtClean="0">
                <a:solidFill>
                  <a:srgbClr val="0070C0"/>
                </a:solidFill>
              </a:rPr>
              <a:t>(S; |ST| )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429000"/>
            <a:ext cx="327636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b="1" dirty="0" smtClean="0">
                <a:solidFill>
                  <a:srgbClr val="7030A0"/>
                </a:solidFill>
              </a:rPr>
              <a:t>S; </a:t>
            </a:r>
            <a:r>
              <a:rPr lang="cs-CZ" sz="2400" b="1" dirty="0" err="1" smtClean="0">
                <a:solidFill>
                  <a:srgbClr val="7030A0"/>
                </a:solidFill>
              </a:rPr>
              <a:t>S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az-Cyrl-AZ" sz="2400" b="1" dirty="0" smtClean="0">
                <a:solidFill>
                  <a:srgbClr val="7030A0"/>
                </a:solidFill>
              </a:rPr>
              <a:t>є</a:t>
            </a:r>
            <a:r>
              <a:rPr lang="cs-CZ" sz="2400" b="1" dirty="0" smtClean="0">
                <a:solidFill>
                  <a:srgbClr val="7030A0"/>
                </a:solidFill>
              </a:rPr>
              <a:t> p, |ST|  = 3 cm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382090" y="3834045"/>
            <a:ext cx="1944216" cy="19442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218294" y="51479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6282190" y="4797168"/>
            <a:ext cx="360040" cy="533657"/>
            <a:chOff x="6282190" y="4797168"/>
            <a:chExt cx="360040" cy="533657"/>
          </a:xfrm>
        </p:grpSpPr>
        <p:grpSp>
          <p:nvGrpSpPr>
            <p:cNvPr id="7" name="Skupina 11"/>
            <p:cNvGrpSpPr/>
            <p:nvPr/>
          </p:nvGrpSpPr>
          <p:grpSpPr>
            <a:xfrm>
              <a:off x="6282190" y="4797168"/>
              <a:ext cx="144000" cy="144000"/>
              <a:chOff x="5220072" y="3356992"/>
              <a:chExt cx="144000" cy="144000"/>
            </a:xfrm>
          </p:grpSpPr>
          <p:cxnSp>
            <p:nvCxnSpPr>
              <p:cNvPr id="19" name="Přímá spojovací čára 18"/>
              <p:cNvCxnSpPr/>
              <p:nvPr/>
            </p:nvCxnSpPr>
            <p:spPr>
              <a:xfrm>
                <a:off x="5292080" y="3356992"/>
                <a:ext cx="0" cy="144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flipV="1">
                <a:off x="5220072" y="3429000"/>
                <a:ext cx="14400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6282190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8" name="Skupina 22"/>
          <p:cNvGrpSpPr/>
          <p:nvPr/>
        </p:nvGrpSpPr>
        <p:grpSpPr>
          <a:xfrm>
            <a:off x="6866541" y="3744035"/>
            <a:ext cx="450764" cy="369332"/>
            <a:chOff x="3302145" y="3789040"/>
            <a:chExt cx="450764" cy="369332"/>
          </a:xfrm>
        </p:grpSpPr>
        <p:sp>
          <p:nvSpPr>
            <p:cNvPr id="21" name="Elipsa 20"/>
            <p:cNvSpPr/>
            <p:nvPr/>
          </p:nvSpPr>
          <p:spPr>
            <a:xfrm>
              <a:off x="3302145" y="4031353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392869" y="3789040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T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cxnSp>
        <p:nvCxnSpPr>
          <p:cNvPr id="25" name="Přímá spojovací čára 24"/>
          <p:cNvCxnSpPr/>
          <p:nvPr/>
        </p:nvCxnSpPr>
        <p:spPr>
          <a:xfrm flipV="1">
            <a:off x="5292080" y="2528901"/>
            <a:ext cx="2520280" cy="4005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Skupina 27"/>
          <p:cNvGrpSpPr/>
          <p:nvPr/>
        </p:nvGrpSpPr>
        <p:grpSpPr>
          <a:xfrm>
            <a:off x="746575" y="2753925"/>
            <a:ext cx="3024336" cy="461665"/>
            <a:chOff x="746575" y="2753925"/>
            <a:chExt cx="3024336" cy="461665"/>
          </a:xfrm>
        </p:grpSpPr>
        <p:sp>
          <p:nvSpPr>
            <p:cNvPr id="30" name="TextovéPole 29"/>
            <p:cNvSpPr txBox="1"/>
            <p:nvPr/>
          </p:nvSpPr>
          <p:spPr>
            <a:xfrm>
              <a:off x="746575" y="2753925"/>
              <a:ext cx="3024336" cy="461665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 startAt="2"/>
              </a:pPr>
              <a:r>
                <a:rPr lang="cs-CZ" sz="2400" b="1" dirty="0" smtClean="0">
                  <a:solidFill>
                    <a:srgbClr val="C00000"/>
                  </a:solidFill>
                </a:rPr>
                <a:t>p; </a:t>
              </a:r>
              <a:r>
                <a:rPr lang="cs-CZ" sz="2400" b="1" dirty="0" err="1" smtClean="0">
                  <a:solidFill>
                    <a:srgbClr val="C00000"/>
                  </a:solidFill>
                </a:rPr>
                <a:t>p</a:t>
              </a:r>
              <a:r>
                <a:rPr lang="cs-CZ" sz="2400" b="1" dirty="0" smtClean="0">
                  <a:solidFill>
                    <a:srgbClr val="C00000"/>
                  </a:solidFill>
                </a:rPr>
                <a:t>    t, </a:t>
              </a:r>
              <a:r>
                <a:rPr lang="cs-CZ" sz="2400" b="1" dirty="0" err="1" smtClean="0">
                  <a:solidFill>
                    <a:srgbClr val="C00000"/>
                  </a:solidFill>
                </a:rPr>
                <a:t>T</a:t>
              </a:r>
              <a:r>
                <a:rPr lang="cs-CZ" sz="2400" b="1" dirty="0" smtClean="0">
                  <a:solidFill>
                    <a:srgbClr val="C00000"/>
                  </a:solidFill>
                </a:rPr>
                <a:t> </a:t>
              </a:r>
              <a:r>
                <a:rPr lang="az-Cyrl-AZ" sz="2400" b="1" dirty="0" smtClean="0">
                  <a:solidFill>
                    <a:srgbClr val="C00000"/>
                  </a:solidFill>
                </a:rPr>
                <a:t>є</a:t>
              </a:r>
              <a:r>
                <a:rPr lang="cs-CZ" sz="2400" b="1" dirty="0" smtClean="0">
                  <a:solidFill>
                    <a:srgbClr val="C00000"/>
                  </a:solidFill>
                </a:rPr>
                <a:t> p    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grpSp>
          <p:nvGrpSpPr>
            <p:cNvPr id="9" name="Skupina 34"/>
            <p:cNvGrpSpPr/>
            <p:nvPr/>
          </p:nvGrpSpPr>
          <p:grpSpPr>
            <a:xfrm>
              <a:off x="1826715" y="2888940"/>
              <a:ext cx="180000" cy="180000"/>
              <a:chOff x="4211980" y="1808840"/>
              <a:chExt cx="180000" cy="180000"/>
            </a:xfrm>
          </p:grpSpPr>
          <p:cxnSp>
            <p:nvCxnSpPr>
              <p:cNvPr id="32" name="Přímá spojovací čára 31"/>
              <p:cNvCxnSpPr/>
              <p:nvPr/>
            </p:nvCxnSpPr>
            <p:spPr>
              <a:xfrm>
                <a:off x="4301990" y="1808840"/>
                <a:ext cx="0" cy="180000"/>
              </a:xfrm>
              <a:prstGeom prst="line">
                <a:avLst/>
              </a:prstGeom>
              <a:ln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>
                <a:off x="4211980" y="1988840"/>
                <a:ext cx="180000" cy="0"/>
              </a:xfrm>
              <a:prstGeom prst="line">
                <a:avLst/>
              </a:prstGeom>
              <a:ln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Skupina 40"/>
          <p:cNvGrpSpPr/>
          <p:nvPr/>
        </p:nvGrpSpPr>
        <p:grpSpPr>
          <a:xfrm rot="209192">
            <a:off x="4526995" y="2470174"/>
            <a:ext cx="4068452" cy="2610289"/>
            <a:chOff x="4526995" y="2528901"/>
            <a:chExt cx="4068452" cy="2610289"/>
          </a:xfrm>
        </p:grpSpPr>
        <p:cxnSp>
          <p:nvCxnSpPr>
            <p:cNvPr id="37" name="Přímá spojovací čára 36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t</a:t>
              </a:r>
              <a:endParaRPr lang="cs-CZ" b="1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0" y="1043735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 dána přímka t a na ní bod T. Narýsuj kružnici k(S, 3cm)tak, aby přímka t byla tečnou kružnice k v bodě T.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6575" y="2078850"/>
            <a:ext cx="219573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B050"/>
                </a:solidFill>
              </a:rPr>
              <a:t>t, </a:t>
            </a:r>
            <a:r>
              <a:rPr lang="cs-CZ" sz="2400" b="1" dirty="0" err="1" smtClean="0">
                <a:solidFill>
                  <a:srgbClr val="00B050"/>
                </a:solidFill>
              </a:rPr>
              <a:t>T</a:t>
            </a:r>
            <a:r>
              <a:rPr lang="cs-CZ" sz="2400" b="1" dirty="0" smtClean="0">
                <a:solidFill>
                  <a:srgbClr val="00B050"/>
                </a:solidFill>
              </a:rPr>
              <a:t>; </a:t>
            </a:r>
            <a:r>
              <a:rPr lang="cs-CZ" sz="2400" b="1" dirty="0" err="1" smtClean="0">
                <a:solidFill>
                  <a:srgbClr val="00B050"/>
                </a:solidFill>
              </a:rPr>
              <a:t>T</a:t>
            </a:r>
            <a:r>
              <a:rPr lang="az-Cyrl-AZ" sz="2400" b="1" dirty="0" smtClean="0">
                <a:solidFill>
                  <a:srgbClr val="00B050"/>
                </a:solidFill>
              </a:rPr>
              <a:t> є</a:t>
            </a:r>
            <a:r>
              <a:rPr lang="cs-CZ" sz="2400" b="1" dirty="0" smtClean="0">
                <a:solidFill>
                  <a:srgbClr val="00B050"/>
                </a:solidFill>
              </a:rPr>
              <a:t> 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722350" y="266391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7" grpId="0" animBg="1"/>
      <p:bldP spid="16" grpId="0"/>
      <p:bldP spid="27" grpId="0" animBg="1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Lze sestrojit kružnici mezi dvěma rovnoběžnými přímkami?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6575" y="5454225"/>
            <a:ext cx="27003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6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k;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(S; |ST</a:t>
            </a:r>
            <a:r>
              <a:rPr lang="cs-CZ" sz="2400" b="1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|)</a:t>
            </a:r>
          </a:p>
        </p:txBody>
      </p:sp>
      <p:grpSp>
        <p:nvGrpSpPr>
          <p:cNvPr id="54" name="Skupina 53"/>
          <p:cNvGrpSpPr/>
          <p:nvPr/>
        </p:nvGrpSpPr>
        <p:grpSpPr>
          <a:xfrm>
            <a:off x="5346086" y="3861048"/>
            <a:ext cx="2160240" cy="1944216"/>
            <a:chOff x="5346086" y="3861048"/>
            <a:chExt cx="2160240" cy="1944216"/>
          </a:xfrm>
        </p:grpSpPr>
        <p:sp>
          <p:nvSpPr>
            <p:cNvPr id="17" name="Elipsa 16"/>
            <p:cNvSpPr/>
            <p:nvPr/>
          </p:nvSpPr>
          <p:spPr>
            <a:xfrm>
              <a:off x="5346086" y="3861048"/>
              <a:ext cx="1944216" cy="194421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218294" y="514790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k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4" name="Skupina 28"/>
          <p:cNvGrpSpPr/>
          <p:nvPr/>
        </p:nvGrpSpPr>
        <p:grpSpPr>
          <a:xfrm>
            <a:off x="6282190" y="4797168"/>
            <a:ext cx="360040" cy="533657"/>
            <a:chOff x="6282190" y="4797168"/>
            <a:chExt cx="360040" cy="533657"/>
          </a:xfrm>
        </p:grpSpPr>
        <p:grpSp>
          <p:nvGrpSpPr>
            <p:cNvPr id="5" name="Skupina 11"/>
            <p:cNvGrpSpPr/>
            <p:nvPr/>
          </p:nvGrpSpPr>
          <p:grpSpPr>
            <a:xfrm>
              <a:off x="6282190" y="4797168"/>
              <a:ext cx="144000" cy="144000"/>
              <a:chOff x="5220072" y="3356992"/>
              <a:chExt cx="144000" cy="144000"/>
            </a:xfrm>
          </p:grpSpPr>
          <p:cxnSp>
            <p:nvCxnSpPr>
              <p:cNvPr id="19" name="Přímá spojovací čára 18"/>
              <p:cNvCxnSpPr/>
              <p:nvPr/>
            </p:nvCxnSpPr>
            <p:spPr>
              <a:xfrm>
                <a:off x="5292080" y="3356992"/>
                <a:ext cx="0" cy="144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flipV="1">
                <a:off x="5220072" y="3429000"/>
                <a:ext cx="14400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6282190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6" name="Skupina 22"/>
          <p:cNvGrpSpPr/>
          <p:nvPr/>
        </p:nvGrpSpPr>
        <p:grpSpPr>
          <a:xfrm>
            <a:off x="6866541" y="3789040"/>
            <a:ext cx="585778" cy="369332"/>
            <a:chOff x="3302145" y="3789040"/>
            <a:chExt cx="585778" cy="369332"/>
          </a:xfrm>
        </p:grpSpPr>
        <p:sp>
          <p:nvSpPr>
            <p:cNvPr id="21" name="Elipsa 20"/>
            <p:cNvSpPr/>
            <p:nvPr/>
          </p:nvSpPr>
          <p:spPr>
            <a:xfrm>
              <a:off x="3302145" y="4031353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392868" y="378904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T</a:t>
              </a:r>
              <a:r>
                <a:rPr lang="cs-CZ" b="1" baseline="-25000" dirty="0" smtClean="0">
                  <a:solidFill>
                    <a:schemeClr val="accent5">
                      <a:lumMod val="50000"/>
                    </a:schemeClr>
                  </a:solidFill>
                </a:rPr>
                <a:t>1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7" name="Skupina 27"/>
          <p:cNvGrpSpPr/>
          <p:nvPr/>
        </p:nvGrpSpPr>
        <p:grpSpPr>
          <a:xfrm>
            <a:off x="746575" y="2753925"/>
            <a:ext cx="3024336" cy="461665"/>
            <a:chOff x="746575" y="2753925"/>
            <a:chExt cx="3024336" cy="461665"/>
          </a:xfrm>
        </p:grpSpPr>
        <p:sp>
          <p:nvSpPr>
            <p:cNvPr id="30" name="TextovéPole 29"/>
            <p:cNvSpPr txBox="1"/>
            <p:nvPr/>
          </p:nvSpPr>
          <p:spPr>
            <a:xfrm>
              <a:off x="746575" y="2753925"/>
              <a:ext cx="3024336" cy="461665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 startAt="2"/>
              </a:pPr>
              <a:r>
                <a:rPr lang="cs-CZ" sz="2400" b="1" dirty="0" smtClean="0">
                  <a:solidFill>
                    <a:srgbClr val="C00000"/>
                  </a:solidFill>
                </a:rPr>
                <a:t>p; </a:t>
              </a:r>
              <a:r>
                <a:rPr lang="cs-CZ" sz="2400" b="1" dirty="0" err="1" smtClean="0">
                  <a:solidFill>
                    <a:srgbClr val="C00000"/>
                  </a:solidFill>
                </a:rPr>
                <a:t>p</a:t>
              </a:r>
              <a:r>
                <a:rPr lang="cs-CZ" sz="2400" b="1" dirty="0" smtClean="0">
                  <a:solidFill>
                    <a:srgbClr val="C00000"/>
                  </a:solidFill>
                </a:rPr>
                <a:t>    m    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grpSp>
          <p:nvGrpSpPr>
            <p:cNvPr id="8" name="Skupina 34"/>
            <p:cNvGrpSpPr/>
            <p:nvPr/>
          </p:nvGrpSpPr>
          <p:grpSpPr>
            <a:xfrm>
              <a:off x="1826715" y="2888940"/>
              <a:ext cx="180000" cy="180000"/>
              <a:chOff x="4211980" y="1808840"/>
              <a:chExt cx="180000" cy="180000"/>
            </a:xfrm>
          </p:grpSpPr>
          <p:cxnSp>
            <p:nvCxnSpPr>
              <p:cNvPr id="32" name="Přímá spojovací čára 31"/>
              <p:cNvCxnSpPr/>
              <p:nvPr/>
            </p:nvCxnSpPr>
            <p:spPr>
              <a:xfrm>
                <a:off x="4301990" y="1808840"/>
                <a:ext cx="0" cy="180000"/>
              </a:xfrm>
              <a:prstGeom prst="line">
                <a:avLst/>
              </a:prstGeom>
              <a:ln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>
                <a:off x="4211980" y="1988840"/>
                <a:ext cx="180000" cy="0"/>
              </a:xfrm>
              <a:prstGeom prst="line">
                <a:avLst/>
              </a:prstGeom>
              <a:ln/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" name="Skupina 40"/>
          <p:cNvGrpSpPr/>
          <p:nvPr/>
        </p:nvGrpSpPr>
        <p:grpSpPr>
          <a:xfrm>
            <a:off x="4526995" y="2528901"/>
            <a:ext cx="4068452" cy="2610289"/>
            <a:chOff x="4526995" y="2528901"/>
            <a:chExt cx="4068452" cy="2610289"/>
          </a:xfrm>
        </p:grpSpPr>
        <p:cxnSp>
          <p:nvCxnSpPr>
            <p:cNvPr id="37" name="Přímá spojovací čára 36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</a:t>
              </a:r>
              <a:endParaRPr lang="cs-CZ" b="1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0" y="1043735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Jsou dány dvě rovnoběžné přímky m, n. Narýsuj kružnici k tak, </a:t>
            </a:r>
            <a:b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aby přímky m, n byly tečnami ke kružnici k.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5337085" y="2573905"/>
            <a:ext cx="2700300" cy="3816424"/>
            <a:chOff x="5337085" y="2573905"/>
            <a:chExt cx="2700300" cy="3816424"/>
          </a:xfrm>
        </p:grpSpPr>
        <p:cxnSp>
          <p:nvCxnSpPr>
            <p:cNvPr id="25" name="Přímá spojovací čára 24"/>
            <p:cNvCxnSpPr/>
            <p:nvPr/>
          </p:nvCxnSpPr>
          <p:spPr>
            <a:xfrm flipV="1">
              <a:off x="5337085" y="2573905"/>
              <a:ext cx="2520280" cy="381642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7722350" y="2663915"/>
              <a:ext cx="3150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</a:rPr>
                <a:t>p</a:t>
              </a:r>
              <a:endParaRPr lang="cs-CZ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46575" y="2078850"/>
            <a:ext cx="2195736" cy="461665"/>
            <a:chOff x="746575" y="2078850"/>
            <a:chExt cx="2195736" cy="461665"/>
          </a:xfrm>
        </p:grpSpPr>
        <p:sp>
          <p:nvSpPr>
            <p:cNvPr id="27" name="TextovéPole 26"/>
            <p:cNvSpPr txBox="1"/>
            <p:nvPr/>
          </p:nvSpPr>
          <p:spPr>
            <a:xfrm>
              <a:off x="746575" y="2078850"/>
              <a:ext cx="2195736" cy="461665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/>
              </a:pPr>
              <a:r>
                <a:rPr lang="cs-CZ" sz="2400" b="1" dirty="0" smtClean="0">
                  <a:solidFill>
                    <a:srgbClr val="00B050"/>
                  </a:solidFill>
                </a:rPr>
                <a:t>m,n; m   n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grpSp>
          <p:nvGrpSpPr>
            <p:cNvPr id="35" name="Skupina 34"/>
            <p:cNvGrpSpPr/>
            <p:nvPr/>
          </p:nvGrpSpPr>
          <p:grpSpPr>
            <a:xfrm>
              <a:off x="2231740" y="2213865"/>
              <a:ext cx="45005" cy="225025"/>
              <a:chOff x="2231740" y="2168860"/>
              <a:chExt cx="45005" cy="225025"/>
            </a:xfrm>
          </p:grpSpPr>
          <p:cxnSp>
            <p:nvCxnSpPr>
              <p:cNvPr id="29" name="Přímá spojovací čára 28"/>
              <p:cNvCxnSpPr/>
              <p:nvPr/>
            </p:nvCxnSpPr>
            <p:spPr>
              <a:xfrm>
                <a:off x="2231740" y="2168860"/>
                <a:ext cx="0" cy="225025"/>
              </a:xfrm>
              <a:prstGeom prst="line">
                <a:avLst/>
              </a:prstGeom>
              <a:ln w="190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>
                <a:off x="2276745" y="2168860"/>
                <a:ext cx="0" cy="225025"/>
              </a:xfrm>
              <a:prstGeom prst="line">
                <a:avLst/>
              </a:prstGeom>
              <a:ln w="190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1" name="Skupina 40"/>
          <p:cNvGrpSpPr/>
          <p:nvPr/>
        </p:nvGrpSpPr>
        <p:grpSpPr>
          <a:xfrm>
            <a:off x="3311860" y="4059070"/>
            <a:ext cx="4068452" cy="2610289"/>
            <a:chOff x="4526995" y="2528901"/>
            <a:chExt cx="4068452" cy="2610289"/>
          </a:xfrm>
        </p:grpSpPr>
        <p:cxnSp>
          <p:nvCxnSpPr>
            <p:cNvPr id="42" name="Přímá spojovací čára 41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n</a:t>
              </a:r>
              <a:endParaRPr lang="cs-CZ" b="1" dirty="0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746575" y="4734145"/>
            <a:ext cx="327636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S;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je střed T</a:t>
            </a:r>
            <a:r>
              <a:rPr lang="cs-CZ" sz="2400" b="1" baseline="-25000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2400" b="1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755576" y="3429000"/>
            <a:ext cx="3276364" cy="540060"/>
            <a:chOff x="755576" y="3429000"/>
            <a:chExt cx="3276364" cy="540060"/>
          </a:xfrm>
        </p:grpSpPr>
        <p:sp>
          <p:nvSpPr>
            <p:cNvPr id="11" name="TextovéPole 10"/>
            <p:cNvSpPr txBox="1"/>
            <p:nvPr/>
          </p:nvSpPr>
          <p:spPr>
            <a:xfrm>
              <a:off x="755576" y="3429000"/>
              <a:ext cx="3276364" cy="461665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 startAt="3"/>
              </a:pPr>
              <a:r>
                <a:rPr lang="cs-CZ" sz="2400" b="1" dirty="0" smtClean="0">
                  <a:solidFill>
                    <a:srgbClr val="7030A0"/>
                  </a:solidFill>
                </a:rPr>
                <a:t>T</a:t>
              </a:r>
              <a:r>
                <a:rPr lang="cs-CZ" sz="2400" b="1" baseline="-25000" dirty="0" smtClean="0">
                  <a:solidFill>
                    <a:srgbClr val="7030A0"/>
                  </a:solidFill>
                </a:rPr>
                <a:t>1</a:t>
              </a:r>
              <a:r>
                <a:rPr lang="cs-CZ" sz="2400" b="1" dirty="0" smtClean="0">
                  <a:solidFill>
                    <a:srgbClr val="7030A0"/>
                  </a:solidFill>
                </a:rPr>
                <a:t>; </a:t>
              </a:r>
              <a:r>
                <a:rPr lang="cs-CZ" sz="2400" b="1" dirty="0" err="1" smtClean="0">
                  <a:solidFill>
                    <a:srgbClr val="7030A0"/>
                  </a:solidFill>
                </a:rPr>
                <a:t>T</a:t>
              </a:r>
              <a:r>
                <a:rPr lang="cs-CZ" sz="2400" b="1" baseline="-25000" dirty="0" err="1" smtClean="0">
                  <a:solidFill>
                    <a:srgbClr val="7030A0"/>
                  </a:solidFill>
                </a:rPr>
                <a:t>1</a:t>
              </a:r>
              <a:r>
                <a:rPr lang="cs-CZ" sz="2400" b="1" baseline="-25000" dirty="0" smtClean="0">
                  <a:solidFill>
                    <a:srgbClr val="7030A0"/>
                  </a:solidFill>
                </a:rPr>
                <a:t> </a:t>
              </a:r>
              <a:r>
                <a:rPr lang="az-Cyrl-AZ" sz="2400" b="1" dirty="0" smtClean="0">
                  <a:solidFill>
                    <a:srgbClr val="7030A0"/>
                  </a:solidFill>
                </a:rPr>
                <a:t>є</a:t>
              </a:r>
              <a:r>
                <a:rPr lang="cs-CZ" sz="2400" b="1" dirty="0" smtClean="0">
                  <a:solidFill>
                    <a:srgbClr val="7030A0"/>
                  </a:solidFill>
                </a:rPr>
                <a:t> m     p    </a:t>
              </a:r>
              <a:endParaRPr lang="cs-CZ" sz="2400" b="1" dirty="0">
                <a:solidFill>
                  <a:srgbClr val="7030A0"/>
                </a:solidFill>
              </a:endParaRPr>
            </a:p>
          </p:txBody>
        </p:sp>
        <p:sp>
          <p:nvSpPr>
            <p:cNvPr id="46" name="Oblouk 45"/>
            <p:cNvSpPr/>
            <p:nvPr/>
          </p:nvSpPr>
          <p:spPr>
            <a:xfrm>
              <a:off x="2546775" y="3573060"/>
              <a:ext cx="144000" cy="396000"/>
            </a:xfrm>
            <a:prstGeom prst="arc">
              <a:avLst>
                <a:gd name="adj1" fmla="val 10858315"/>
                <a:gd name="adj2" fmla="val 0"/>
              </a:avLst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22"/>
          <p:cNvGrpSpPr/>
          <p:nvPr/>
        </p:nvGrpSpPr>
        <p:grpSpPr>
          <a:xfrm>
            <a:off x="5787135" y="5399928"/>
            <a:ext cx="585778" cy="369332"/>
            <a:chOff x="3302145" y="3789040"/>
            <a:chExt cx="585778" cy="369332"/>
          </a:xfrm>
        </p:grpSpPr>
        <p:sp>
          <p:nvSpPr>
            <p:cNvPr id="49" name="Elipsa 48"/>
            <p:cNvSpPr/>
            <p:nvPr/>
          </p:nvSpPr>
          <p:spPr>
            <a:xfrm>
              <a:off x="3302145" y="4031353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3392868" y="378904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T</a:t>
              </a:r>
              <a:r>
                <a:rPr lang="cs-CZ" b="1" baseline="-25000" dirty="0" smtClean="0">
                  <a:solidFill>
                    <a:schemeClr val="accent5">
                      <a:lumMod val="50000"/>
                    </a:schemeClr>
                  </a:solidFill>
                </a:rPr>
                <a:t>2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746575" y="4104075"/>
            <a:ext cx="3276364" cy="540060"/>
            <a:chOff x="755576" y="3429000"/>
            <a:chExt cx="3276364" cy="540060"/>
          </a:xfrm>
        </p:grpSpPr>
        <p:sp>
          <p:nvSpPr>
            <p:cNvPr id="52" name="TextovéPole 51"/>
            <p:cNvSpPr txBox="1"/>
            <p:nvPr/>
          </p:nvSpPr>
          <p:spPr>
            <a:xfrm>
              <a:off x="755576" y="3429000"/>
              <a:ext cx="3276364" cy="461665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 startAt="4"/>
              </a:pPr>
              <a:r>
                <a:rPr lang="cs-CZ" sz="2400" b="1" dirty="0" smtClean="0">
                  <a:solidFill>
                    <a:srgbClr val="7030A0"/>
                  </a:solidFill>
                </a:rPr>
                <a:t>T</a:t>
              </a:r>
              <a:r>
                <a:rPr lang="cs-CZ" sz="2400" b="1" baseline="-25000" dirty="0" smtClean="0">
                  <a:solidFill>
                    <a:srgbClr val="7030A0"/>
                  </a:solidFill>
                </a:rPr>
                <a:t>2</a:t>
              </a:r>
              <a:r>
                <a:rPr lang="cs-CZ" sz="2400" b="1" dirty="0" smtClean="0">
                  <a:solidFill>
                    <a:srgbClr val="7030A0"/>
                  </a:solidFill>
                </a:rPr>
                <a:t>; T</a:t>
              </a:r>
              <a:r>
                <a:rPr lang="cs-CZ" sz="2400" b="1" baseline="-25000" dirty="0" smtClean="0">
                  <a:solidFill>
                    <a:srgbClr val="7030A0"/>
                  </a:solidFill>
                </a:rPr>
                <a:t>2 </a:t>
              </a:r>
              <a:r>
                <a:rPr lang="az-Cyrl-AZ" sz="2400" b="1" dirty="0" smtClean="0">
                  <a:solidFill>
                    <a:srgbClr val="7030A0"/>
                  </a:solidFill>
                </a:rPr>
                <a:t>є</a:t>
              </a:r>
              <a:r>
                <a:rPr lang="cs-CZ" sz="2400" b="1" dirty="0" smtClean="0">
                  <a:solidFill>
                    <a:srgbClr val="7030A0"/>
                  </a:solidFill>
                </a:rPr>
                <a:t> n      p    </a:t>
              </a:r>
              <a:endParaRPr lang="cs-CZ" sz="2400" b="1" dirty="0">
                <a:solidFill>
                  <a:srgbClr val="7030A0"/>
                </a:solidFill>
              </a:endParaRPr>
            </a:p>
          </p:txBody>
        </p:sp>
        <p:sp>
          <p:nvSpPr>
            <p:cNvPr id="53" name="Oblouk 52"/>
            <p:cNvSpPr/>
            <p:nvPr/>
          </p:nvSpPr>
          <p:spPr>
            <a:xfrm>
              <a:off x="2546775" y="3573060"/>
              <a:ext cx="144000" cy="396000"/>
            </a:xfrm>
            <a:prstGeom prst="arc">
              <a:avLst>
                <a:gd name="adj1" fmla="val 10858315"/>
                <a:gd name="adj2" fmla="val 0"/>
              </a:avLst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Lze sestrojit kružnici mezi dvěma různoběžnými přímkami?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454225"/>
            <a:ext cx="27003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6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k;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(S; |ST</a:t>
            </a:r>
            <a:r>
              <a:rPr lang="cs-CZ" sz="2400" b="1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|)</a:t>
            </a:r>
          </a:p>
        </p:txBody>
      </p:sp>
      <p:grpSp>
        <p:nvGrpSpPr>
          <p:cNvPr id="4" name="Skupina 53"/>
          <p:cNvGrpSpPr/>
          <p:nvPr/>
        </p:nvGrpSpPr>
        <p:grpSpPr>
          <a:xfrm>
            <a:off x="5346086" y="3861048"/>
            <a:ext cx="2160240" cy="1944216"/>
            <a:chOff x="5346086" y="3861048"/>
            <a:chExt cx="2160240" cy="1944216"/>
          </a:xfrm>
        </p:grpSpPr>
        <p:sp>
          <p:nvSpPr>
            <p:cNvPr id="17" name="Elipsa 16"/>
            <p:cNvSpPr/>
            <p:nvPr/>
          </p:nvSpPr>
          <p:spPr>
            <a:xfrm>
              <a:off x="5346086" y="3861048"/>
              <a:ext cx="1944216" cy="194421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218294" y="514790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k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7" name="Skupina 22"/>
          <p:cNvGrpSpPr/>
          <p:nvPr/>
        </p:nvGrpSpPr>
        <p:grpSpPr>
          <a:xfrm>
            <a:off x="6866541" y="3789040"/>
            <a:ext cx="585778" cy="369332"/>
            <a:chOff x="3302145" y="3789040"/>
            <a:chExt cx="585778" cy="369332"/>
          </a:xfrm>
        </p:grpSpPr>
        <p:sp>
          <p:nvSpPr>
            <p:cNvPr id="21" name="Elipsa 20"/>
            <p:cNvSpPr/>
            <p:nvPr/>
          </p:nvSpPr>
          <p:spPr>
            <a:xfrm>
              <a:off x="3302145" y="4031353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392868" y="378904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T</a:t>
              </a:r>
              <a:r>
                <a:rPr lang="cs-CZ" b="1" baseline="-25000" dirty="0" smtClean="0">
                  <a:solidFill>
                    <a:schemeClr val="accent5">
                      <a:lumMod val="50000"/>
                    </a:schemeClr>
                  </a:solidFill>
                </a:rPr>
                <a:t>1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51520" y="2753925"/>
            <a:ext cx="427547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400" b="1" dirty="0" smtClean="0">
                <a:solidFill>
                  <a:srgbClr val="C00000"/>
                </a:solidFill>
              </a:rPr>
              <a:t>o; </a:t>
            </a:r>
            <a:r>
              <a:rPr lang="cs-CZ" sz="2400" b="1" dirty="0" err="1" smtClean="0">
                <a:solidFill>
                  <a:srgbClr val="C00000"/>
                </a:solidFill>
              </a:rPr>
              <a:t>o</a:t>
            </a:r>
            <a:r>
              <a:rPr lang="cs-CZ" sz="2400" b="1" dirty="0" smtClean="0">
                <a:solidFill>
                  <a:srgbClr val="C00000"/>
                </a:solidFill>
              </a:rPr>
              <a:t> je osa úhlu mezi m,n   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grpSp>
        <p:nvGrpSpPr>
          <p:cNvPr id="10" name="Skupina 40"/>
          <p:cNvGrpSpPr/>
          <p:nvPr/>
        </p:nvGrpSpPr>
        <p:grpSpPr>
          <a:xfrm>
            <a:off x="4526995" y="2528901"/>
            <a:ext cx="4068452" cy="2610289"/>
            <a:chOff x="4526995" y="2528901"/>
            <a:chExt cx="4068452" cy="2610289"/>
          </a:xfrm>
        </p:grpSpPr>
        <p:cxnSp>
          <p:nvCxnSpPr>
            <p:cNvPr id="37" name="Přímá spojovací čára 36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</a:t>
              </a:r>
              <a:endParaRPr lang="cs-CZ" b="1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0" y="1043735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Jsou dány dvě různoběžné přímky m, n. Narýsuj kružnici k tak, </a:t>
            </a:r>
            <a:b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aby přímky m, n byly tečnami ke kružnici k.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12" name="Skupina 43"/>
          <p:cNvGrpSpPr/>
          <p:nvPr/>
        </p:nvGrpSpPr>
        <p:grpSpPr>
          <a:xfrm rot="17972867">
            <a:off x="4861168" y="2526166"/>
            <a:ext cx="2727449" cy="3816424"/>
            <a:chOff x="5337085" y="2573905"/>
            <a:chExt cx="2727449" cy="3816424"/>
          </a:xfrm>
        </p:grpSpPr>
        <p:cxnSp>
          <p:nvCxnSpPr>
            <p:cNvPr id="25" name="Přímá spojovací čára 24"/>
            <p:cNvCxnSpPr/>
            <p:nvPr/>
          </p:nvCxnSpPr>
          <p:spPr>
            <a:xfrm flipV="1">
              <a:off x="5337085" y="2573905"/>
              <a:ext cx="2520280" cy="381642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 rot="3627133">
              <a:off x="7722350" y="2663915"/>
              <a:ext cx="3150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</a:rPr>
                <a:t>o</a:t>
              </a:r>
              <a:endParaRPr lang="cs-CZ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51520" y="2078850"/>
            <a:ext cx="14401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B050"/>
                </a:solidFill>
              </a:rPr>
              <a:t>m,n; </a:t>
            </a:r>
            <a:endParaRPr lang="cs-CZ" sz="2400" b="1" dirty="0">
              <a:solidFill>
                <a:srgbClr val="00B050"/>
              </a:solidFill>
            </a:endParaRPr>
          </a:p>
        </p:txBody>
      </p:sp>
      <p:grpSp>
        <p:nvGrpSpPr>
          <p:cNvPr id="18" name="Skupina 40"/>
          <p:cNvGrpSpPr/>
          <p:nvPr/>
        </p:nvGrpSpPr>
        <p:grpSpPr>
          <a:xfrm rot="3724418">
            <a:off x="3327686" y="3162227"/>
            <a:ext cx="4109102" cy="2610289"/>
            <a:chOff x="4526995" y="2528901"/>
            <a:chExt cx="4109102" cy="2610289"/>
          </a:xfrm>
        </p:grpSpPr>
        <p:cxnSp>
          <p:nvCxnSpPr>
            <p:cNvPr id="42" name="Přímá spojovací čára 41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 rot="18136545"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n</a:t>
              </a:r>
              <a:endParaRPr lang="cs-CZ" b="1" dirty="0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251520" y="4734145"/>
            <a:ext cx="454550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2400" b="1" baseline="-25000" dirty="0" smtClean="0">
                <a:solidFill>
                  <a:schemeClr val="accent1">
                    <a:lumMod val="75000"/>
                  </a:schemeClr>
                </a:solidFill>
              </a:rPr>
              <a:t>1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,T</a:t>
            </a:r>
            <a:r>
              <a:rPr lang="cs-CZ" sz="2400" b="1" baseline="-25000" dirty="0" smtClean="0">
                <a:solidFill>
                  <a:schemeClr val="accent1">
                    <a:lumMod val="75000"/>
                  </a:schemeClr>
                </a:solidFill>
              </a:rPr>
              <a:t>2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; průsečíky kolmic s m, n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429000"/>
            <a:ext cx="189021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b="1" dirty="0" smtClean="0">
                <a:solidFill>
                  <a:srgbClr val="7030A0"/>
                </a:solidFill>
              </a:rPr>
              <a:t>S; </a:t>
            </a:r>
            <a:r>
              <a:rPr lang="cs-CZ" sz="2400" b="1" dirty="0" err="1" smtClean="0">
                <a:solidFill>
                  <a:srgbClr val="7030A0"/>
                </a:solidFill>
              </a:rPr>
              <a:t>S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az-Cyrl-AZ" sz="2400" b="1" dirty="0" smtClean="0">
                <a:solidFill>
                  <a:srgbClr val="7030A0"/>
                </a:solidFill>
              </a:rPr>
              <a:t>є</a:t>
            </a:r>
            <a:r>
              <a:rPr lang="cs-CZ" sz="2400" b="1" dirty="0" smtClean="0">
                <a:solidFill>
                  <a:srgbClr val="7030A0"/>
                </a:solidFill>
              </a:rPr>
              <a:t> o</a:t>
            </a:r>
            <a:endParaRPr lang="cs-CZ" sz="2400" b="1" dirty="0">
              <a:solidFill>
                <a:srgbClr val="7030A0"/>
              </a:solidFill>
            </a:endParaRPr>
          </a:p>
        </p:txBody>
      </p:sp>
      <p:grpSp>
        <p:nvGrpSpPr>
          <p:cNvPr id="24" name="Skupina 22"/>
          <p:cNvGrpSpPr/>
          <p:nvPr/>
        </p:nvGrpSpPr>
        <p:grpSpPr>
          <a:xfrm>
            <a:off x="4932040" y="4599130"/>
            <a:ext cx="495055" cy="369332"/>
            <a:chOff x="2897813" y="3924055"/>
            <a:chExt cx="495055" cy="369332"/>
          </a:xfrm>
        </p:grpSpPr>
        <p:sp>
          <p:nvSpPr>
            <p:cNvPr id="49" name="Elipsa 48"/>
            <p:cNvSpPr/>
            <p:nvPr/>
          </p:nvSpPr>
          <p:spPr>
            <a:xfrm>
              <a:off x="3302145" y="4031353"/>
              <a:ext cx="45719" cy="4571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2897813" y="3924055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5">
                      <a:lumMod val="50000"/>
                    </a:schemeClr>
                  </a:solidFill>
                </a:rPr>
                <a:t>T</a:t>
              </a:r>
              <a:r>
                <a:rPr lang="cs-CZ" b="1" baseline="-25000" dirty="0" smtClean="0">
                  <a:solidFill>
                    <a:schemeClr val="accent5">
                      <a:lumMod val="50000"/>
                    </a:schemeClr>
                  </a:solidFill>
                </a:rPr>
                <a:t>2</a:t>
              </a:r>
              <a:endParaRPr lang="cs-CZ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251520" y="4104075"/>
            <a:ext cx="481553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400" b="1" dirty="0" smtClean="0">
                <a:solidFill>
                  <a:srgbClr val="7030A0"/>
                </a:solidFill>
              </a:rPr>
              <a:t>Kolmice z bodu S k přímkám m, n</a:t>
            </a:r>
            <a:endParaRPr lang="cs-CZ" sz="2400" b="1" dirty="0">
              <a:solidFill>
                <a:srgbClr val="7030A0"/>
              </a:solidFill>
            </a:endParaRPr>
          </a:p>
        </p:txBody>
      </p:sp>
      <p:grpSp>
        <p:nvGrpSpPr>
          <p:cNvPr id="48" name="Skupina 28"/>
          <p:cNvGrpSpPr/>
          <p:nvPr/>
        </p:nvGrpSpPr>
        <p:grpSpPr>
          <a:xfrm>
            <a:off x="6282190" y="4797168"/>
            <a:ext cx="360040" cy="533657"/>
            <a:chOff x="6282190" y="4797168"/>
            <a:chExt cx="360040" cy="533657"/>
          </a:xfrm>
        </p:grpSpPr>
        <p:grpSp>
          <p:nvGrpSpPr>
            <p:cNvPr id="51" name="Skupina 11"/>
            <p:cNvGrpSpPr/>
            <p:nvPr/>
          </p:nvGrpSpPr>
          <p:grpSpPr>
            <a:xfrm>
              <a:off x="6282190" y="4797168"/>
              <a:ext cx="144000" cy="144000"/>
              <a:chOff x="5220072" y="3356992"/>
              <a:chExt cx="144000" cy="144000"/>
            </a:xfrm>
          </p:grpSpPr>
          <p:cxnSp>
            <p:nvCxnSpPr>
              <p:cNvPr id="55" name="Přímá spojovací čára 54"/>
              <p:cNvCxnSpPr/>
              <p:nvPr/>
            </p:nvCxnSpPr>
            <p:spPr>
              <a:xfrm>
                <a:off x="5292080" y="3356992"/>
                <a:ext cx="0" cy="144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ovací čára 55"/>
              <p:cNvCxnSpPr/>
              <p:nvPr/>
            </p:nvCxnSpPr>
            <p:spPr>
              <a:xfrm flipV="1">
                <a:off x="5220072" y="3429000"/>
                <a:ext cx="14400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4" name="TextovéPole 53"/>
            <p:cNvSpPr txBox="1"/>
            <p:nvPr/>
          </p:nvSpPr>
          <p:spPr>
            <a:xfrm>
              <a:off x="6282190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cxnSp>
        <p:nvCxnSpPr>
          <p:cNvPr id="58" name="Přímá spojovací čára 57"/>
          <p:cNvCxnSpPr>
            <a:endCxn id="21" idx="0"/>
          </p:cNvCxnSpPr>
          <p:nvPr/>
        </p:nvCxnSpPr>
        <p:spPr>
          <a:xfrm flipV="1">
            <a:off x="6327195" y="4031353"/>
            <a:ext cx="562206" cy="837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54" idx="0"/>
          </p:cNvCxnSpPr>
          <p:nvPr/>
        </p:nvCxnSpPr>
        <p:spPr>
          <a:xfrm flipH="1" flipV="1">
            <a:off x="5337085" y="4734145"/>
            <a:ext cx="1125125" cy="1350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0" grpId="0" animBg="1"/>
      <p:bldP spid="27" grpId="0" animBg="1"/>
      <p:bldP spid="45" grpId="0" animBg="1"/>
      <p:bldP spid="11" grpId="0" animBg="1"/>
      <p:bldP spid="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Lze sestrojit kružnici, která se dotýká tří různoběžných přímek?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3" name="Skupina 40"/>
          <p:cNvGrpSpPr/>
          <p:nvPr/>
        </p:nvGrpSpPr>
        <p:grpSpPr>
          <a:xfrm>
            <a:off x="4526995" y="2528901"/>
            <a:ext cx="4068452" cy="2610289"/>
            <a:chOff x="4526995" y="2528901"/>
            <a:chExt cx="4068452" cy="2610289"/>
          </a:xfrm>
        </p:grpSpPr>
        <p:cxnSp>
          <p:nvCxnSpPr>
            <p:cNvPr id="4" name="Přímá spojovací čára 3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</a:t>
              </a:r>
              <a:endParaRPr lang="cs-CZ" b="1" dirty="0"/>
            </a:p>
          </p:txBody>
        </p:sp>
      </p:grpSp>
      <p:grpSp>
        <p:nvGrpSpPr>
          <p:cNvPr id="6" name="Skupina 40"/>
          <p:cNvGrpSpPr/>
          <p:nvPr/>
        </p:nvGrpSpPr>
        <p:grpSpPr>
          <a:xfrm rot="15555451">
            <a:off x="2194883" y="2905576"/>
            <a:ext cx="4109102" cy="2610289"/>
            <a:chOff x="4526995" y="2528901"/>
            <a:chExt cx="4109102" cy="2610289"/>
          </a:xfrm>
        </p:grpSpPr>
        <p:cxnSp>
          <p:nvCxnSpPr>
            <p:cNvPr id="7" name="Přímá spojovací čára 6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 rot="6044549"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o</a:t>
              </a:r>
              <a:endParaRPr lang="cs-CZ" b="1" dirty="0"/>
            </a:p>
          </p:txBody>
        </p:sp>
      </p:grpSp>
      <p:grpSp>
        <p:nvGrpSpPr>
          <p:cNvPr id="9" name="Skupina 40"/>
          <p:cNvGrpSpPr/>
          <p:nvPr/>
        </p:nvGrpSpPr>
        <p:grpSpPr>
          <a:xfrm rot="18873108">
            <a:off x="3808774" y="3794569"/>
            <a:ext cx="4109102" cy="2610289"/>
            <a:chOff x="4526995" y="2528901"/>
            <a:chExt cx="4109102" cy="2610289"/>
          </a:xfrm>
        </p:grpSpPr>
        <p:cxnSp>
          <p:nvCxnSpPr>
            <p:cNvPr id="10" name="Přímá spojovací čára 9"/>
            <p:cNvCxnSpPr/>
            <p:nvPr/>
          </p:nvCxnSpPr>
          <p:spPr>
            <a:xfrm flipH="1" flipV="1">
              <a:off x="4526995" y="2528901"/>
              <a:ext cx="4050450" cy="261028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 rot="2726892">
              <a:off x="8307415" y="45991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p</a:t>
              </a:r>
            </a:p>
          </p:txBody>
        </p:sp>
      </p:grpSp>
      <p:sp>
        <p:nvSpPr>
          <p:cNvPr id="13" name="Elipsa 12"/>
          <p:cNvSpPr/>
          <p:nvPr/>
        </p:nvSpPr>
        <p:spPr>
          <a:xfrm>
            <a:off x="4346975" y="3248980"/>
            <a:ext cx="1944216" cy="19442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28"/>
          <p:cNvGrpSpPr/>
          <p:nvPr/>
        </p:nvGrpSpPr>
        <p:grpSpPr>
          <a:xfrm>
            <a:off x="5247075" y="4239090"/>
            <a:ext cx="360040" cy="533657"/>
            <a:chOff x="6282190" y="4797168"/>
            <a:chExt cx="360040" cy="533657"/>
          </a:xfrm>
        </p:grpSpPr>
        <p:grpSp>
          <p:nvGrpSpPr>
            <p:cNvPr id="15" name="Skupina 11"/>
            <p:cNvGrpSpPr/>
            <p:nvPr/>
          </p:nvGrpSpPr>
          <p:grpSpPr>
            <a:xfrm>
              <a:off x="6282190" y="4797168"/>
              <a:ext cx="144000" cy="144000"/>
              <a:chOff x="5220072" y="3356992"/>
              <a:chExt cx="144000" cy="144000"/>
            </a:xfrm>
          </p:grpSpPr>
          <p:cxnSp>
            <p:nvCxnSpPr>
              <p:cNvPr id="17" name="Přímá spojovací čára 16"/>
              <p:cNvCxnSpPr/>
              <p:nvPr/>
            </p:nvCxnSpPr>
            <p:spPr>
              <a:xfrm>
                <a:off x="5292080" y="3356992"/>
                <a:ext cx="0" cy="144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flipV="1">
                <a:off x="5220072" y="3429000"/>
                <a:ext cx="14400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xtovéPole 15"/>
            <p:cNvSpPr txBox="1"/>
            <p:nvPr/>
          </p:nvSpPr>
          <p:spPr>
            <a:xfrm>
              <a:off x="6282190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0" y="1223755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Hledáme vlastně kružnici vepsanou do trojúhelníku tvořeného úsečkami mezi průsečíky různoběžek.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8442430" y="6174305"/>
            <a:ext cx="360040" cy="36004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 a Josef TREJBAL. </a:t>
            </a:r>
            <a:r>
              <a:rPr lang="cs-CZ" sz="1600" i="1" dirty="0" smtClean="0"/>
              <a:t>Matematika 8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2009, 95 s. </a:t>
            </a:r>
            <a:r>
              <a:rPr lang="cs-CZ" sz="1600" smtClean="0"/>
              <a:t>ISBN 978-807-2354-214.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390</Words>
  <Application>Microsoft Office PowerPoint</Application>
  <PresentationFormat>Předvádění na obrazovce (4:3)</PresentationFormat>
  <Paragraphs>84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Tečna ke kružnici</vt:lpstr>
      <vt:lpstr>Snímek 3</vt:lpstr>
      <vt:lpstr>Snímek 4</vt:lpstr>
      <vt:lpstr>Snímek 5</vt:lpstr>
      <vt:lpstr>Snímek 6</vt:lpstr>
      <vt:lpstr>Snímek 7</vt:lpstr>
      <vt:lpstr>Snímek 8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uživatel</cp:lastModifiedBy>
  <cp:revision>32</cp:revision>
  <dcterms:created xsi:type="dcterms:W3CDTF">2013-03-10T15:23:04Z</dcterms:created>
  <dcterms:modified xsi:type="dcterms:W3CDTF">2013-06-06T12:17:01Z</dcterms:modified>
</cp:coreProperties>
</file>