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A9081-6809-409B-90D8-B92ADC732EBE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88407B-98A8-4247-B2CB-6CEADDC1A4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VY_42_INOVACE_18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Tětiva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Prezentace slouží jako pomůcka při řešení příkladů </a:t>
            </a:r>
            <a:r>
              <a:rPr lang="cs-CZ" sz="1600" smtClean="0"/>
              <a:t>na výpočet délky </a:t>
            </a:r>
            <a:r>
              <a:rPr lang="cs-CZ" sz="1600" dirty="0" smtClean="0"/>
              <a:t>tětivy, poloměru kružnice pomocí </a:t>
            </a:r>
            <a:r>
              <a:rPr lang="cs-CZ" sz="1600" dirty="0" err="1" smtClean="0"/>
              <a:t>pythagorovy</a:t>
            </a:r>
            <a:r>
              <a:rPr lang="cs-CZ" sz="1600" dirty="0" smtClean="0"/>
              <a:t> věty.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Tětiva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/>
          <p:cNvGrpSpPr/>
          <p:nvPr/>
        </p:nvGrpSpPr>
        <p:grpSpPr>
          <a:xfrm>
            <a:off x="977452" y="1546146"/>
            <a:ext cx="3888000" cy="3456384"/>
            <a:chOff x="977452" y="1546146"/>
            <a:chExt cx="3888000" cy="3456384"/>
          </a:xfrm>
        </p:grpSpPr>
        <p:grpSp>
          <p:nvGrpSpPr>
            <p:cNvPr id="39" name="Skupina 38"/>
            <p:cNvGrpSpPr/>
            <p:nvPr/>
          </p:nvGrpSpPr>
          <p:grpSpPr>
            <a:xfrm rot="240000">
              <a:off x="977452" y="1546146"/>
              <a:ext cx="3888000" cy="3456384"/>
              <a:chOff x="977452" y="1546146"/>
              <a:chExt cx="3888000" cy="3456384"/>
            </a:xfrm>
          </p:grpSpPr>
          <p:grpSp>
            <p:nvGrpSpPr>
              <p:cNvPr id="31" name="Skupina 30"/>
              <p:cNvGrpSpPr/>
              <p:nvPr/>
            </p:nvGrpSpPr>
            <p:grpSpPr>
              <a:xfrm rot="3000796">
                <a:off x="1820468" y="2805156"/>
                <a:ext cx="630072" cy="630070"/>
                <a:chOff x="5652120" y="1673805"/>
                <a:chExt cx="630072" cy="630070"/>
              </a:xfrm>
            </p:grpSpPr>
            <p:sp>
              <p:nvSpPr>
                <p:cNvPr id="24" name="Elipsa 23"/>
                <p:cNvSpPr/>
                <p:nvPr/>
              </p:nvSpPr>
              <p:spPr>
                <a:xfrm>
                  <a:off x="5697126" y="1718871"/>
                  <a:ext cx="540000" cy="540000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5" name="Obdélník 24"/>
                <p:cNvSpPr/>
                <p:nvPr/>
              </p:nvSpPr>
              <p:spPr>
                <a:xfrm>
                  <a:off x="5652120" y="1673805"/>
                  <a:ext cx="365404" cy="63007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 rot="16200000">
                  <a:off x="5987874" y="2009557"/>
                  <a:ext cx="318605" cy="27003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Elipsa 28"/>
                <p:cNvSpPr/>
                <p:nvPr/>
              </p:nvSpPr>
              <p:spPr>
                <a:xfrm>
                  <a:off x="6102170" y="1853825"/>
                  <a:ext cx="36000" cy="3600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9" name="Skupina 18"/>
              <p:cNvGrpSpPr/>
              <p:nvPr/>
            </p:nvGrpSpPr>
            <p:grpSpPr>
              <a:xfrm rot="19272206">
                <a:off x="977452" y="1546146"/>
                <a:ext cx="3888000" cy="3456384"/>
                <a:chOff x="971600" y="1556792"/>
                <a:chExt cx="3888000" cy="3456384"/>
              </a:xfrm>
            </p:grpSpPr>
            <p:cxnSp>
              <p:nvCxnSpPr>
                <p:cNvPr id="11" name="Přímá spojovací čára 10"/>
                <p:cNvCxnSpPr/>
                <p:nvPr/>
              </p:nvCxnSpPr>
              <p:spPr>
                <a:xfrm>
                  <a:off x="971600" y="2708920"/>
                  <a:ext cx="3888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ovací čára 17"/>
                <p:cNvCxnSpPr/>
                <p:nvPr/>
              </p:nvCxnSpPr>
              <p:spPr>
                <a:xfrm>
                  <a:off x="2411760" y="1556792"/>
                  <a:ext cx="0" cy="345638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33" name="Přímá spojovací čára 32"/>
            <p:cNvCxnSpPr>
              <a:stCxn id="3" idx="2"/>
            </p:cNvCxnSpPr>
            <p:nvPr/>
          </p:nvCxnSpPr>
          <p:spPr>
            <a:xfrm flipV="1">
              <a:off x="1691680" y="2753926"/>
              <a:ext cx="945105" cy="675074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Tětiva kružnice je každá úsečka, jejíž krajní body leží na dané kružnici.</a:t>
            </a:r>
            <a:endParaRPr lang="cs-CZ" sz="24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1691680" y="2708920"/>
            <a:ext cx="1440160" cy="1440160"/>
            <a:chOff x="1691680" y="2708920"/>
            <a:chExt cx="1440160" cy="1440160"/>
          </a:xfrm>
        </p:grpSpPr>
        <p:sp>
          <p:nvSpPr>
            <p:cNvPr id="3" name="Elipsa 2"/>
            <p:cNvSpPr/>
            <p:nvPr/>
          </p:nvSpPr>
          <p:spPr>
            <a:xfrm>
              <a:off x="1691680" y="2708920"/>
              <a:ext cx="1440160" cy="144016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" name="Skupina 28"/>
            <p:cNvGrpSpPr/>
            <p:nvPr/>
          </p:nvGrpSpPr>
          <p:grpSpPr>
            <a:xfrm>
              <a:off x="2339752" y="3356992"/>
              <a:ext cx="360040" cy="533657"/>
              <a:chOff x="6282190" y="4797168"/>
              <a:chExt cx="360040" cy="533657"/>
            </a:xfrm>
          </p:grpSpPr>
          <p:grpSp>
            <p:nvGrpSpPr>
              <p:cNvPr id="5" name="Skupina 11"/>
              <p:cNvGrpSpPr/>
              <p:nvPr/>
            </p:nvGrpSpPr>
            <p:grpSpPr>
              <a:xfrm>
                <a:off x="6282190" y="4797168"/>
                <a:ext cx="144000" cy="144000"/>
                <a:chOff x="5220072" y="3356992"/>
                <a:chExt cx="144000" cy="144000"/>
              </a:xfrm>
            </p:grpSpPr>
            <p:cxnSp>
              <p:nvCxnSpPr>
                <p:cNvPr id="7" name="Přímá spojovací čára 6"/>
                <p:cNvCxnSpPr/>
                <p:nvPr/>
              </p:nvCxnSpPr>
              <p:spPr>
                <a:xfrm>
                  <a:off x="5292080" y="3356992"/>
                  <a:ext cx="0" cy="144000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ovací čára 7"/>
                <p:cNvCxnSpPr/>
                <p:nvPr/>
              </p:nvCxnSpPr>
              <p:spPr>
                <a:xfrm flipV="1">
                  <a:off x="5220072" y="3429000"/>
                  <a:ext cx="144000" cy="0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6" name="TextovéPole 5"/>
              <p:cNvSpPr txBox="1"/>
              <p:nvPr/>
            </p:nvSpPr>
            <p:spPr>
              <a:xfrm>
                <a:off x="6282190" y="4869160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S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</p:grpSp>
      <p:sp>
        <p:nvSpPr>
          <p:cNvPr id="20" name="TextovéPole 19"/>
          <p:cNvSpPr txBox="1"/>
          <p:nvPr/>
        </p:nvSpPr>
        <p:spPr>
          <a:xfrm>
            <a:off x="3707904" y="141277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443711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331640" y="321297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56765" y="225887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72000" y="1898830"/>
            <a:ext cx="4572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Přímka o je osou tětivy AB, prochází středem S kružnice k.</a:t>
            </a:r>
            <a:endParaRPr lang="cs-CZ" sz="24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572000" y="3068960"/>
            <a:ext cx="4572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ještě víš o ose tětivy?</a:t>
            </a:r>
            <a:endParaRPr lang="cs-CZ" sz="24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72000" y="3969060"/>
            <a:ext cx="4572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Je kolmá k tětivě.</a:t>
            </a:r>
            <a:endParaRPr lang="cs-CZ" sz="24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572000" y="4779150"/>
            <a:ext cx="4572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Osa tětivu půlí.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3" grpId="0" animBg="1"/>
      <p:bldP spid="44" grpId="0" animBg="1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Skupina 42"/>
          <p:cNvGrpSpPr/>
          <p:nvPr/>
        </p:nvGrpSpPr>
        <p:grpSpPr>
          <a:xfrm rot="5040000">
            <a:off x="5202070" y="1714638"/>
            <a:ext cx="662752" cy="661967"/>
            <a:chOff x="1755377" y="2775962"/>
            <a:chExt cx="662752" cy="661967"/>
          </a:xfrm>
        </p:grpSpPr>
        <p:sp>
          <p:nvSpPr>
            <p:cNvPr id="39" name="Elipsa 38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971600" y="1538790"/>
            <a:ext cx="3888000" cy="3456384"/>
            <a:chOff x="977452" y="1546146"/>
            <a:chExt cx="3888000" cy="3456384"/>
          </a:xfrm>
        </p:grpSpPr>
        <p:grpSp>
          <p:nvGrpSpPr>
            <p:cNvPr id="15" name="Skupina 38"/>
            <p:cNvGrpSpPr/>
            <p:nvPr/>
          </p:nvGrpSpPr>
          <p:grpSpPr>
            <a:xfrm rot="240000">
              <a:off x="977452" y="1546146"/>
              <a:ext cx="3888000" cy="3456384"/>
              <a:chOff x="977452" y="1546146"/>
              <a:chExt cx="3888000" cy="3456384"/>
            </a:xfrm>
          </p:grpSpPr>
          <p:grpSp>
            <p:nvGrpSpPr>
              <p:cNvPr id="17" name="Skupina 30"/>
              <p:cNvGrpSpPr/>
              <p:nvPr/>
            </p:nvGrpSpPr>
            <p:grpSpPr>
              <a:xfrm rot="3000796">
                <a:off x="1820468" y="2805156"/>
                <a:ext cx="630072" cy="630070"/>
                <a:chOff x="5652120" y="1673805"/>
                <a:chExt cx="630072" cy="630070"/>
              </a:xfrm>
            </p:grpSpPr>
            <p:sp>
              <p:nvSpPr>
                <p:cNvPr id="21" name="Elipsa 20"/>
                <p:cNvSpPr/>
                <p:nvPr/>
              </p:nvSpPr>
              <p:spPr>
                <a:xfrm>
                  <a:off x="5697125" y="1718870"/>
                  <a:ext cx="540000" cy="540000"/>
                </a:xfrm>
                <a:prstGeom prst="ellipse">
                  <a:avLst/>
                </a:pr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2" name="Obdélník 21"/>
                <p:cNvSpPr/>
                <p:nvPr/>
              </p:nvSpPr>
              <p:spPr>
                <a:xfrm>
                  <a:off x="5652120" y="1673805"/>
                  <a:ext cx="365404" cy="63007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bdélník 22"/>
                <p:cNvSpPr/>
                <p:nvPr/>
              </p:nvSpPr>
              <p:spPr>
                <a:xfrm rot="16200000">
                  <a:off x="5987874" y="2009557"/>
                  <a:ext cx="318605" cy="270030"/>
                </a:xfrm>
                <a:prstGeom prst="rect">
                  <a:avLst/>
                </a:pr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Elipsa 23"/>
                <p:cNvSpPr/>
                <p:nvPr/>
              </p:nvSpPr>
              <p:spPr>
                <a:xfrm>
                  <a:off x="6102170" y="1853825"/>
                  <a:ext cx="36000" cy="36000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8" name="Skupina 18"/>
              <p:cNvGrpSpPr/>
              <p:nvPr/>
            </p:nvGrpSpPr>
            <p:grpSpPr>
              <a:xfrm rot="19272206">
                <a:off x="977452" y="1546146"/>
                <a:ext cx="3888000" cy="3456384"/>
                <a:chOff x="971600" y="1556792"/>
                <a:chExt cx="3888000" cy="3456384"/>
              </a:xfrm>
            </p:grpSpPr>
            <p:cxnSp>
              <p:nvCxnSpPr>
                <p:cNvPr id="19" name="Přímá spojovací čára 18"/>
                <p:cNvCxnSpPr/>
                <p:nvPr/>
              </p:nvCxnSpPr>
              <p:spPr>
                <a:xfrm>
                  <a:off x="971600" y="2708920"/>
                  <a:ext cx="38880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ovací čára 19"/>
                <p:cNvCxnSpPr/>
                <p:nvPr/>
              </p:nvCxnSpPr>
              <p:spPr>
                <a:xfrm>
                  <a:off x="2411760" y="1556792"/>
                  <a:ext cx="0" cy="345638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cxnSp>
          <p:nvCxnSpPr>
            <p:cNvPr id="16" name="Přímá spojovací čára 15"/>
            <p:cNvCxnSpPr/>
            <p:nvPr/>
          </p:nvCxnSpPr>
          <p:spPr>
            <a:xfrm flipV="1">
              <a:off x="1691680" y="2753926"/>
              <a:ext cx="945105" cy="675074"/>
            </a:xfrm>
            <a:prstGeom prst="line">
              <a:avLst/>
            </a:prstGeom>
            <a:ln w="28575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Jakou délku má tětiva, jejíž vzdálenost od středu je polovina poloměru r kružnice k? r = 8 cm</a:t>
            </a:r>
            <a:endParaRPr lang="cs-CZ" sz="24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1691680" y="2708920"/>
            <a:ext cx="1440160" cy="1440160"/>
            <a:chOff x="1691680" y="2708920"/>
            <a:chExt cx="1440160" cy="1440160"/>
          </a:xfrm>
        </p:grpSpPr>
        <p:sp>
          <p:nvSpPr>
            <p:cNvPr id="4" name="Elipsa 3"/>
            <p:cNvSpPr/>
            <p:nvPr/>
          </p:nvSpPr>
          <p:spPr>
            <a:xfrm>
              <a:off x="1691680" y="2708920"/>
              <a:ext cx="1440160" cy="144016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Skupina 28"/>
            <p:cNvGrpSpPr/>
            <p:nvPr/>
          </p:nvGrpSpPr>
          <p:grpSpPr>
            <a:xfrm>
              <a:off x="2339752" y="3356992"/>
              <a:ext cx="360040" cy="533657"/>
              <a:chOff x="6282190" y="4797168"/>
              <a:chExt cx="360040" cy="533657"/>
            </a:xfrm>
          </p:grpSpPr>
          <p:grpSp>
            <p:nvGrpSpPr>
              <p:cNvPr id="6" name="Skupina 11"/>
              <p:cNvGrpSpPr/>
              <p:nvPr/>
            </p:nvGrpSpPr>
            <p:grpSpPr>
              <a:xfrm>
                <a:off x="6282190" y="4797168"/>
                <a:ext cx="144000" cy="144000"/>
                <a:chOff x="5220072" y="3356992"/>
                <a:chExt cx="144000" cy="144000"/>
              </a:xfrm>
            </p:grpSpPr>
            <p:cxnSp>
              <p:nvCxnSpPr>
                <p:cNvPr id="8" name="Přímá spojovací čára 7"/>
                <p:cNvCxnSpPr/>
                <p:nvPr/>
              </p:nvCxnSpPr>
              <p:spPr>
                <a:xfrm>
                  <a:off x="5292080" y="3356992"/>
                  <a:ext cx="0" cy="144000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ovací čára 8"/>
                <p:cNvCxnSpPr/>
                <p:nvPr/>
              </p:nvCxnSpPr>
              <p:spPr>
                <a:xfrm flipV="1">
                  <a:off x="5220072" y="3429000"/>
                  <a:ext cx="144000" cy="0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7" name="TextovéPole 6"/>
              <p:cNvSpPr txBox="1"/>
              <p:nvPr/>
            </p:nvSpPr>
            <p:spPr>
              <a:xfrm>
                <a:off x="6282190" y="4869160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S</a:t>
                </a:r>
                <a:endParaRPr lang="cs-CZ" sz="2400" b="1" dirty="0">
                  <a:solidFill>
                    <a:schemeClr val="accent5">
                      <a:lumMod val="50000"/>
                    </a:schemeClr>
                  </a:solidFill>
                </a:endParaRPr>
              </a:p>
            </p:txBody>
          </p:sp>
        </p:grpSp>
      </p:grpSp>
      <p:sp>
        <p:nvSpPr>
          <p:cNvPr id="10" name="TextovéPole 9"/>
          <p:cNvSpPr txBox="1"/>
          <p:nvPr/>
        </p:nvSpPr>
        <p:spPr>
          <a:xfrm>
            <a:off x="3707904" y="141277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43711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321297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6765" y="225887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6" name="Přímá spojovací čára 25"/>
          <p:cNvCxnSpPr>
            <a:stCxn id="4" idx="2"/>
            <a:endCxn id="7" idx="0"/>
          </p:cNvCxnSpPr>
          <p:nvPr/>
        </p:nvCxnSpPr>
        <p:spPr>
          <a:xfrm flipV="1">
            <a:off x="1691680" y="3428984"/>
            <a:ext cx="720000" cy="16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916705" y="3293985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501770" y="2933945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31" name="Přímá spojovací čára 30"/>
          <p:cNvCxnSpPr/>
          <p:nvPr/>
        </p:nvCxnSpPr>
        <p:spPr>
          <a:xfrm flipV="1">
            <a:off x="2411760" y="2753925"/>
            <a:ext cx="225025" cy="675091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033718" y="2663915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</a:p>
        </p:txBody>
      </p:sp>
      <p:sp>
        <p:nvSpPr>
          <p:cNvPr id="34" name="Pravoúhlý trojúhelník 33"/>
          <p:cNvSpPr/>
          <p:nvPr/>
        </p:nvSpPr>
        <p:spPr>
          <a:xfrm rot="8727280">
            <a:off x="4625167" y="2428092"/>
            <a:ext cx="1337231" cy="913181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211960" y="279893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62110" y="175220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39163" y="2753925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97025" y="2843935"/>
            <a:ext cx="15301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r= 8 cm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967155" y="2303875"/>
            <a:ext cx="1036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a= 4 cm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526995" y="2078850"/>
            <a:ext cx="6300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= ?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526995" y="3699030"/>
            <a:ext cx="41404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r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– a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8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– 4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64 – 16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x</a:t>
            </a:r>
            <a:r>
              <a:rPr lang="cs-CZ" sz="2400" b="1" baseline="300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= 48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x = 6,93 cm</a:t>
            </a:r>
          </a:p>
          <a:p>
            <a:endParaRPr lang="cs-CZ" sz="2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rgbClr val="C00000"/>
                </a:solidFill>
              </a:rPr>
              <a:t>Tětiva … t = 2 . 6,93 = </a:t>
            </a:r>
            <a:r>
              <a:rPr lang="cs-CZ" sz="2400" b="1" u="dbl" dirty="0" smtClean="0">
                <a:solidFill>
                  <a:srgbClr val="C00000"/>
                </a:solidFill>
              </a:rPr>
              <a:t>13,86 cm </a:t>
            </a:r>
            <a:endParaRPr lang="cs-CZ" sz="2400" b="1" u="dbl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1" animBg="1"/>
      <p:bldP spid="35" grpId="0"/>
      <p:bldP spid="36" grpId="1"/>
      <p:bldP spid="37" grpId="1"/>
      <p:bldP spid="44" grpId="1"/>
      <p:bldP spid="45" grpId="1"/>
      <p:bldP spid="46" grpId="1"/>
      <p:bldP spid="4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42"/>
          <p:cNvGrpSpPr/>
          <p:nvPr/>
        </p:nvGrpSpPr>
        <p:grpSpPr>
          <a:xfrm rot="1461931">
            <a:off x="2677088" y="2411107"/>
            <a:ext cx="662752" cy="661967"/>
            <a:chOff x="1755377" y="2775962"/>
            <a:chExt cx="662752" cy="661967"/>
          </a:xfrm>
        </p:grpSpPr>
        <p:sp>
          <p:nvSpPr>
            <p:cNvPr id="39" name="Elipsa 38"/>
            <p:cNvSpPr/>
            <p:nvPr/>
          </p:nvSpPr>
          <p:spPr>
            <a:xfrm rot="3240796">
              <a:off x="1878129" y="2795735"/>
              <a:ext cx="540000" cy="540000"/>
            </a:xfrm>
            <a:prstGeom prst="ellipse">
              <a:avLst/>
            </a:prstGeom>
            <a:noFill/>
            <a:ln w="63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 rot="3240796">
              <a:off x="1887710" y="2643629"/>
              <a:ext cx="365404" cy="630070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 rot="19440796">
              <a:off x="1968637" y="3167899"/>
              <a:ext cx="318605" cy="270030"/>
            </a:xfrm>
            <a:prstGeom prst="rect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 rot="3240796">
              <a:off x="2314765" y="3102796"/>
              <a:ext cx="36000" cy="36000"/>
            </a:xfrm>
            <a:prstGeom prst="ellipse">
              <a:avLst/>
            </a:prstGeom>
            <a:ln w="63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0" y="323655"/>
            <a:ext cx="9144000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Čtverec má stranu dlouhou 24 mm. Jedna jeho strana je tětivou kružnice k(s;r). Střed této kružnice je zároveň středem protější strany čtverce, která je rovnoběžná s tětivou. Vypočítej poloměr r kružnice k.</a:t>
            </a:r>
            <a:endParaRPr lang="cs-CZ" sz="2400" b="1" dirty="0"/>
          </a:p>
        </p:txBody>
      </p:sp>
      <p:sp>
        <p:nvSpPr>
          <p:cNvPr id="43" name="Obdélník 42"/>
          <p:cNvSpPr/>
          <p:nvPr/>
        </p:nvSpPr>
        <p:spPr>
          <a:xfrm>
            <a:off x="2411760" y="2708920"/>
            <a:ext cx="1440160" cy="14401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4707015" y="4284095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086835" y="4104075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096725" y="2443825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806915" y="2393885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761910" y="4059070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141730" y="4059070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3131840" y="4059070"/>
            <a:ext cx="0" cy="1800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Elipsa 55"/>
          <p:cNvSpPr/>
          <p:nvPr/>
        </p:nvSpPr>
        <p:spPr>
          <a:xfrm>
            <a:off x="1511660" y="2528900"/>
            <a:ext cx="3204000" cy="3204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ovací čára 57"/>
          <p:cNvCxnSpPr>
            <a:stCxn id="43" idx="2"/>
          </p:cNvCxnSpPr>
          <p:nvPr/>
        </p:nvCxnSpPr>
        <p:spPr>
          <a:xfrm flipV="1">
            <a:off x="3131840" y="2708920"/>
            <a:ext cx="720080" cy="144016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3256620" y="2663915"/>
            <a:ext cx="6403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a/2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906815" y="3158970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401870" y="3383995"/>
            <a:ext cx="2700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64" name="Přímá spojovací čára 63"/>
          <p:cNvCxnSpPr>
            <a:stCxn id="43" idx="2"/>
            <a:endCxn id="43" idx="0"/>
          </p:cNvCxnSpPr>
          <p:nvPr/>
        </p:nvCxnSpPr>
        <p:spPr>
          <a:xfrm flipV="1">
            <a:off x="3131840" y="2708920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08290" y="1898830"/>
            <a:ext cx="2343150" cy="828675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08290" y="2938695"/>
            <a:ext cx="2724150" cy="895350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08290" y="4104075"/>
            <a:ext cx="1428750" cy="457200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08290" y="4734145"/>
            <a:ext cx="1562100" cy="504825"/>
          </a:xfrm>
          <a:prstGeom prst="rect">
            <a:avLst/>
          </a:prstGeom>
          <a:noFill/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26384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52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54197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08290" y="5454225"/>
            <a:ext cx="2152650" cy="447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8" grpId="0"/>
      <p:bldP spid="49" grpId="0"/>
      <p:bldP spid="50" grpId="0"/>
      <p:bldP spid="51" grpId="0"/>
      <p:bldP spid="52" grpId="0"/>
      <p:bldP spid="53" grpId="0"/>
      <p:bldP spid="56" grpId="0" animBg="1"/>
      <p:bldP spid="60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 a Arnošt MÍČEK. </a:t>
            </a:r>
            <a:r>
              <a:rPr lang="cs-CZ" sz="1600" i="1" dirty="0" smtClean="0"/>
              <a:t>Geometrie: učebnice pro 8. ročník</a:t>
            </a:r>
            <a:r>
              <a:rPr lang="cs-CZ" sz="1600" dirty="0" smtClean="0"/>
              <a:t>. Brno: Nová škola, 1999, 110 s. ISBN 80-856-0793-X.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258</Words>
  <Application>Microsoft Office PowerPoint</Application>
  <PresentationFormat>Předvádění na obrazovce (4:3)</PresentationFormat>
  <Paragraphs>61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Tětiva</vt:lpstr>
      <vt:lpstr>Snímek 3</vt:lpstr>
      <vt:lpstr>Snímek 4</vt:lpstr>
      <vt:lpstr>Snímek 5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uživatel</cp:lastModifiedBy>
  <cp:revision>14</cp:revision>
  <dcterms:created xsi:type="dcterms:W3CDTF">2013-03-16T08:02:39Z</dcterms:created>
  <dcterms:modified xsi:type="dcterms:W3CDTF">2013-06-06T12:23:40Z</dcterms:modified>
</cp:coreProperties>
</file>