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249E-FB98-4034-B0AC-A03DDD710C1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2E249E-FB98-4034-B0AC-A03DDD710C1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42A020-1106-49CB-9563-F21B7C433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VY_42_INOVACE_19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8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Vzájemná poloha dvou kružnic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</a:t>
            </a:r>
            <a:r>
              <a:rPr lang="cs-CZ" sz="1600" dirty="0" smtClean="0"/>
              <a:t>Prezentace slouží jako pomůcka k výkladu vzájemné polohy dvou kružnic.</a:t>
            </a:r>
            <a:endParaRPr lang="cs-CZ" sz="16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Vzájemná poloha dvou kružnic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Urči vzájemnou polohu dvou kružnic, je-li dána velikost středné s a poloměry 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, r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obou kružnic.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133164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9 cm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1628800"/>
            <a:ext cx="133164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5 cm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628800"/>
            <a:ext cx="133164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3 cm</a:t>
            </a:r>
            <a:endParaRPr lang="cs-CZ" sz="2400" b="1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2988064" y="4869560"/>
            <a:ext cx="3744416" cy="533673"/>
            <a:chOff x="1475656" y="4077072"/>
            <a:chExt cx="3744416" cy="533673"/>
          </a:xfrm>
        </p:grpSpPr>
        <p:sp>
          <p:nvSpPr>
            <p:cNvPr id="13" name="TextovéPole 12"/>
            <p:cNvSpPr txBox="1"/>
            <p:nvPr/>
          </p:nvSpPr>
          <p:spPr>
            <a:xfrm>
              <a:off x="4716016" y="4149080"/>
              <a:ext cx="504056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S</a:t>
              </a:r>
              <a:r>
                <a:rPr lang="cs-CZ" sz="24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475656" y="4149080"/>
              <a:ext cx="504056" cy="461665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S</a:t>
              </a:r>
              <a:r>
                <a:rPr lang="cs-CZ" sz="24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1691680" y="4077072"/>
              <a:ext cx="3240360" cy="144016"/>
              <a:chOff x="1691680" y="4077072"/>
              <a:chExt cx="3240360" cy="144016"/>
            </a:xfrm>
          </p:grpSpPr>
          <p:cxnSp>
            <p:nvCxnSpPr>
              <p:cNvPr id="7" name="Přímá spojovací čára 6"/>
              <p:cNvCxnSpPr/>
              <p:nvPr/>
            </p:nvCxnSpPr>
            <p:spPr>
              <a:xfrm>
                <a:off x="1691680" y="4149080"/>
                <a:ext cx="3240000" cy="0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>
                <a:off x="1691680" y="4077072"/>
                <a:ext cx="0" cy="14401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>
                <a:off x="4932040" y="4077072"/>
                <a:ext cx="0" cy="14401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5" name="Elipsa 14"/>
          <p:cNvSpPr/>
          <p:nvPr/>
        </p:nvSpPr>
        <p:spPr>
          <a:xfrm>
            <a:off x="5364328" y="3861448"/>
            <a:ext cx="2160000" cy="2160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403888" y="3141368"/>
            <a:ext cx="3600000" cy="3600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763688" y="3140968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k</a:t>
            </a:r>
            <a:r>
              <a:rPr lang="cs-CZ" sz="2000" b="1" baseline="-25000" dirty="0" smtClean="0">
                <a:solidFill>
                  <a:schemeClr val="accent1">
                    <a:lumMod val="75000"/>
                  </a:schemeClr>
                </a:solidFill>
              </a:rPr>
              <a:t>1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308304" y="4005064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k</a:t>
            </a:r>
            <a:r>
              <a:rPr lang="cs-CZ" sz="2000" b="1" baseline="-25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60032" y="2996952"/>
            <a:ext cx="403244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Jedna kružnice leží vně druhé.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112568" y="2348880"/>
            <a:ext cx="377991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Nemají žádný společný bod.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/>
      <p:bldP spid="19" grpId="0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Urči vzájemnou polohu dvou kružnic, je-li dána velikost středné s a poloměry 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, r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obou kružnic.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133164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8 cm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1772816"/>
            <a:ext cx="133164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5 cm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772816"/>
            <a:ext cx="133164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3 cm</a:t>
            </a:r>
            <a:endParaRPr lang="cs-CZ" sz="2400" b="1" dirty="0"/>
          </a:p>
        </p:txBody>
      </p:sp>
      <p:grpSp>
        <p:nvGrpSpPr>
          <p:cNvPr id="6" name="Skupina 13"/>
          <p:cNvGrpSpPr/>
          <p:nvPr/>
        </p:nvGrpSpPr>
        <p:grpSpPr>
          <a:xfrm>
            <a:off x="2051720" y="4797552"/>
            <a:ext cx="3384136" cy="533673"/>
            <a:chOff x="1475656" y="4077072"/>
            <a:chExt cx="3384136" cy="533673"/>
          </a:xfrm>
        </p:grpSpPr>
        <p:sp>
          <p:nvSpPr>
            <p:cNvPr id="13" name="TextovéPole 12"/>
            <p:cNvSpPr txBox="1"/>
            <p:nvPr/>
          </p:nvSpPr>
          <p:spPr>
            <a:xfrm>
              <a:off x="4355736" y="4149080"/>
              <a:ext cx="504056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S</a:t>
              </a:r>
              <a:r>
                <a:rPr lang="cs-CZ" sz="24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475656" y="4149080"/>
              <a:ext cx="504056" cy="461665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S</a:t>
              </a:r>
              <a:r>
                <a:rPr lang="cs-CZ" sz="24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grpSp>
          <p:nvGrpSpPr>
            <p:cNvPr id="8" name="Skupina 10"/>
            <p:cNvGrpSpPr/>
            <p:nvPr/>
          </p:nvGrpSpPr>
          <p:grpSpPr>
            <a:xfrm>
              <a:off x="1691680" y="4077072"/>
              <a:ext cx="2880080" cy="144016"/>
              <a:chOff x="1691680" y="4077072"/>
              <a:chExt cx="2880080" cy="144016"/>
            </a:xfrm>
          </p:grpSpPr>
          <p:cxnSp>
            <p:nvCxnSpPr>
              <p:cNvPr id="7" name="Přímá spojovací čára 6"/>
              <p:cNvCxnSpPr/>
              <p:nvPr/>
            </p:nvCxnSpPr>
            <p:spPr>
              <a:xfrm>
                <a:off x="1691680" y="4149080"/>
                <a:ext cx="2880000" cy="0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>
                <a:off x="1691680" y="4077072"/>
                <a:ext cx="0" cy="14401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>
                <a:off x="4571760" y="4077072"/>
                <a:ext cx="0" cy="14401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2" name="Skupina 21"/>
          <p:cNvGrpSpPr/>
          <p:nvPr/>
        </p:nvGrpSpPr>
        <p:grpSpPr>
          <a:xfrm>
            <a:off x="467544" y="3068960"/>
            <a:ext cx="3600000" cy="3600400"/>
            <a:chOff x="1403888" y="3140968"/>
            <a:chExt cx="3600000" cy="3600400"/>
          </a:xfrm>
        </p:grpSpPr>
        <p:sp>
          <p:nvSpPr>
            <p:cNvPr id="16" name="Elipsa 15"/>
            <p:cNvSpPr/>
            <p:nvPr/>
          </p:nvSpPr>
          <p:spPr>
            <a:xfrm>
              <a:off x="1403888" y="3141368"/>
              <a:ext cx="3600000" cy="360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763688" y="3140968"/>
              <a:ext cx="576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1">
                      <a:lumMod val="75000"/>
                    </a:schemeClr>
                  </a:solidFill>
                </a:rPr>
                <a:t>k</a:t>
              </a:r>
              <a:r>
                <a:rPr lang="cs-CZ" sz="20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1</a:t>
              </a:r>
              <a:endParaRPr lang="cs-CZ" sz="20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067704" y="3789440"/>
            <a:ext cx="2520040" cy="2160000"/>
            <a:chOff x="5364328" y="3861448"/>
            <a:chExt cx="2520040" cy="2160000"/>
          </a:xfrm>
        </p:grpSpPr>
        <p:sp>
          <p:nvSpPr>
            <p:cNvPr id="15" name="Elipsa 14"/>
            <p:cNvSpPr/>
            <p:nvPr/>
          </p:nvSpPr>
          <p:spPr>
            <a:xfrm>
              <a:off x="5364328" y="3861448"/>
              <a:ext cx="2160000" cy="216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308304" y="4005064"/>
              <a:ext cx="576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1">
                      <a:lumMod val="75000"/>
                    </a:schemeClr>
                  </a:solidFill>
                </a:rPr>
                <a:t>k</a:t>
              </a:r>
              <a:r>
                <a:rPr lang="cs-CZ" sz="20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2</a:t>
              </a:r>
              <a:endParaRPr lang="cs-CZ" sz="20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5220072" y="3068960"/>
            <a:ext cx="36004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Kružnice mají vnější dotyk.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400600" y="2420888"/>
            <a:ext cx="341987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Mají jeden společný bod.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779672" y="479715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T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Urči vzájemnou polohu dvou kružnic, je-li dána velikost středné s a poloměry 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, r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obou kružnic.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00808"/>
            <a:ext cx="133164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6 cm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1700808"/>
            <a:ext cx="133164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5 cm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700808"/>
            <a:ext cx="133164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3 cm</a:t>
            </a:r>
            <a:endParaRPr lang="cs-CZ" sz="2400" b="1" dirty="0"/>
          </a:p>
        </p:txBody>
      </p:sp>
      <p:grpSp>
        <p:nvGrpSpPr>
          <p:cNvPr id="6" name="Skupina 13"/>
          <p:cNvGrpSpPr/>
          <p:nvPr/>
        </p:nvGrpSpPr>
        <p:grpSpPr>
          <a:xfrm>
            <a:off x="2267744" y="4581528"/>
            <a:ext cx="2664056" cy="533673"/>
            <a:chOff x="1475656" y="4077072"/>
            <a:chExt cx="2664056" cy="533673"/>
          </a:xfrm>
        </p:grpSpPr>
        <p:sp>
          <p:nvSpPr>
            <p:cNvPr id="13" name="TextovéPole 12"/>
            <p:cNvSpPr txBox="1"/>
            <p:nvPr/>
          </p:nvSpPr>
          <p:spPr>
            <a:xfrm>
              <a:off x="3635656" y="4149080"/>
              <a:ext cx="504056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S</a:t>
              </a:r>
              <a:r>
                <a:rPr lang="cs-CZ" sz="24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475656" y="4149080"/>
              <a:ext cx="504056" cy="461665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S</a:t>
              </a:r>
              <a:r>
                <a:rPr lang="cs-CZ" sz="24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grpSp>
          <p:nvGrpSpPr>
            <p:cNvPr id="8" name="Skupina 10"/>
            <p:cNvGrpSpPr/>
            <p:nvPr/>
          </p:nvGrpSpPr>
          <p:grpSpPr>
            <a:xfrm>
              <a:off x="1691680" y="4077072"/>
              <a:ext cx="2160000" cy="144016"/>
              <a:chOff x="1691680" y="4077072"/>
              <a:chExt cx="2160000" cy="144016"/>
            </a:xfrm>
          </p:grpSpPr>
          <p:cxnSp>
            <p:nvCxnSpPr>
              <p:cNvPr id="7" name="Přímá spojovací čára 6"/>
              <p:cNvCxnSpPr/>
              <p:nvPr/>
            </p:nvCxnSpPr>
            <p:spPr>
              <a:xfrm>
                <a:off x="1691680" y="4149080"/>
                <a:ext cx="2160000" cy="0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>
                <a:off x="1691680" y="4077072"/>
                <a:ext cx="0" cy="14401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>
                <a:off x="3851680" y="4077072"/>
                <a:ext cx="0" cy="14401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1" name="Skupina 21"/>
          <p:cNvGrpSpPr/>
          <p:nvPr/>
        </p:nvGrpSpPr>
        <p:grpSpPr>
          <a:xfrm>
            <a:off x="683568" y="2852936"/>
            <a:ext cx="3600000" cy="3600400"/>
            <a:chOff x="1403888" y="3140968"/>
            <a:chExt cx="3600000" cy="3600400"/>
          </a:xfrm>
        </p:grpSpPr>
        <p:sp>
          <p:nvSpPr>
            <p:cNvPr id="16" name="Elipsa 15"/>
            <p:cNvSpPr/>
            <p:nvPr/>
          </p:nvSpPr>
          <p:spPr>
            <a:xfrm>
              <a:off x="1403888" y="3141368"/>
              <a:ext cx="3600000" cy="360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763688" y="3140968"/>
              <a:ext cx="576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1">
                      <a:lumMod val="75000"/>
                    </a:schemeClr>
                  </a:solidFill>
                </a:rPr>
                <a:t>k</a:t>
              </a:r>
              <a:r>
                <a:rPr lang="cs-CZ" sz="20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1</a:t>
              </a:r>
              <a:endParaRPr lang="cs-CZ" sz="20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14" name="Skupina 22"/>
          <p:cNvGrpSpPr/>
          <p:nvPr/>
        </p:nvGrpSpPr>
        <p:grpSpPr>
          <a:xfrm>
            <a:off x="3419872" y="3573416"/>
            <a:ext cx="2520040" cy="2160000"/>
            <a:chOff x="5364328" y="3861448"/>
            <a:chExt cx="2520040" cy="2160000"/>
          </a:xfrm>
        </p:grpSpPr>
        <p:sp>
          <p:nvSpPr>
            <p:cNvPr id="15" name="Elipsa 14"/>
            <p:cNvSpPr/>
            <p:nvPr/>
          </p:nvSpPr>
          <p:spPr>
            <a:xfrm>
              <a:off x="5364328" y="3861448"/>
              <a:ext cx="2160000" cy="216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308304" y="4005064"/>
              <a:ext cx="576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1">
                      <a:lumMod val="75000"/>
                    </a:schemeClr>
                  </a:solidFill>
                </a:rPr>
                <a:t>k</a:t>
              </a:r>
              <a:r>
                <a:rPr lang="cs-CZ" sz="20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2</a:t>
              </a:r>
              <a:endParaRPr lang="cs-CZ" sz="20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6012160" y="3212976"/>
            <a:ext cx="288032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Kružnice se protínají.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796136" y="2564904"/>
            <a:ext cx="309634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Mají dva společný bod.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51680" y="5661248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51680" y="3212976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5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Urči vzájemnou polohu dvou kružnic, je-li dána velikost středné s a poloměry 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, r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obou kružnic.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133164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3 cm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1772816"/>
            <a:ext cx="133164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5 cm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772816"/>
            <a:ext cx="133164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3 cm</a:t>
            </a:r>
            <a:endParaRPr lang="cs-CZ" sz="2400" b="1" dirty="0"/>
          </a:p>
        </p:txBody>
      </p:sp>
      <p:grpSp>
        <p:nvGrpSpPr>
          <p:cNvPr id="6" name="Skupina 13"/>
          <p:cNvGrpSpPr/>
          <p:nvPr/>
        </p:nvGrpSpPr>
        <p:grpSpPr>
          <a:xfrm>
            <a:off x="2339752" y="4509520"/>
            <a:ext cx="1583936" cy="533673"/>
            <a:chOff x="1475656" y="4077072"/>
            <a:chExt cx="1583936" cy="533673"/>
          </a:xfrm>
        </p:grpSpPr>
        <p:sp>
          <p:nvSpPr>
            <p:cNvPr id="13" name="TextovéPole 12"/>
            <p:cNvSpPr txBox="1"/>
            <p:nvPr/>
          </p:nvSpPr>
          <p:spPr>
            <a:xfrm>
              <a:off x="2555536" y="4149080"/>
              <a:ext cx="504056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S</a:t>
              </a:r>
              <a:r>
                <a:rPr lang="cs-CZ" sz="24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475656" y="4149080"/>
              <a:ext cx="504056" cy="461665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S</a:t>
              </a:r>
              <a:r>
                <a:rPr lang="cs-CZ" sz="24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grpSp>
          <p:nvGrpSpPr>
            <p:cNvPr id="8" name="Skupina 10"/>
            <p:cNvGrpSpPr/>
            <p:nvPr/>
          </p:nvGrpSpPr>
          <p:grpSpPr>
            <a:xfrm>
              <a:off x="1691680" y="4077072"/>
              <a:ext cx="1080000" cy="144016"/>
              <a:chOff x="1691680" y="4077072"/>
              <a:chExt cx="1080000" cy="144016"/>
            </a:xfrm>
          </p:grpSpPr>
          <p:cxnSp>
            <p:nvCxnSpPr>
              <p:cNvPr id="7" name="Přímá spojovací čára 6"/>
              <p:cNvCxnSpPr/>
              <p:nvPr/>
            </p:nvCxnSpPr>
            <p:spPr>
              <a:xfrm>
                <a:off x="1691680" y="4149080"/>
                <a:ext cx="1080000" cy="0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>
                <a:off x="1691680" y="4077072"/>
                <a:ext cx="0" cy="14401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>
                <a:off x="2771560" y="4077072"/>
                <a:ext cx="0" cy="14401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1" name="Skupina 21"/>
          <p:cNvGrpSpPr/>
          <p:nvPr/>
        </p:nvGrpSpPr>
        <p:grpSpPr>
          <a:xfrm>
            <a:off x="755576" y="2780928"/>
            <a:ext cx="3600000" cy="3600400"/>
            <a:chOff x="1403888" y="3140968"/>
            <a:chExt cx="3600000" cy="3600400"/>
          </a:xfrm>
        </p:grpSpPr>
        <p:sp>
          <p:nvSpPr>
            <p:cNvPr id="16" name="Elipsa 15"/>
            <p:cNvSpPr/>
            <p:nvPr/>
          </p:nvSpPr>
          <p:spPr>
            <a:xfrm>
              <a:off x="1403888" y="3141368"/>
              <a:ext cx="3600000" cy="360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763688" y="3140968"/>
              <a:ext cx="576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1">
                      <a:lumMod val="75000"/>
                    </a:schemeClr>
                  </a:solidFill>
                </a:rPr>
                <a:t>k</a:t>
              </a:r>
              <a:r>
                <a:rPr lang="cs-CZ" sz="20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1</a:t>
              </a:r>
              <a:endParaRPr lang="cs-CZ" sz="20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14" name="Skupina 22"/>
          <p:cNvGrpSpPr/>
          <p:nvPr/>
        </p:nvGrpSpPr>
        <p:grpSpPr>
          <a:xfrm>
            <a:off x="2411760" y="3501408"/>
            <a:ext cx="2520040" cy="2160000"/>
            <a:chOff x="5364328" y="3861448"/>
            <a:chExt cx="2520040" cy="2160000"/>
          </a:xfrm>
        </p:grpSpPr>
        <p:sp>
          <p:nvSpPr>
            <p:cNvPr id="15" name="Elipsa 14"/>
            <p:cNvSpPr/>
            <p:nvPr/>
          </p:nvSpPr>
          <p:spPr>
            <a:xfrm>
              <a:off x="5364328" y="3861448"/>
              <a:ext cx="2160000" cy="216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308304" y="4005064"/>
              <a:ext cx="576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1">
                      <a:lumMod val="75000"/>
                    </a:schemeClr>
                  </a:solidFill>
                </a:rPr>
                <a:t>k</a:t>
              </a:r>
              <a:r>
                <a:rPr lang="cs-CZ" sz="20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2</a:t>
              </a:r>
              <a:endParaRPr lang="cs-CZ" sz="20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5796136" y="3399383"/>
            <a:ext cx="309634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Kružnice se protínají.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616624" y="2751311"/>
            <a:ext cx="327585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Mají dva společné body.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995696" y="551723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67704" y="328498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5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Urči vzájemnou polohu dvou kružnic, je-li dána velikost středné s a poloměry 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, r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obou kružnic.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133164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2 cm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1772816"/>
            <a:ext cx="133164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5 cm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772816"/>
            <a:ext cx="133164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3 cm</a:t>
            </a:r>
            <a:endParaRPr lang="cs-CZ" sz="2400" b="1" dirty="0"/>
          </a:p>
        </p:txBody>
      </p:sp>
      <p:grpSp>
        <p:nvGrpSpPr>
          <p:cNvPr id="6" name="Skupina 13"/>
          <p:cNvGrpSpPr/>
          <p:nvPr/>
        </p:nvGrpSpPr>
        <p:grpSpPr>
          <a:xfrm>
            <a:off x="2196216" y="4509520"/>
            <a:ext cx="1223896" cy="533673"/>
            <a:chOff x="1475656" y="4077072"/>
            <a:chExt cx="1223896" cy="533673"/>
          </a:xfrm>
        </p:grpSpPr>
        <p:sp>
          <p:nvSpPr>
            <p:cNvPr id="13" name="TextovéPole 12"/>
            <p:cNvSpPr txBox="1"/>
            <p:nvPr/>
          </p:nvSpPr>
          <p:spPr>
            <a:xfrm>
              <a:off x="2195496" y="4149080"/>
              <a:ext cx="504056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S</a:t>
              </a:r>
              <a:r>
                <a:rPr lang="cs-CZ" sz="24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475656" y="4149080"/>
              <a:ext cx="504056" cy="461665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S</a:t>
              </a:r>
              <a:r>
                <a:rPr lang="cs-CZ" sz="24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grpSp>
          <p:nvGrpSpPr>
            <p:cNvPr id="8" name="Skupina 10"/>
            <p:cNvGrpSpPr/>
            <p:nvPr/>
          </p:nvGrpSpPr>
          <p:grpSpPr>
            <a:xfrm>
              <a:off x="1691680" y="4077072"/>
              <a:ext cx="720000" cy="144016"/>
              <a:chOff x="1691680" y="4077072"/>
              <a:chExt cx="720000" cy="144016"/>
            </a:xfrm>
          </p:grpSpPr>
          <p:cxnSp>
            <p:nvCxnSpPr>
              <p:cNvPr id="7" name="Přímá spojovací čára 6"/>
              <p:cNvCxnSpPr/>
              <p:nvPr/>
            </p:nvCxnSpPr>
            <p:spPr>
              <a:xfrm>
                <a:off x="1691680" y="4149080"/>
                <a:ext cx="720000" cy="0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>
                <a:off x="1691680" y="4077072"/>
                <a:ext cx="0" cy="14401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>
                <a:off x="2411520" y="4077072"/>
                <a:ext cx="0" cy="14401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1" name="Skupina 21"/>
          <p:cNvGrpSpPr/>
          <p:nvPr/>
        </p:nvGrpSpPr>
        <p:grpSpPr>
          <a:xfrm>
            <a:off x="612040" y="2780928"/>
            <a:ext cx="3600000" cy="3600400"/>
            <a:chOff x="1403888" y="3140968"/>
            <a:chExt cx="3600000" cy="3600400"/>
          </a:xfrm>
        </p:grpSpPr>
        <p:sp>
          <p:nvSpPr>
            <p:cNvPr id="16" name="Elipsa 15"/>
            <p:cNvSpPr/>
            <p:nvPr/>
          </p:nvSpPr>
          <p:spPr>
            <a:xfrm>
              <a:off x="1403888" y="3141368"/>
              <a:ext cx="3600000" cy="360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763688" y="3140968"/>
              <a:ext cx="576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1">
                      <a:lumMod val="75000"/>
                    </a:schemeClr>
                  </a:solidFill>
                </a:rPr>
                <a:t>k</a:t>
              </a:r>
              <a:r>
                <a:rPr lang="cs-CZ" sz="20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1</a:t>
              </a:r>
              <a:endParaRPr lang="cs-CZ" sz="20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14" name="Skupina 22"/>
          <p:cNvGrpSpPr/>
          <p:nvPr/>
        </p:nvGrpSpPr>
        <p:grpSpPr>
          <a:xfrm>
            <a:off x="2051960" y="3501408"/>
            <a:ext cx="2520040" cy="2160000"/>
            <a:chOff x="5364328" y="3861448"/>
            <a:chExt cx="2520040" cy="2160000"/>
          </a:xfrm>
        </p:grpSpPr>
        <p:sp>
          <p:nvSpPr>
            <p:cNvPr id="15" name="Elipsa 14"/>
            <p:cNvSpPr/>
            <p:nvPr/>
          </p:nvSpPr>
          <p:spPr>
            <a:xfrm>
              <a:off x="5364328" y="3861448"/>
              <a:ext cx="2160000" cy="216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308304" y="4005064"/>
              <a:ext cx="576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1">
                      <a:lumMod val="75000"/>
                    </a:schemeClr>
                  </a:solidFill>
                </a:rPr>
                <a:t>k</a:t>
              </a:r>
              <a:r>
                <a:rPr lang="cs-CZ" sz="20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2</a:t>
              </a:r>
              <a:endParaRPr lang="cs-CZ" sz="20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5148064" y="3399383"/>
            <a:ext cx="374441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Kružnice mají vnitřní dotyk.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2751311"/>
            <a:ext cx="36004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Mají jeden společný bod.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12200" y="4581128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T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26" name="Přímá spojovací čára 25"/>
          <p:cNvCxnSpPr>
            <a:stCxn id="12" idx="0"/>
            <a:endCxn id="15" idx="6"/>
          </p:cNvCxnSpPr>
          <p:nvPr/>
        </p:nvCxnSpPr>
        <p:spPr>
          <a:xfrm flipV="1">
            <a:off x="2448244" y="4581408"/>
            <a:ext cx="1800000" cy="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Urči vzájemnou polohu dvou kružnic, je-li dána velikost středné s a poloměry 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, r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obou kružnic.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133164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1 cm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1772816"/>
            <a:ext cx="133164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5 cm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772816"/>
            <a:ext cx="133164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3 cm</a:t>
            </a:r>
            <a:endParaRPr lang="cs-CZ" sz="2400" b="1" dirty="0"/>
          </a:p>
        </p:txBody>
      </p:sp>
      <p:grpSp>
        <p:nvGrpSpPr>
          <p:cNvPr id="6" name="Skupina 13"/>
          <p:cNvGrpSpPr/>
          <p:nvPr/>
        </p:nvGrpSpPr>
        <p:grpSpPr>
          <a:xfrm>
            <a:off x="2195736" y="4797552"/>
            <a:ext cx="863856" cy="533673"/>
            <a:chOff x="1475656" y="4077072"/>
            <a:chExt cx="863856" cy="533673"/>
          </a:xfrm>
        </p:grpSpPr>
        <p:sp>
          <p:nvSpPr>
            <p:cNvPr id="13" name="TextovéPole 12"/>
            <p:cNvSpPr txBox="1"/>
            <p:nvPr/>
          </p:nvSpPr>
          <p:spPr>
            <a:xfrm>
              <a:off x="1835456" y="4149080"/>
              <a:ext cx="504056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S</a:t>
              </a:r>
              <a:r>
                <a:rPr lang="cs-CZ" sz="24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475656" y="4149080"/>
              <a:ext cx="504056" cy="461665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S</a:t>
              </a:r>
              <a:r>
                <a:rPr lang="cs-CZ" sz="24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grpSp>
          <p:nvGrpSpPr>
            <p:cNvPr id="8" name="Skupina 10"/>
            <p:cNvGrpSpPr/>
            <p:nvPr/>
          </p:nvGrpSpPr>
          <p:grpSpPr>
            <a:xfrm>
              <a:off x="1691680" y="4077072"/>
              <a:ext cx="360000" cy="144016"/>
              <a:chOff x="1691680" y="4077072"/>
              <a:chExt cx="360000" cy="144016"/>
            </a:xfrm>
          </p:grpSpPr>
          <p:cxnSp>
            <p:nvCxnSpPr>
              <p:cNvPr id="7" name="Přímá spojovací čára 6"/>
              <p:cNvCxnSpPr/>
              <p:nvPr/>
            </p:nvCxnSpPr>
            <p:spPr>
              <a:xfrm>
                <a:off x="1691680" y="4149080"/>
                <a:ext cx="360000" cy="0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>
                <a:off x="1691680" y="4077072"/>
                <a:ext cx="0" cy="14401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>
                <a:off x="2051480" y="4077072"/>
                <a:ext cx="0" cy="14401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1" name="Skupina 21"/>
          <p:cNvGrpSpPr/>
          <p:nvPr/>
        </p:nvGrpSpPr>
        <p:grpSpPr>
          <a:xfrm>
            <a:off x="611560" y="3068960"/>
            <a:ext cx="3600000" cy="3600400"/>
            <a:chOff x="1403888" y="3140968"/>
            <a:chExt cx="3600000" cy="3600400"/>
          </a:xfrm>
        </p:grpSpPr>
        <p:sp>
          <p:nvSpPr>
            <p:cNvPr id="16" name="Elipsa 15"/>
            <p:cNvSpPr/>
            <p:nvPr/>
          </p:nvSpPr>
          <p:spPr>
            <a:xfrm>
              <a:off x="1403888" y="3141368"/>
              <a:ext cx="3600000" cy="360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763688" y="3140968"/>
              <a:ext cx="576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1">
                      <a:lumMod val="75000"/>
                    </a:schemeClr>
                  </a:solidFill>
                </a:rPr>
                <a:t>k</a:t>
              </a:r>
              <a:r>
                <a:rPr lang="cs-CZ" sz="20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1</a:t>
              </a:r>
              <a:endParaRPr lang="cs-CZ" sz="20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14" name="Skupina 22"/>
          <p:cNvGrpSpPr/>
          <p:nvPr/>
        </p:nvGrpSpPr>
        <p:grpSpPr>
          <a:xfrm>
            <a:off x="1475416" y="3789440"/>
            <a:ext cx="2520040" cy="2160000"/>
            <a:chOff x="5364328" y="3861448"/>
            <a:chExt cx="2520040" cy="2160000"/>
          </a:xfrm>
        </p:grpSpPr>
        <p:sp>
          <p:nvSpPr>
            <p:cNvPr id="15" name="Elipsa 14"/>
            <p:cNvSpPr/>
            <p:nvPr/>
          </p:nvSpPr>
          <p:spPr>
            <a:xfrm>
              <a:off x="5364328" y="3861448"/>
              <a:ext cx="2160000" cy="216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308304" y="4005064"/>
              <a:ext cx="576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1">
                      <a:lumMod val="75000"/>
                    </a:schemeClr>
                  </a:solidFill>
                </a:rPr>
                <a:t>k</a:t>
              </a:r>
              <a:r>
                <a:rPr lang="cs-CZ" sz="20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2</a:t>
              </a:r>
              <a:endParaRPr lang="cs-CZ" sz="20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4499992" y="3399383"/>
            <a:ext cx="439248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Jedna kružnice leží uvnitř druhé.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148064" y="2751311"/>
            <a:ext cx="374441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Nemají žádný společný bod.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Urči vzájemnou polohu dvou kružnic, je-li dána velikost středné s a poloměry 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, r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obou kružnic.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133164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0 cm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1772816"/>
            <a:ext cx="133164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5 cm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772816"/>
            <a:ext cx="133164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3 cm</a:t>
            </a:r>
            <a:endParaRPr lang="cs-CZ" sz="2400" b="1" dirty="0"/>
          </a:p>
        </p:txBody>
      </p:sp>
      <p:grpSp>
        <p:nvGrpSpPr>
          <p:cNvPr id="6" name="Skupina 13"/>
          <p:cNvGrpSpPr/>
          <p:nvPr/>
        </p:nvGrpSpPr>
        <p:grpSpPr>
          <a:xfrm>
            <a:off x="1907704" y="4797552"/>
            <a:ext cx="1008112" cy="575664"/>
            <a:chOff x="1187624" y="4077072"/>
            <a:chExt cx="1008112" cy="575664"/>
          </a:xfrm>
        </p:grpSpPr>
        <p:sp>
          <p:nvSpPr>
            <p:cNvPr id="12" name="TextovéPole 11"/>
            <p:cNvSpPr txBox="1"/>
            <p:nvPr/>
          </p:nvSpPr>
          <p:spPr>
            <a:xfrm>
              <a:off x="1187624" y="4191071"/>
              <a:ext cx="1008112" cy="461665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S</a:t>
              </a:r>
              <a:r>
                <a:rPr lang="cs-CZ" sz="24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1</a:t>
              </a:r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 = S</a:t>
              </a:r>
              <a:r>
                <a:rPr lang="cs-CZ" sz="24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grpSp>
          <p:nvGrpSpPr>
            <p:cNvPr id="8" name="Skupina 10"/>
            <p:cNvGrpSpPr/>
            <p:nvPr/>
          </p:nvGrpSpPr>
          <p:grpSpPr>
            <a:xfrm>
              <a:off x="1619672" y="4077072"/>
              <a:ext cx="144000" cy="144016"/>
              <a:chOff x="1619672" y="4077072"/>
              <a:chExt cx="144000" cy="144016"/>
            </a:xfrm>
          </p:grpSpPr>
          <p:cxnSp>
            <p:nvCxnSpPr>
              <p:cNvPr id="7" name="Přímá spojovací čára 6"/>
              <p:cNvCxnSpPr/>
              <p:nvPr/>
            </p:nvCxnSpPr>
            <p:spPr>
              <a:xfrm>
                <a:off x="1619672" y="4149080"/>
                <a:ext cx="144000" cy="0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>
                <a:off x="1691680" y="4077072"/>
                <a:ext cx="0" cy="14401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1" name="Skupina 21"/>
          <p:cNvGrpSpPr/>
          <p:nvPr/>
        </p:nvGrpSpPr>
        <p:grpSpPr>
          <a:xfrm>
            <a:off x="611960" y="3068960"/>
            <a:ext cx="3600000" cy="3600400"/>
            <a:chOff x="1403888" y="3140968"/>
            <a:chExt cx="3600000" cy="3600400"/>
          </a:xfrm>
        </p:grpSpPr>
        <p:sp>
          <p:nvSpPr>
            <p:cNvPr id="16" name="Elipsa 15"/>
            <p:cNvSpPr/>
            <p:nvPr/>
          </p:nvSpPr>
          <p:spPr>
            <a:xfrm>
              <a:off x="1403888" y="3141368"/>
              <a:ext cx="3600000" cy="360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763688" y="3140968"/>
              <a:ext cx="576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1">
                      <a:lumMod val="75000"/>
                    </a:schemeClr>
                  </a:solidFill>
                </a:rPr>
                <a:t>k</a:t>
              </a:r>
              <a:r>
                <a:rPr lang="cs-CZ" sz="20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1</a:t>
              </a:r>
              <a:endParaRPr lang="cs-CZ" sz="20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14" name="Skupina 22"/>
          <p:cNvGrpSpPr/>
          <p:nvPr/>
        </p:nvGrpSpPr>
        <p:grpSpPr>
          <a:xfrm>
            <a:off x="1331880" y="3789440"/>
            <a:ext cx="2520040" cy="2160000"/>
            <a:chOff x="5364328" y="3861448"/>
            <a:chExt cx="2520040" cy="2160000"/>
          </a:xfrm>
        </p:grpSpPr>
        <p:sp>
          <p:nvSpPr>
            <p:cNvPr id="15" name="Elipsa 14"/>
            <p:cNvSpPr/>
            <p:nvPr/>
          </p:nvSpPr>
          <p:spPr>
            <a:xfrm>
              <a:off x="5364328" y="3861448"/>
              <a:ext cx="2160000" cy="216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308304" y="4005064"/>
              <a:ext cx="576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1">
                      <a:lumMod val="75000"/>
                    </a:schemeClr>
                  </a:solidFill>
                </a:rPr>
                <a:t>k</a:t>
              </a:r>
              <a:r>
                <a:rPr lang="cs-CZ" sz="20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2</a:t>
              </a:r>
              <a:endParaRPr lang="cs-CZ" sz="20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4499992" y="3399383"/>
            <a:ext cx="439248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Jedna kružnice leží uvnitř druhé.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932040" y="2751311"/>
            <a:ext cx="396044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Nemají žádný společný bod.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72000" y="4581128"/>
            <a:ext cx="439248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KRUŽNICE JSOU SOUSTŘEDNÉ.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Urči vzájemnou polohu dvou kružnic, je-li dána velikost středné s a poloměry 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, r</a:t>
            </a:r>
            <a:r>
              <a:rPr lang="cs-CZ" sz="2400" b="1" baseline="-25000" dirty="0"/>
              <a:t>2</a:t>
            </a:r>
            <a:r>
              <a:rPr lang="cs-CZ" sz="2400" b="1" dirty="0" smtClean="0"/>
              <a:t> obou kružnic.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133164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0 cm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1772816"/>
            <a:ext cx="133164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5 cm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772816"/>
            <a:ext cx="133164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5 cm</a:t>
            </a:r>
            <a:endParaRPr lang="cs-CZ" sz="2400" b="1" dirty="0"/>
          </a:p>
        </p:txBody>
      </p:sp>
      <p:grpSp>
        <p:nvGrpSpPr>
          <p:cNvPr id="6" name="Skupina 13"/>
          <p:cNvGrpSpPr/>
          <p:nvPr/>
        </p:nvGrpSpPr>
        <p:grpSpPr>
          <a:xfrm>
            <a:off x="1907704" y="4797552"/>
            <a:ext cx="1008112" cy="575664"/>
            <a:chOff x="1187624" y="4077072"/>
            <a:chExt cx="1008112" cy="575664"/>
          </a:xfrm>
        </p:grpSpPr>
        <p:sp>
          <p:nvSpPr>
            <p:cNvPr id="12" name="TextovéPole 11"/>
            <p:cNvSpPr txBox="1"/>
            <p:nvPr/>
          </p:nvSpPr>
          <p:spPr>
            <a:xfrm>
              <a:off x="1187624" y="4191071"/>
              <a:ext cx="1008112" cy="461665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S</a:t>
              </a:r>
              <a:r>
                <a:rPr lang="cs-CZ" sz="24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1</a:t>
              </a:r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 = S</a:t>
              </a:r>
              <a:r>
                <a:rPr lang="cs-CZ" sz="24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grpSp>
          <p:nvGrpSpPr>
            <p:cNvPr id="8" name="Skupina 10"/>
            <p:cNvGrpSpPr/>
            <p:nvPr/>
          </p:nvGrpSpPr>
          <p:grpSpPr>
            <a:xfrm>
              <a:off x="1619672" y="4077072"/>
              <a:ext cx="144000" cy="144016"/>
              <a:chOff x="1619672" y="4077072"/>
              <a:chExt cx="144000" cy="144016"/>
            </a:xfrm>
          </p:grpSpPr>
          <p:cxnSp>
            <p:nvCxnSpPr>
              <p:cNvPr id="7" name="Přímá spojovací čára 6"/>
              <p:cNvCxnSpPr/>
              <p:nvPr/>
            </p:nvCxnSpPr>
            <p:spPr>
              <a:xfrm>
                <a:off x="1619672" y="4149080"/>
                <a:ext cx="144000" cy="0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>
                <a:off x="1691680" y="4077072"/>
                <a:ext cx="0" cy="14401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" name="Skupina 21"/>
          <p:cNvGrpSpPr/>
          <p:nvPr/>
        </p:nvGrpSpPr>
        <p:grpSpPr>
          <a:xfrm>
            <a:off x="611960" y="3068960"/>
            <a:ext cx="3600000" cy="3600400"/>
            <a:chOff x="1403888" y="3140968"/>
            <a:chExt cx="3600000" cy="3600400"/>
          </a:xfrm>
        </p:grpSpPr>
        <p:sp>
          <p:nvSpPr>
            <p:cNvPr id="16" name="Elipsa 15"/>
            <p:cNvSpPr/>
            <p:nvPr/>
          </p:nvSpPr>
          <p:spPr>
            <a:xfrm>
              <a:off x="1403888" y="3141368"/>
              <a:ext cx="3600000" cy="360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763688" y="3140968"/>
              <a:ext cx="576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1">
                      <a:lumMod val="75000"/>
                    </a:schemeClr>
                  </a:solidFill>
                </a:rPr>
                <a:t>k</a:t>
              </a:r>
              <a:r>
                <a:rPr lang="cs-CZ" sz="2000" b="1" baseline="-25000" dirty="0" smtClean="0">
                  <a:solidFill>
                    <a:schemeClr val="accent1">
                      <a:lumMod val="75000"/>
                    </a:schemeClr>
                  </a:solidFill>
                </a:rPr>
                <a:t>1</a:t>
              </a:r>
              <a:endParaRPr lang="cs-CZ" sz="20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11" name="Skupina 22"/>
          <p:cNvGrpSpPr/>
          <p:nvPr/>
        </p:nvGrpSpPr>
        <p:grpSpPr>
          <a:xfrm>
            <a:off x="611560" y="3068960"/>
            <a:ext cx="3744416" cy="3600000"/>
            <a:chOff x="4644008" y="3140968"/>
            <a:chExt cx="3744416" cy="3600000"/>
          </a:xfrm>
        </p:grpSpPr>
        <p:sp>
          <p:nvSpPr>
            <p:cNvPr id="15" name="Elipsa 14"/>
            <p:cNvSpPr/>
            <p:nvPr/>
          </p:nvSpPr>
          <p:spPr>
            <a:xfrm>
              <a:off x="4644008" y="3140968"/>
              <a:ext cx="3600000" cy="3600000"/>
            </a:xfrm>
            <a:prstGeom prst="ellipse">
              <a:avLst/>
            </a:prstGeom>
            <a:no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812360" y="3501008"/>
              <a:ext cx="576064" cy="400110"/>
            </a:xfrm>
            <a:prstGeom prst="rect">
              <a:avLst/>
            </a:prstGeom>
            <a:noFill/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3">
                      <a:lumMod val="50000"/>
                    </a:schemeClr>
                  </a:solidFill>
                </a:rPr>
                <a:t>k</a:t>
              </a:r>
              <a:r>
                <a:rPr lang="cs-CZ" sz="2000" b="1" baseline="-25000" dirty="0" smtClean="0">
                  <a:solidFill>
                    <a:schemeClr val="accent3">
                      <a:lumMod val="50000"/>
                    </a:schemeClr>
                  </a:solidFill>
                </a:rPr>
                <a:t>2</a:t>
              </a:r>
              <a:endParaRPr lang="cs-CZ" sz="20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6444208" y="3399383"/>
            <a:ext cx="24482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Kružnice splývají.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932040" y="2751311"/>
            <a:ext cx="396044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Všechny body jsou společné.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60032" y="4581128"/>
            <a:ext cx="403244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smtClean="0"/>
              <a:t>KRUŽNICE JSOU SOUSTŘEDNÉ.</a:t>
            </a:r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Použitá literatura: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ROSECKÁ, Zdena a Arnošt MÍČEK. </a:t>
            </a:r>
            <a:r>
              <a:rPr lang="cs-CZ" sz="1600" i="1" dirty="0" smtClean="0"/>
              <a:t>Geometrie: učebnice pro 8. ročník</a:t>
            </a:r>
            <a:r>
              <a:rPr lang="cs-CZ" sz="1600" dirty="0" smtClean="0"/>
              <a:t>. Brno: Nová škola, 1999, 110 s. ISBN 80-856-0793-X.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350</TotalTime>
  <Words>468</Words>
  <Application>Microsoft Office PowerPoint</Application>
  <PresentationFormat>Předvádění na obrazovce (4:3)</PresentationFormat>
  <Paragraphs>105</Paragraphs>
  <Slides>11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Vzájemná poloha dvou kružnic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Použitá literatura: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40</cp:revision>
  <dcterms:created xsi:type="dcterms:W3CDTF">2013-03-16T11:17:01Z</dcterms:created>
  <dcterms:modified xsi:type="dcterms:W3CDTF">2013-06-06T16:50:09Z</dcterms:modified>
</cp:coreProperties>
</file>