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46085125" cy="4608512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7CA553-520D-4809-AA5B-2CCA303C3F97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2564F-BEFD-4E9E-8E99-99F1ED095C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VY_42_INOVACE_20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8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Geometrie v rovině a prostoru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Kruh, kružnice – obsah, obvod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</a:t>
            </a:r>
            <a:r>
              <a:rPr lang="cs-CZ" sz="1600" dirty="0" smtClean="0"/>
              <a:t>Pomůcka slouží k procvičení vzorců na obvod, obsah kruhu. Nabízí problémové úlohy k řešení. </a:t>
            </a:r>
            <a:endParaRPr lang="cs-CZ" sz="1600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Kruh, kružnice – obsah, obvod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Elipsa 22"/>
          <p:cNvSpPr/>
          <p:nvPr/>
        </p:nvSpPr>
        <p:spPr>
          <a:xfrm>
            <a:off x="2411760" y="3789040"/>
            <a:ext cx="216000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Zopakuj si: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9144000" cy="19389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b="1" dirty="0" smtClean="0"/>
              <a:t>Délka kružnice = obvod kruhu …. 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>
                <a:latin typeface="Calibri"/>
              </a:rPr>
              <a:t>Obsah kruhu …………..</a:t>
            </a:r>
            <a:endParaRPr lang="cs-CZ" sz="2400" b="1" dirty="0">
              <a:latin typeface="Calibri"/>
            </a:endParaRPr>
          </a:p>
          <a:p>
            <a:r>
              <a:rPr lang="el-GR" sz="2400" b="1" dirty="0"/>
              <a:t>π</a:t>
            </a:r>
            <a:r>
              <a:rPr lang="cs-CZ" sz="2400" b="1" dirty="0"/>
              <a:t> </a:t>
            </a:r>
            <a:r>
              <a:rPr lang="cs-CZ" sz="2400" b="1" dirty="0" smtClean="0"/>
              <a:t>….. Ludolfovo číslo		</a:t>
            </a:r>
            <a:endParaRPr lang="cs-CZ" sz="2400" b="1" dirty="0" smtClean="0">
              <a:solidFill>
                <a:srgbClr val="FF0000"/>
              </a:solidFill>
            </a:endParaRPr>
          </a:p>
          <a:p>
            <a:r>
              <a:rPr lang="cs-CZ" sz="2400" b="1" dirty="0" smtClean="0"/>
              <a:t>r …… poloměr kružnice (kruhu)</a:t>
            </a:r>
          </a:p>
          <a:p>
            <a:r>
              <a:rPr lang="cs-CZ" sz="2400" b="1" dirty="0" smtClean="0"/>
              <a:t>d ….. průměr kružnice (kruhu)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008" y="1196752"/>
            <a:ext cx="331236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 = 2 . </a:t>
            </a:r>
            <a:r>
              <a:rPr lang="el-GR" sz="2400" b="1" dirty="0">
                <a:solidFill>
                  <a:srgbClr val="FF0000"/>
                </a:solidFill>
              </a:rPr>
              <a:t>π</a:t>
            </a:r>
            <a:r>
              <a:rPr lang="cs-CZ" sz="2400" b="1" dirty="0">
                <a:solidFill>
                  <a:srgbClr val="FF0000"/>
                </a:solidFill>
              </a:rPr>
              <a:t> . r = </a:t>
            </a:r>
            <a:r>
              <a:rPr lang="el-GR" sz="2400" b="1" dirty="0" smtClean="0">
                <a:solidFill>
                  <a:srgbClr val="FF0000"/>
                </a:solidFill>
              </a:rPr>
              <a:t>π</a:t>
            </a:r>
            <a:r>
              <a:rPr lang="cs-CZ" sz="2400" b="1" dirty="0" smtClean="0">
                <a:solidFill>
                  <a:srgbClr val="FF0000"/>
                </a:solidFill>
              </a:rPr>
              <a:t> . d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1916832"/>
            <a:ext cx="1728192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>
                <a:solidFill>
                  <a:srgbClr val="FF0000"/>
                </a:solidFill>
              </a:rPr>
              <a:t>π</a:t>
            </a:r>
            <a:r>
              <a:rPr lang="cs-CZ" sz="2400" b="1" dirty="0" smtClean="0">
                <a:solidFill>
                  <a:srgbClr val="FF0000"/>
                </a:solidFill>
              </a:rPr>
              <a:t> = 3,14</a:t>
            </a:r>
            <a:endParaRPr lang="cs-CZ" sz="2400" b="1" dirty="0"/>
          </a:p>
        </p:txBody>
      </p:sp>
      <p:sp>
        <p:nvSpPr>
          <p:cNvPr id="6" name="Elipsa 5"/>
          <p:cNvSpPr/>
          <p:nvPr/>
        </p:nvSpPr>
        <p:spPr>
          <a:xfrm>
            <a:off x="2411760" y="3789040"/>
            <a:ext cx="2160000" cy="216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3419872" y="4797152"/>
            <a:ext cx="360040" cy="533657"/>
            <a:chOff x="6282190" y="4797168"/>
            <a:chExt cx="360040" cy="533657"/>
          </a:xfrm>
        </p:grpSpPr>
        <p:grpSp>
          <p:nvGrpSpPr>
            <p:cNvPr id="8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10" name="Přímá spojovací čára 9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xtovéPole 8"/>
            <p:cNvSpPr txBox="1"/>
            <p:nvPr/>
          </p:nvSpPr>
          <p:spPr>
            <a:xfrm>
              <a:off x="6282190" y="4869160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4499992" y="436510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371703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K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16" name="Přímá spojovací čára 15"/>
          <p:cNvCxnSpPr>
            <a:stCxn id="12" idx="2"/>
            <a:endCxn id="12" idx="6"/>
          </p:cNvCxnSpPr>
          <p:nvPr/>
        </p:nvCxnSpPr>
        <p:spPr>
          <a:xfrm>
            <a:off x="2411760" y="4869280"/>
            <a:ext cx="2160000" cy="0"/>
          </a:xfrm>
          <a:prstGeom prst="line">
            <a:avLst/>
          </a:prstGeom>
          <a:ln w="1905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2843808" y="479715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d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23928" y="5085184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3">
                    <a:lumMod val="50000"/>
                  </a:schemeClr>
                </a:solidFill>
              </a:rPr>
              <a:t>r</a:t>
            </a:r>
            <a:endParaRPr lang="cs-CZ" sz="20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cxnSp>
        <p:nvCxnSpPr>
          <p:cNvPr id="20" name="Přímá spojovací čára 19"/>
          <p:cNvCxnSpPr>
            <a:endCxn id="12" idx="5"/>
          </p:cNvCxnSpPr>
          <p:nvPr/>
        </p:nvCxnSpPr>
        <p:spPr>
          <a:xfrm>
            <a:off x="3491880" y="4869160"/>
            <a:ext cx="763555" cy="763796"/>
          </a:xfrm>
          <a:prstGeom prst="line">
            <a:avLst/>
          </a:prstGeom>
          <a:ln w="1905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771800" y="1556792"/>
            <a:ext cx="14401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S = </a:t>
            </a:r>
            <a:r>
              <a:rPr lang="el-GR" sz="2400" b="1" dirty="0" smtClean="0">
                <a:solidFill>
                  <a:srgbClr val="FF0000"/>
                </a:solidFill>
              </a:rPr>
              <a:t>π</a:t>
            </a:r>
            <a:r>
              <a:rPr lang="cs-CZ" sz="2400" b="1" dirty="0" smtClean="0">
                <a:solidFill>
                  <a:srgbClr val="FF0000"/>
                </a:solidFill>
              </a:rPr>
              <a:t> . r</a:t>
            </a:r>
            <a:r>
              <a:rPr lang="cs-CZ" sz="2400" b="1" baseline="30000" dirty="0" smtClean="0">
                <a:solidFill>
                  <a:srgbClr val="FF0000"/>
                </a:solidFill>
              </a:rPr>
              <a:t>2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2411760" y="3789280"/>
            <a:ext cx="2160000" cy="2160000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3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F856"/>
                                      </p:to>
                                    </p:animClr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3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3000"/>
                            </p:stCondLst>
                            <p:childTnLst>
                              <p:par>
                                <p:cTn id="5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  <p:bldP spid="4" grpId="0" animBg="1"/>
      <p:bldP spid="5" grpId="0" animBg="1"/>
      <p:bldP spid="17" grpId="0"/>
      <p:bldP spid="18" grpId="0"/>
      <p:bldP spid="22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Doplň zbývající délky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628800"/>
            <a:ext cx="219573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Poloměr kruhu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1628800"/>
            <a:ext cx="21602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Průměr kruhu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28800"/>
            <a:ext cx="1944216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Obvod kruhu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55541" y="1628800"/>
            <a:ext cx="1979712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Obsah kruhu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1510" y="2393885"/>
            <a:ext cx="183569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 = 6 cm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18775" y="2393885"/>
            <a:ext cx="2016224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113,04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913530" y="2393885"/>
            <a:ext cx="1944216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37,68 cm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09274" y="2393885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 = 12 cm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510" y="3417385"/>
            <a:ext cx="183569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 = 5 cm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118775" y="3417385"/>
            <a:ext cx="2016224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78,5 cm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13530" y="3417385"/>
            <a:ext cx="1944216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31,4 cm</a:t>
            </a:r>
            <a:endParaRPr lang="cs-CZ" sz="2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09274" y="3417385"/>
            <a:ext cx="1872208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 = 10 cm</a:t>
            </a:r>
            <a:endParaRPr lang="cs-CZ" sz="2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70511" y="4464115"/>
            <a:ext cx="183569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 = 2,5 mm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12260" y="4464115"/>
            <a:ext cx="223174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19,625mm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22531" y="4464115"/>
            <a:ext cx="1944216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15,7 mm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18275" y="4464115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 = 5 mm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70511" y="5544235"/>
            <a:ext cx="183569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r = 10 m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27776" y="5544235"/>
            <a:ext cx="2016224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S = 314 m</a:t>
            </a:r>
            <a:r>
              <a:rPr lang="cs-CZ" sz="2400" b="1" baseline="30000" dirty="0" smtClean="0"/>
              <a:t>2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22531" y="5544235"/>
            <a:ext cx="1944216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62,8 m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18275" y="5544235"/>
            <a:ext cx="18722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 = 20 m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6000"/>
                            </p:stCondLst>
                            <p:childTnLst>
                              <p:par>
                                <p:cTn id="5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0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4000"/>
                            </p:stCondLst>
                            <p:childTnLst>
                              <p:par>
                                <p:cTn id="6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 oblouku kružnice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93785"/>
            <a:ext cx="313184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 kružnice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0" y="1493785"/>
            <a:ext cx="2205245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o = 2</a:t>
            </a:r>
            <a:r>
              <a:rPr lang="el-GR" sz="2400" b="1" dirty="0" smtClean="0">
                <a:solidFill>
                  <a:srgbClr val="FF0000"/>
                </a:solidFill>
              </a:rPr>
              <a:t> </a:t>
            </a:r>
            <a:r>
              <a:rPr lang="el-GR" sz="2400" b="1" dirty="0" smtClean="0">
                <a:solidFill>
                  <a:schemeClr val="tx1"/>
                </a:solidFill>
              </a:rPr>
              <a:t>π</a:t>
            </a:r>
            <a:r>
              <a:rPr lang="cs-CZ" sz="2400" b="1" dirty="0" smtClean="0">
                <a:solidFill>
                  <a:schemeClr val="tx1"/>
                </a:solidFill>
              </a:rPr>
              <a:t>r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2303875"/>
            <a:ext cx="313184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Délka půlkružnice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2303875"/>
            <a:ext cx="389692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Polovina délky kružnice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17105" y="3113965"/>
            <a:ext cx="220524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ω</a:t>
            </a:r>
            <a:r>
              <a:rPr lang="cs-CZ" sz="2400" b="1" dirty="0" smtClean="0"/>
              <a:t> =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11860" y="2303875"/>
            <a:ext cx="405045" cy="461665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=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231740" y="3969260"/>
            <a:ext cx="1800000" cy="18000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771880" y="4509120"/>
            <a:ext cx="720000" cy="72008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501770" y="4464115"/>
            <a:ext cx="1215135" cy="4050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2231740" y="4869160"/>
            <a:ext cx="1800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Skupina 11"/>
          <p:cNvGrpSpPr/>
          <p:nvPr/>
        </p:nvGrpSpPr>
        <p:grpSpPr>
          <a:xfrm>
            <a:off x="3041830" y="4284095"/>
            <a:ext cx="360040" cy="639055"/>
            <a:chOff x="6282190" y="4302113"/>
            <a:chExt cx="360040" cy="639055"/>
          </a:xfrm>
        </p:grpSpPr>
        <p:grpSp>
          <p:nvGrpSpPr>
            <p:cNvPr id="13" name="Skupina 11"/>
            <p:cNvGrpSpPr/>
            <p:nvPr/>
          </p:nvGrpSpPr>
          <p:grpSpPr>
            <a:xfrm>
              <a:off x="6282190" y="4797168"/>
              <a:ext cx="144000" cy="144000"/>
              <a:chOff x="5220072" y="3356992"/>
              <a:chExt cx="144000" cy="144000"/>
            </a:xfrm>
          </p:grpSpPr>
          <p:cxnSp>
            <p:nvCxnSpPr>
              <p:cNvPr id="15" name="Přímá spojovací čára 14"/>
              <p:cNvCxnSpPr/>
              <p:nvPr/>
            </p:nvCxnSpPr>
            <p:spPr>
              <a:xfrm>
                <a:off x="5292080" y="3356992"/>
                <a:ext cx="0" cy="14400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 flipV="1">
                <a:off x="5220072" y="3429000"/>
                <a:ext cx="144000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4" name="TextovéPole 13"/>
            <p:cNvSpPr txBox="1"/>
            <p:nvPr/>
          </p:nvSpPr>
          <p:spPr>
            <a:xfrm>
              <a:off x="6282190" y="4302113"/>
              <a:ext cx="36004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5">
                      <a:lumMod val="50000"/>
                    </a:schemeClr>
                  </a:solidFill>
                </a:rPr>
                <a:t>S</a:t>
              </a:r>
              <a:endParaRPr lang="cs-CZ" sz="2400" b="1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2951820" y="4824155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b="1" dirty="0" smtClean="0">
                <a:solidFill>
                  <a:schemeClr val="accent1">
                    <a:lumMod val="75000"/>
                  </a:schemeClr>
                </a:solidFill>
              </a:rPr>
              <a:t>ω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2186735" y="3924055"/>
            <a:ext cx="1872000" cy="1845005"/>
            <a:chOff x="4436985" y="3879050"/>
            <a:chExt cx="1872000" cy="1845005"/>
          </a:xfrm>
        </p:grpSpPr>
        <p:sp>
          <p:nvSpPr>
            <p:cNvPr id="21" name="Elipsa 20"/>
            <p:cNvSpPr/>
            <p:nvPr/>
          </p:nvSpPr>
          <p:spPr>
            <a:xfrm>
              <a:off x="4481990" y="3924055"/>
              <a:ext cx="1800000" cy="1800000"/>
            </a:xfrm>
            <a:prstGeom prst="ellipse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4436985" y="3879050"/>
              <a:ext cx="1872000" cy="94510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4" name="TextovéPole 23"/>
          <p:cNvSpPr txBox="1"/>
          <p:nvPr/>
        </p:nvSpPr>
        <p:spPr>
          <a:xfrm>
            <a:off x="5517105" y="3113965"/>
            <a:ext cx="2205245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l-GR" sz="2400" b="1" dirty="0" smtClean="0"/>
              <a:t>ω</a:t>
            </a:r>
            <a:r>
              <a:rPr lang="cs-CZ" sz="2400" b="1" dirty="0" smtClean="0"/>
              <a:t> = </a:t>
            </a:r>
            <a:r>
              <a:rPr lang="cs-CZ" sz="2400" b="1" dirty="0" smtClean="0">
                <a:solidFill>
                  <a:schemeClr val="tx1"/>
                </a:solidFill>
              </a:rPr>
              <a:t>180°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/>
      <p:bldP spid="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čtverci s délkou strany a = 5 cm je pomocí kruhových oblouků vyznačen obrazec. Vypočítej jeho obvod. </a:t>
            </a:r>
            <a:r>
              <a:rPr lang="cs-CZ" sz="2400" b="1" smtClean="0"/>
              <a:t>(modrý obrazec)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71600" y="1988840"/>
            <a:ext cx="144016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1691679" y="1988840"/>
            <a:ext cx="1440000" cy="144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251520" y="1988839"/>
            <a:ext cx="1440000" cy="144000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3" name="Skupina 12"/>
          <p:cNvGrpSpPr/>
          <p:nvPr/>
        </p:nvGrpSpPr>
        <p:grpSpPr>
          <a:xfrm>
            <a:off x="881590" y="1898830"/>
            <a:ext cx="1620180" cy="1620180"/>
            <a:chOff x="3221850" y="2123855"/>
            <a:chExt cx="1620180" cy="1620180"/>
          </a:xfrm>
        </p:grpSpPr>
        <p:sp>
          <p:nvSpPr>
            <p:cNvPr id="6" name="Obdélník 5"/>
            <p:cNvSpPr/>
            <p:nvPr/>
          </p:nvSpPr>
          <p:spPr>
            <a:xfrm>
              <a:off x="3311860" y="2213865"/>
              <a:ext cx="1440160" cy="1440160"/>
            </a:xfrm>
            <a:prstGeom prst="rect">
              <a:avLst/>
            </a:prstGeom>
            <a:noFill/>
            <a:ln w="127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3221850" y="2933945"/>
              <a:ext cx="180020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8"/>
            <p:cNvCxnSpPr/>
            <p:nvPr/>
          </p:nvCxnSpPr>
          <p:spPr>
            <a:xfrm>
              <a:off x="4662010" y="2933945"/>
              <a:ext cx="180020" cy="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ovací čára 10"/>
            <p:cNvCxnSpPr/>
            <p:nvPr/>
          </p:nvCxnSpPr>
          <p:spPr>
            <a:xfrm>
              <a:off x="4031940" y="3564015"/>
              <a:ext cx="0" cy="18002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>
              <a:off x="4031940" y="2123855"/>
              <a:ext cx="0" cy="18002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ovéPole 13"/>
          <p:cNvSpPr txBox="1"/>
          <p:nvPr/>
        </p:nvSpPr>
        <p:spPr>
          <a:xfrm>
            <a:off x="3131840" y="1988840"/>
            <a:ext cx="5625625" cy="83099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Obvod je tvořen dvěma půlkružnicemi a dvěma stranami čtverce.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3113965"/>
            <a:ext cx="288032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 = </a:t>
            </a:r>
            <a:r>
              <a:rPr lang="el-GR" sz="2400" b="1" dirty="0" smtClean="0">
                <a:solidFill>
                  <a:schemeClr val="tx1"/>
                </a:solidFill>
              </a:rPr>
              <a:t>π</a:t>
            </a:r>
            <a:r>
              <a:rPr lang="cs-CZ" sz="2400" b="1" dirty="0" smtClean="0">
                <a:solidFill>
                  <a:schemeClr val="tx1"/>
                </a:solidFill>
              </a:rPr>
              <a:t> . a + 2a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867435"/>
            <a:ext cx="288032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 = 3,14 . 5 + 2 . 5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4644135"/>
            <a:ext cx="288032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u="sng" dirty="0" smtClean="0">
                <a:solidFill>
                  <a:schemeClr val="tx1"/>
                </a:solidFill>
              </a:rPr>
              <a:t>o = 25,75 cm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13665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Ve čtverci s délkou strany a = 5 cm je pomocí kruhových oblouků vyznačen obrazec. Vypočítej jeho obvod. (zelený obrazec)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1840" y="1538790"/>
            <a:ext cx="5625625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Obvod je tvořen dvěma </a:t>
            </a:r>
            <a:r>
              <a:rPr lang="cs-CZ" sz="2400" b="1" dirty="0" err="1" smtClean="0">
                <a:solidFill>
                  <a:schemeClr val="tx1"/>
                </a:solidFill>
              </a:rPr>
              <a:t>čtvrtkružnicema</a:t>
            </a:r>
            <a:r>
              <a:rPr lang="cs-CZ" sz="2400" b="1" dirty="0" smtClean="0">
                <a:solidFill>
                  <a:schemeClr val="tx1"/>
                </a:solidFill>
              </a:rPr>
              <a:t> a čtyřmi úsečkami, které jsou rovny polovině strany čtverce.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grpSp>
        <p:nvGrpSpPr>
          <p:cNvPr id="24" name="Skupina 23"/>
          <p:cNvGrpSpPr/>
          <p:nvPr/>
        </p:nvGrpSpPr>
        <p:grpSpPr>
          <a:xfrm>
            <a:off x="161510" y="1268760"/>
            <a:ext cx="2970330" cy="3150350"/>
            <a:chOff x="341530" y="2888940"/>
            <a:chExt cx="2970330" cy="3150350"/>
          </a:xfrm>
        </p:grpSpPr>
        <p:grpSp>
          <p:nvGrpSpPr>
            <p:cNvPr id="19" name="Skupina 18"/>
            <p:cNvGrpSpPr/>
            <p:nvPr/>
          </p:nvGrpSpPr>
          <p:grpSpPr>
            <a:xfrm>
              <a:off x="386535" y="3023955"/>
              <a:ext cx="2880160" cy="2880160"/>
              <a:chOff x="251520" y="1268760"/>
              <a:chExt cx="2880160" cy="2880160"/>
            </a:xfrm>
          </p:grpSpPr>
          <p:grpSp>
            <p:nvGrpSpPr>
              <p:cNvPr id="7" name="Skupina 12"/>
              <p:cNvGrpSpPr/>
              <p:nvPr/>
            </p:nvGrpSpPr>
            <p:grpSpPr>
              <a:xfrm>
                <a:off x="881590" y="1898830"/>
                <a:ext cx="1620180" cy="1620180"/>
                <a:chOff x="3221850" y="2123855"/>
                <a:chExt cx="1620180" cy="1620180"/>
              </a:xfrm>
            </p:grpSpPr>
            <p:sp>
              <p:nvSpPr>
                <p:cNvPr id="6" name="Obdélník 5"/>
                <p:cNvSpPr/>
                <p:nvPr/>
              </p:nvSpPr>
              <p:spPr>
                <a:xfrm>
                  <a:off x="3311860" y="2213865"/>
                  <a:ext cx="1440160" cy="1440160"/>
                </a:xfrm>
                <a:prstGeom prst="rect">
                  <a:avLst/>
                </a:prstGeom>
                <a:ln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8" name="Přímá spojovací čára 7"/>
                <p:cNvCxnSpPr/>
                <p:nvPr/>
              </p:nvCxnSpPr>
              <p:spPr>
                <a:xfrm>
                  <a:off x="3221850" y="2933945"/>
                  <a:ext cx="180020" cy="0"/>
                </a:xfrm>
                <a:prstGeom prst="line">
                  <a:avLst/>
                </a:prstGeom>
                <a:ln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</p:cxnSp>
            <p:cxnSp>
              <p:nvCxnSpPr>
                <p:cNvPr id="9" name="Přímá spojovací čára 8"/>
                <p:cNvCxnSpPr/>
                <p:nvPr/>
              </p:nvCxnSpPr>
              <p:spPr>
                <a:xfrm>
                  <a:off x="4662010" y="2933945"/>
                  <a:ext cx="180020" cy="0"/>
                </a:xfrm>
                <a:prstGeom prst="line">
                  <a:avLst/>
                </a:prstGeom>
                <a:ln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</p:cxnSp>
            <p:cxnSp>
              <p:nvCxnSpPr>
                <p:cNvPr id="11" name="Přímá spojovací čára 10"/>
                <p:cNvCxnSpPr/>
                <p:nvPr/>
              </p:nvCxnSpPr>
              <p:spPr>
                <a:xfrm>
                  <a:off x="4031940" y="3564015"/>
                  <a:ext cx="0" cy="180020"/>
                </a:xfrm>
                <a:prstGeom prst="line">
                  <a:avLst/>
                </a:prstGeom>
                <a:ln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</p:cxnSp>
            <p:cxnSp>
              <p:nvCxnSpPr>
                <p:cNvPr id="12" name="Přímá spojovací čára 11"/>
                <p:cNvCxnSpPr/>
                <p:nvPr/>
              </p:nvCxnSpPr>
              <p:spPr>
                <a:xfrm>
                  <a:off x="4031940" y="2123855"/>
                  <a:ext cx="0" cy="180020"/>
                </a:xfrm>
                <a:prstGeom prst="line">
                  <a:avLst/>
                </a:prstGeom>
                <a:ln/>
              </p:spPr>
              <p:style>
                <a:lnRef idx="2">
                  <a:schemeClr val="accent3">
                    <a:shade val="50000"/>
                  </a:schemeClr>
                </a:lnRef>
                <a:fillRef idx="1">
                  <a:schemeClr val="accent3"/>
                </a:fillRef>
                <a:effectRef idx="0">
                  <a:schemeClr val="accent3"/>
                </a:effectRef>
                <a:fontRef idx="minor">
                  <a:schemeClr val="lt1"/>
                </a:fontRef>
              </p:style>
            </p:cxnSp>
          </p:grpSp>
          <p:sp>
            <p:nvSpPr>
              <p:cNvPr id="5" name="Elipsa 4"/>
              <p:cNvSpPr/>
              <p:nvPr/>
            </p:nvSpPr>
            <p:spPr>
              <a:xfrm>
                <a:off x="251520" y="2708920"/>
                <a:ext cx="1440000" cy="14400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8" name="Elipsa 17"/>
              <p:cNvSpPr/>
              <p:nvPr/>
            </p:nvSpPr>
            <p:spPr>
              <a:xfrm>
                <a:off x="1691680" y="1268760"/>
                <a:ext cx="1440000" cy="1440000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chemeClr val="accent3">
                    <a:lumMod val="50000"/>
                  </a:schemeClr>
                </a:solidFill>
              </a:ln>
            </p:spPr>
            <p:style>
              <a:lnRef idx="2">
                <a:schemeClr val="accent3">
                  <a:shade val="50000"/>
                </a:schemeClr>
              </a:lnRef>
              <a:fillRef idx="1">
                <a:schemeClr val="accent3"/>
              </a:fillRef>
              <a:effectRef idx="0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0" name="Obdélník 19"/>
            <p:cNvSpPr/>
            <p:nvPr/>
          </p:nvSpPr>
          <p:spPr>
            <a:xfrm>
              <a:off x="341530" y="4374105"/>
              <a:ext cx="765085" cy="166518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2546775" y="2978950"/>
              <a:ext cx="765085" cy="151200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1106615" y="5192815"/>
              <a:ext cx="765085" cy="84647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bdélník 22"/>
            <p:cNvSpPr/>
            <p:nvPr/>
          </p:nvSpPr>
          <p:spPr>
            <a:xfrm>
              <a:off x="1781690" y="2888940"/>
              <a:ext cx="765085" cy="85509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1106615" y="3744035"/>
              <a:ext cx="1440160" cy="1440160"/>
            </a:xfrm>
            <a:prstGeom prst="rect">
              <a:avLst/>
            </a:prstGeom>
            <a:noFill/>
            <a:ln w="9525">
              <a:solidFill>
                <a:schemeClr val="accent3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994870" y="3113965"/>
            <a:ext cx="2457450" cy="742950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87035" y="4194085"/>
            <a:ext cx="2933700" cy="809625"/>
          </a:xfrm>
          <a:prstGeom prst="rect">
            <a:avLst/>
          </a:prstGeom>
          <a:noFill/>
        </p:spPr>
      </p:pic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12001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1511660" y="270892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1" name="Rectangle 7"/>
          <p:cNvSpPr>
            <a:spLocks noChangeArrowheads="1"/>
          </p:cNvSpPr>
          <p:nvPr/>
        </p:nvSpPr>
        <p:spPr bwMode="auto">
          <a:xfrm>
            <a:off x="0" y="337185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887035" y="5544235"/>
            <a:ext cx="2228850" cy="447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Použitá literatura: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ROSECKÁ, Zdena a Arnošt MÍČEK. </a:t>
            </a:r>
            <a:r>
              <a:rPr lang="cs-CZ" sz="1600" i="1" dirty="0" smtClean="0"/>
              <a:t>Geometrie: učebnice pro 8. ročník</a:t>
            </a:r>
            <a:r>
              <a:rPr lang="cs-CZ" sz="1600" dirty="0" smtClean="0"/>
              <a:t>. Brno: Nová škola, 1999, 110 s. ISBN 80-856-0793-X.</a:t>
            </a:r>
          </a:p>
          <a:p>
            <a:r>
              <a:rPr lang="cs-CZ" sz="1600" dirty="0" smtClean="0"/>
              <a:t>PŮLPÁN, Zdeněk, Josef TREJBAL a Jitka BOUŠKOVÁ. </a:t>
            </a:r>
            <a:r>
              <a:rPr lang="cs-CZ" sz="1600" i="1" dirty="0" smtClean="0"/>
              <a:t>Matematika 8 pro základní školy: učebnice pro 8. ročník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Praha: SPN - pedagogické nakladatelství, 2009, 2 sv. </a:t>
            </a:r>
            <a:r>
              <a:rPr lang="cs-CZ" sz="1600" smtClean="0"/>
              <a:t>ISBN 978-80-7235-422-1.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369</Words>
  <Application>Microsoft Office PowerPoint</Application>
  <PresentationFormat>Předvádění na obrazovce (4:3)</PresentationFormat>
  <Paragraphs>72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Kruh, kružnice – obsah, obvod</vt:lpstr>
      <vt:lpstr>Snímek 3</vt:lpstr>
      <vt:lpstr>Snímek 4</vt:lpstr>
      <vt:lpstr>Snímek 5</vt:lpstr>
      <vt:lpstr>Snímek 6</vt:lpstr>
      <vt:lpstr>Snímek 7</vt:lpstr>
      <vt:lpstr>Použitá literatura: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pc</cp:lastModifiedBy>
  <cp:revision>16</cp:revision>
  <dcterms:created xsi:type="dcterms:W3CDTF">2013-03-16T13:05:27Z</dcterms:created>
  <dcterms:modified xsi:type="dcterms:W3CDTF">2013-06-06T16:53:25Z</dcterms:modified>
</cp:coreProperties>
</file>