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283" r:id="rId5"/>
    <p:sldId id="282" r:id="rId6"/>
    <p:sldId id="281" r:id="rId7"/>
    <p:sldId id="270" r:id="rId8"/>
    <p:sldId id="284" r:id="rId9"/>
    <p:sldId id="285" r:id="rId10"/>
    <p:sldId id="286" r:id="rId11"/>
    <p:sldId id="287" r:id="rId12"/>
    <p:sldId id="274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>
        <p:scale>
          <a:sx n="73" d="100"/>
          <a:sy n="73" d="100"/>
        </p:scale>
        <p:origin x="-1278" y="4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bynekmlcoch.cz/informace/medicina/anatomie-lidske-telo/lidske-srdce-srdce-cloveka-obrazky-anatomie-popis-funkce-fyziologie" TargetMode="External"/><Relationship Id="rId7" Type="http://schemas.openxmlformats.org/officeDocument/2006/relationships/hyperlink" Target="http://www.google.cz/search?q=kardiostimul%C3%A1tor&amp;hl=cs&amp;biw=1366&amp;bih=636&amp;prmd=imvns&amp;tbm=isch&amp;tbo=u&amp;source=univ&amp;sa=X&amp;ei=c76tToaTMK2N4gSml4WXDw&amp;sqi=2&amp;ved=0CDwQsAQ" TargetMode="External"/><Relationship Id="rId2" Type="http://schemas.openxmlformats.org/officeDocument/2006/relationships/hyperlink" Target="http://cs.wikipedia.org/wiki/Srdc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rdinace.cz/clanek/elektrokardiogram-neboli-ekg/" TargetMode="External"/><Relationship Id="rId5" Type="http://schemas.openxmlformats.org/officeDocument/2006/relationships/hyperlink" Target="http://www.google.cz/search?q=tonometr+obr%C3%A1zek&amp;hl=cs&amp;biw=1366&amp;bih=636&amp;prmd=imvns&amp;tbm=isch&amp;tbo=u&amp;source=univ&amp;sa=X&amp;ei=LLqtTp-6IaKk4ASVtMyNBw&amp;ved=0CDAQsAQ" TargetMode="External"/><Relationship Id="rId4" Type="http://schemas.openxmlformats.org/officeDocument/2006/relationships/hyperlink" Target="http://cs.wikipedia.org/wiki/Fonendosko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VY_32_INOVACE_07_28_Oběhová soustava, srdce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OBĚHOVÁ  SOUSTAVA, SRDCE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1050"/>
            <a:ext cx="813690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OBĚHOVÁ  SOUSTAVA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SRDCE  a CÉVY: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Tepny</a:t>
            </a:r>
            <a:r>
              <a:rPr lang="cs-CZ" sz="2800" dirty="0">
                <a:solidFill>
                  <a:schemeClr val="bg1"/>
                </a:solidFill>
              </a:rPr>
              <a:t> – ze srdce – okysličená krev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Žíly </a:t>
            </a:r>
            <a:r>
              <a:rPr lang="cs-CZ" sz="2800" dirty="0" smtClean="0">
                <a:solidFill>
                  <a:schemeClr val="bg1"/>
                </a:solidFill>
              </a:rPr>
              <a:t>- do </a:t>
            </a:r>
            <a:r>
              <a:rPr lang="cs-CZ" sz="2800" dirty="0">
                <a:solidFill>
                  <a:schemeClr val="bg1"/>
                </a:solidFill>
              </a:rPr>
              <a:t>srdce - </a:t>
            </a:r>
            <a:r>
              <a:rPr lang="cs-CZ" sz="2800" dirty="0" smtClean="0">
                <a:solidFill>
                  <a:schemeClr val="bg1"/>
                </a:solidFill>
              </a:rPr>
              <a:t>odkysličená </a:t>
            </a:r>
            <a:r>
              <a:rPr lang="cs-CZ" sz="2800" dirty="0">
                <a:solidFill>
                  <a:schemeClr val="bg1"/>
                </a:solidFill>
              </a:rPr>
              <a:t>krev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Vlásečnice</a:t>
            </a:r>
            <a:r>
              <a:rPr lang="cs-CZ" sz="2800" dirty="0">
                <a:solidFill>
                  <a:schemeClr val="bg1"/>
                </a:solidFill>
              </a:rPr>
              <a:t> – výměna dýchacích plynů mezi       krví a buňkami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SRDCE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Pravá část – odkysličená krev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Levá část </a:t>
            </a:r>
            <a:r>
              <a:rPr lang="cs-CZ" sz="2800" dirty="0" smtClean="0">
                <a:solidFill>
                  <a:schemeClr val="bg1"/>
                </a:solidFill>
              </a:rPr>
              <a:t>- okysličená </a:t>
            </a:r>
            <a:r>
              <a:rPr lang="cs-CZ" sz="2800" dirty="0" smtClean="0">
                <a:solidFill>
                  <a:schemeClr val="bg1"/>
                </a:solidFill>
              </a:rPr>
              <a:t>krev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171" y="2076530"/>
            <a:ext cx="4419401" cy="4419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3138" y="2635019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Schéma lidského srdce: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1. Horní dutá žíla - 2. Plicní tepna - 3. Plicní žíla - 4. Mitrální chlopeň - 5. Aortální chlopeň - 6. Levá komora - 7. Pravá komora - 8. Levá předsíň - 9. Pravá předsíň - 10. Aorta - 11. Plicní chlopeň - 12. Trojcípá chlopeň - 13. Dolní dutá žíla</a:t>
            </a:r>
          </a:p>
        </p:txBody>
      </p:sp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2576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Stavba srdce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11" y="910098"/>
            <a:ext cx="3960440" cy="5802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79227" y="970147"/>
            <a:ext cx="5097323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1. aorta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2. levá síň 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b="1" dirty="0">
                <a:solidFill>
                  <a:schemeClr val="bg1"/>
                </a:solidFill>
              </a:rPr>
              <a:t>3. poloměsíčitá </a:t>
            </a:r>
            <a:r>
              <a:rPr lang="cs-CZ" sz="3200" b="1" dirty="0" smtClean="0">
                <a:solidFill>
                  <a:schemeClr val="bg1"/>
                </a:solidFill>
              </a:rPr>
              <a:t>chlopeň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b="1" dirty="0">
                <a:solidFill>
                  <a:schemeClr val="bg1"/>
                </a:solidFill>
              </a:rPr>
              <a:t>4. dvojcípá </a:t>
            </a:r>
            <a:r>
              <a:rPr lang="cs-CZ" sz="3200" b="1" dirty="0" smtClean="0">
                <a:solidFill>
                  <a:schemeClr val="bg1"/>
                </a:solidFill>
              </a:rPr>
              <a:t>chlopeň 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b="1" dirty="0">
                <a:solidFill>
                  <a:schemeClr val="bg1"/>
                </a:solidFill>
              </a:rPr>
              <a:t>5. levá komora 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b="1" dirty="0">
                <a:solidFill>
                  <a:schemeClr val="bg1"/>
                </a:solidFill>
              </a:rPr>
              <a:t>6. mezikomorová přepážka </a:t>
            </a:r>
            <a:endParaRPr lang="cs-CZ" sz="3200" b="1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7</a:t>
            </a:r>
            <a:r>
              <a:rPr lang="cs-CZ" sz="3200" b="1" dirty="0">
                <a:solidFill>
                  <a:schemeClr val="bg1"/>
                </a:solidFill>
              </a:rPr>
              <a:t>. horní dutá žíla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b="1" dirty="0">
                <a:solidFill>
                  <a:schemeClr val="bg1"/>
                </a:solidFill>
              </a:rPr>
              <a:t>8. pravá síň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9. trojcípá chlopeň 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b="1" dirty="0">
                <a:solidFill>
                  <a:schemeClr val="bg1"/>
                </a:solidFill>
              </a:rPr>
              <a:t>10. pravá komora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b="1" dirty="0">
                <a:solidFill>
                  <a:schemeClr val="bg1"/>
                </a:solidFill>
              </a:rPr>
              <a:t>11. dolní dutá žíla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7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363" y="48961"/>
            <a:ext cx="9144000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1</a:t>
            </a:r>
            <a:r>
              <a:rPr lang="cs-CZ" sz="2800" b="1" dirty="0">
                <a:solidFill>
                  <a:schemeClr val="bg1"/>
                </a:solidFill>
              </a:rPr>
              <a:t>. </a:t>
            </a:r>
            <a:r>
              <a:rPr lang="cs-CZ" sz="2800" b="1" dirty="0">
                <a:solidFill>
                  <a:srgbClr val="FFFF00"/>
                </a:solidFill>
              </a:rPr>
              <a:t>aorta</a:t>
            </a:r>
            <a:r>
              <a:rPr lang="cs-CZ" sz="2800" dirty="0">
                <a:solidFill>
                  <a:schemeClr val="bg1"/>
                </a:solidFill>
              </a:rPr>
              <a:t> – srdečnice, odvádí krev z levé komory do  oběhu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2. </a:t>
            </a:r>
            <a:r>
              <a:rPr lang="cs-CZ" sz="2800" b="1" dirty="0">
                <a:solidFill>
                  <a:srgbClr val="FFFF00"/>
                </a:solidFill>
              </a:rPr>
              <a:t>levá síň </a:t>
            </a:r>
            <a:r>
              <a:rPr lang="cs-CZ" sz="2800" b="1" dirty="0">
                <a:solidFill>
                  <a:schemeClr val="bg1"/>
                </a:solidFill>
              </a:rPr>
              <a:t>-</a:t>
            </a:r>
            <a:r>
              <a:rPr lang="cs-CZ" sz="2800" dirty="0">
                <a:solidFill>
                  <a:schemeClr val="bg1"/>
                </a:solidFill>
              </a:rPr>
              <a:t> přitéká okysličená krev z plic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3. </a:t>
            </a:r>
            <a:r>
              <a:rPr lang="cs-CZ" sz="2800" b="1" dirty="0">
                <a:solidFill>
                  <a:srgbClr val="FFFF00"/>
                </a:solidFill>
              </a:rPr>
              <a:t>poloměsíčitá chlopeň </a:t>
            </a:r>
            <a:r>
              <a:rPr lang="cs-CZ" sz="2800" b="1" dirty="0" smtClean="0">
                <a:solidFill>
                  <a:schemeClr val="bg1"/>
                </a:solidFill>
              </a:rPr>
              <a:t>- </a:t>
            </a:r>
            <a:r>
              <a:rPr lang="cs-CZ" sz="2800" dirty="0" smtClean="0">
                <a:solidFill>
                  <a:schemeClr val="bg1"/>
                </a:solidFill>
              </a:rPr>
              <a:t>mezi </a:t>
            </a:r>
            <a:r>
              <a:rPr lang="cs-CZ" sz="2800" dirty="0">
                <a:solidFill>
                  <a:schemeClr val="bg1"/>
                </a:solidFill>
              </a:rPr>
              <a:t>levou komorou a aortou - v pravé komoře je to chlopeň mezi pravou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komorou a plicnicí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4. </a:t>
            </a:r>
            <a:r>
              <a:rPr lang="cs-CZ" sz="2800" b="1" dirty="0">
                <a:solidFill>
                  <a:srgbClr val="FFFF00"/>
                </a:solidFill>
              </a:rPr>
              <a:t>dvojcípá chlopeň </a:t>
            </a:r>
            <a:r>
              <a:rPr lang="cs-CZ" sz="2800" dirty="0">
                <a:solidFill>
                  <a:schemeClr val="bg1"/>
                </a:solidFill>
              </a:rPr>
              <a:t>- mezi levou síní a levou komorou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5. </a:t>
            </a:r>
            <a:r>
              <a:rPr lang="cs-CZ" sz="2800" b="1" dirty="0">
                <a:solidFill>
                  <a:srgbClr val="FFFF00"/>
                </a:solidFill>
              </a:rPr>
              <a:t>levá komora  </a:t>
            </a:r>
            <a:r>
              <a:rPr lang="cs-CZ" sz="2800" b="1" dirty="0">
                <a:solidFill>
                  <a:schemeClr val="bg1"/>
                </a:solidFill>
              </a:rPr>
              <a:t>- </a:t>
            </a:r>
            <a:r>
              <a:rPr lang="cs-CZ" sz="2800" dirty="0">
                <a:solidFill>
                  <a:schemeClr val="bg1"/>
                </a:solidFill>
              </a:rPr>
              <a:t>krev poháněna do velkého tělního oběhu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6. </a:t>
            </a:r>
            <a:r>
              <a:rPr lang="cs-CZ" sz="2800" b="1" dirty="0">
                <a:solidFill>
                  <a:srgbClr val="FFFF00"/>
                </a:solidFill>
              </a:rPr>
              <a:t>mezikomorová přepážka 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7. </a:t>
            </a:r>
            <a:r>
              <a:rPr lang="cs-CZ" sz="2800" b="1" dirty="0">
                <a:solidFill>
                  <a:srgbClr val="FFFF00"/>
                </a:solidFill>
              </a:rPr>
              <a:t>horní dutá žíla</a:t>
            </a:r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b="1" dirty="0">
                <a:solidFill>
                  <a:schemeClr val="bg1"/>
                </a:solidFill>
              </a:rPr>
              <a:t>8. </a:t>
            </a:r>
            <a:r>
              <a:rPr lang="cs-CZ" sz="2800" b="1" dirty="0">
                <a:solidFill>
                  <a:srgbClr val="FFFF00"/>
                </a:solidFill>
              </a:rPr>
              <a:t>pravá síň</a:t>
            </a: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přitéká </a:t>
            </a:r>
            <a:r>
              <a:rPr lang="cs-CZ" sz="2800" dirty="0">
                <a:solidFill>
                  <a:schemeClr val="bg1"/>
                </a:solidFill>
              </a:rPr>
              <a:t>krev z velkých žil těla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9. </a:t>
            </a:r>
            <a:r>
              <a:rPr lang="cs-CZ" sz="2800" b="1" dirty="0">
                <a:solidFill>
                  <a:srgbClr val="FFFF00"/>
                </a:solidFill>
              </a:rPr>
              <a:t>trojcípá chlopeň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mezi pravou síní a pravou komorou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10. </a:t>
            </a:r>
            <a:r>
              <a:rPr lang="cs-CZ" sz="2800" b="1" dirty="0">
                <a:solidFill>
                  <a:srgbClr val="FFFF00"/>
                </a:solidFill>
              </a:rPr>
              <a:t>pravá komora</a:t>
            </a:r>
            <a:r>
              <a:rPr lang="cs-CZ" sz="2800" dirty="0">
                <a:solidFill>
                  <a:schemeClr val="bg1"/>
                </a:solidFill>
              </a:rPr>
              <a:t>  přitéká krev z pravé síně a odkud je krev vypuzována do plicního oběhu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11. </a:t>
            </a:r>
            <a:r>
              <a:rPr lang="cs-CZ" sz="2800" b="1" dirty="0">
                <a:solidFill>
                  <a:srgbClr val="FFFF00"/>
                </a:solidFill>
              </a:rPr>
              <a:t>dolní dutá žíla </a:t>
            </a:r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/>
          </a:p>
          <a:p>
            <a:pPr algn="ctr"/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97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80648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Činnost srdce </a:t>
            </a:r>
            <a:r>
              <a:rPr lang="cs-CZ" sz="3200" dirty="0" smtClean="0">
                <a:solidFill>
                  <a:schemeClr val="bg1"/>
                </a:solidFill>
              </a:rPr>
              <a:t>– rytmická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Střídá </a:t>
            </a:r>
            <a:r>
              <a:rPr lang="cs-CZ" sz="3200" dirty="0" smtClean="0">
                <a:solidFill>
                  <a:schemeClr val="bg1"/>
                </a:solidFill>
              </a:rPr>
              <a:t>se:</a:t>
            </a:r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Stah = </a:t>
            </a:r>
            <a:r>
              <a:rPr lang="cs-CZ" sz="3200" dirty="0" smtClean="0">
                <a:solidFill>
                  <a:srgbClr val="FFFF00"/>
                </a:solidFill>
              </a:rPr>
              <a:t>SYSTOLA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Ochabnutí = </a:t>
            </a:r>
            <a:r>
              <a:rPr lang="cs-CZ" sz="3200" dirty="0" smtClean="0">
                <a:solidFill>
                  <a:srgbClr val="FFFF00"/>
                </a:solidFill>
              </a:rPr>
              <a:t>DIASTOLA</a:t>
            </a:r>
          </a:p>
          <a:p>
            <a:endParaRPr lang="cs-CZ" sz="3200" dirty="0" smtClean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Diastola síní </a:t>
            </a:r>
            <a:r>
              <a:rPr lang="cs-CZ" sz="3200" dirty="0" smtClean="0">
                <a:solidFill>
                  <a:schemeClr val="bg1"/>
                </a:solidFill>
              </a:rPr>
              <a:t>– síně </a:t>
            </a:r>
            <a:r>
              <a:rPr lang="cs-CZ" sz="3200" dirty="0" smtClean="0">
                <a:solidFill>
                  <a:schemeClr val="bg1"/>
                </a:solidFill>
              </a:rPr>
              <a:t>se plní krví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Systola síní </a:t>
            </a:r>
            <a:r>
              <a:rPr lang="cs-CZ" sz="3200" dirty="0" smtClean="0">
                <a:solidFill>
                  <a:schemeClr val="bg1"/>
                </a:solidFill>
              </a:rPr>
              <a:t>– vypuzení krve do komor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Diastola komor </a:t>
            </a:r>
            <a:r>
              <a:rPr lang="cs-CZ" sz="3200" dirty="0" smtClean="0">
                <a:solidFill>
                  <a:schemeClr val="bg1"/>
                </a:solidFill>
              </a:rPr>
              <a:t>– cípaté chlopně se        uzavřou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Systola komor </a:t>
            </a:r>
            <a:r>
              <a:rPr lang="cs-CZ" sz="3200" dirty="0" smtClean="0">
                <a:solidFill>
                  <a:schemeClr val="bg1"/>
                </a:solidFill>
              </a:rPr>
              <a:t>– krev vytlačena ze srdce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46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82047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Krevní oběh</a:t>
            </a:r>
          </a:p>
          <a:p>
            <a:pPr algn="ctr"/>
            <a:endParaRPr lang="cs-CZ" sz="32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 Velký – tělní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 Malý – plicní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Velký - tělní </a:t>
            </a:r>
            <a:r>
              <a:rPr lang="cs-CZ" sz="3200" dirty="0" smtClean="0">
                <a:solidFill>
                  <a:schemeClr val="bg1"/>
                </a:solidFill>
              </a:rPr>
              <a:t>– z levé komory aortou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- okysličená krev do celého těla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- horní a dolní dutou žilou se vrací do pravé síně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Malý – plicní </a:t>
            </a:r>
            <a:r>
              <a:rPr lang="cs-CZ" sz="3200" dirty="0" smtClean="0">
                <a:solidFill>
                  <a:schemeClr val="bg1"/>
                </a:solidFill>
              </a:rPr>
              <a:t>– odkysličená krev z pravé komory plicnicí do plic, odtud do levé síně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5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820472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Srdeční ozvy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Uzavírání srdečních chlopní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SYSTOLICKÁ – delší – cípaté chlopně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DIASTOLICKÁ – kratší – poloměsíčité chlopně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   Fonendoskop =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stetoskop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  <a:p>
            <a:endParaRPr lang="cs-CZ" sz="3200" dirty="0" smtClean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166" y="2636912"/>
            <a:ext cx="4954486" cy="4092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8786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892" y="383179"/>
            <a:ext cx="88204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Krevní tlak – 120/80</a:t>
            </a:r>
          </a:p>
          <a:p>
            <a:pPr algn="ctr"/>
            <a:endParaRPr lang="cs-CZ" sz="3200" dirty="0" smtClean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Systolický – 100 – 160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Diastolický - 90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Hodnota tlaku se mění – stáří, zátěž, stres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Tonometr</a:t>
            </a:r>
          </a:p>
          <a:p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95724"/>
            <a:ext cx="2507595" cy="2865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97461"/>
            <a:ext cx="3458784" cy="2637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068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1050"/>
            <a:ext cx="813690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ELEKTRICKÁ   AKTIVITA  SRDCE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Měření </a:t>
            </a:r>
            <a:r>
              <a:rPr lang="cs-CZ" sz="3200" dirty="0" smtClean="0">
                <a:solidFill>
                  <a:schemeClr val="bg1"/>
                </a:solidFill>
              </a:rPr>
              <a:t>- EKG =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elektrokardiogram</a:t>
            </a:r>
            <a:endParaRPr lang="cs-CZ" sz="3200" dirty="0">
              <a:solidFill>
                <a:schemeClr val="bg1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93293"/>
            <a:ext cx="49530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4581128"/>
            <a:ext cx="792088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Každý stah srdečního svalu je doprovázen vznikem slabého elektrického napětí, které se šíří až na povrch Vašeho těla, kde ho lze snímat EKG.</a:t>
            </a:r>
          </a:p>
        </p:txBody>
      </p:sp>
    </p:spTree>
    <p:extLst>
      <p:ext uri="{BB962C8B-B14F-4D97-AF65-F5344CB8AC3E}">
        <p14:creationId xmlns:p14="http://schemas.microsoft.com/office/powerpoint/2010/main" val="362059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13690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ELEKTRICKÁ   AKTIVITA  SRDCE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Při slabých elektrických podnětech  - implantace kardiostimulátoru</a:t>
            </a:r>
            <a:endParaRPr lang="cs-CZ" sz="2800" dirty="0" smtClean="0">
              <a:solidFill>
                <a:srgbClr val="FFFF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04" y="3501008"/>
            <a:ext cx="2381250" cy="224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136" y="3411817"/>
            <a:ext cx="3151719" cy="3456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77233"/>
            <a:ext cx="269557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785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34604"/>
            <a:ext cx="802838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Oběhová soustava, srdce</a:t>
            </a: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</a:t>
            </a:r>
            <a:r>
              <a:rPr lang="pl-PL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která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popíše stavbu a činnost srdce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srdce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96752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889249"/>
            <a:ext cx="71287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cs.wikipedia.org/wiki/Srdce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www.zbynekmlcoch.cz/informace/medicina/anatomie-lidske-telo/lidske-srdce-srdce-cloveka-obrazky-anatomie-popis-funkce-fyziologie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4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4"/>
              </a:rPr>
              <a:t>cs.wikipedia.org/wiki/Fonendoskop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5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5"/>
              </a:rPr>
              <a:t>www.google.cz/search?q=tonometr+obr%C3%A1zek&amp;hl=cs&amp;biw=1366&amp;bih=636&amp;prmd=imvns&amp;tbm=isch&amp;tbo=u&amp;source=univ&amp;sa=X&amp;ei=LLqtTp-6IaKk4ASVtMyNBw&amp;ved=0CDAQsAQ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6"/>
              </a:rPr>
              <a:t>http://www.ordinace.cz/clanek/elektrokardiogram-neboli-ekg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6"/>
              </a:rPr>
              <a:t>/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7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7"/>
              </a:rPr>
              <a:t>www.google.cz/search?q=kardiostimul%C3%A1tor&amp;hl=cs&amp;biw=1366&amp;bih=636&amp;prmd=imvns&amp;tbm=isch&amp;tbo=u&amp;source=univ&amp;sa=X&amp;ei=c76tToaTMK2N4gSml4WXDw&amp;sqi=2&amp;ved=0CDwQsAQ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656</TotalTime>
  <Words>430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Martin Králík</cp:lastModifiedBy>
  <cp:revision>68</cp:revision>
  <dcterms:created xsi:type="dcterms:W3CDTF">2011-05-04T20:13:56Z</dcterms:created>
  <dcterms:modified xsi:type="dcterms:W3CDTF">2012-03-14T17:20:44Z</dcterms:modified>
</cp:coreProperties>
</file>