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8208"/>
    <a:srgbClr val="FF33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560BC3-B5EF-4DFA-8B0C-60BA90D54AF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0363D-1BC1-4E50-9F94-71D5ACA182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VY_42_INOVACE_21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Obvod a obsah kruhu - přemýšlej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</a:t>
            </a:r>
            <a:r>
              <a:rPr lang="cs-CZ" sz="1600" dirty="0" smtClean="0"/>
              <a:t>Procvičování obvodu a obsahu kruhu formou testu. Využíváme znalosti obsahu a obvodu čtverce. Úlohy rozvíjí matematickou logiku a představivost.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Obvod a obsah kruhu - přemýšlej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Počítej si do sešitu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1. Je-li a = 6 cm, je obvod zeleného čtverce (klikni na správnou odpověď):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515" y="1988840"/>
            <a:ext cx="16916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24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46775" y="1988840"/>
            <a:ext cx="201622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37,68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2050" y="1988840"/>
            <a:ext cx="16916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12 cm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82290" y="1988840"/>
            <a:ext cx="16916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36 cm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691679" y="3474005"/>
            <a:ext cx="2016000" cy="2016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414908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01770" y="563424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4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2. Je-li a = 6 cm, je obsah zeleného čtverce (klikni na správnou odpověď):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515" y="1988840"/>
            <a:ext cx="169168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46775" y="1988840"/>
            <a:ext cx="201622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37,68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2050" y="1988840"/>
            <a:ext cx="169168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12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82290" y="1988840"/>
            <a:ext cx="169168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 = 36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691679" y="3474005"/>
            <a:ext cx="2016000" cy="2016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414908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01770" y="563424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3. Je-li a = 6 cm délka strany čtverce, je obsah kruhu vepsaného do čtverce (klikni na správnou odpověď):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514" y="1988840"/>
            <a:ext cx="189021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18,84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46775" y="1988840"/>
            <a:ext cx="201622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28,26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42030" y="1988840"/>
            <a:ext cx="207023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113,04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82289" y="1988840"/>
            <a:ext cx="1755195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 = 9,42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691680" y="3474005"/>
            <a:ext cx="2016000" cy="2016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414908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01770" y="563424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691680" y="3474005"/>
            <a:ext cx="2016000" cy="2025225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animClr clrSpc="rgb">
                                      <p:cBhvr>
                                        <p:cTn id="2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2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animClr clrSpc="rgb">
                                      <p:cBhvr>
                                        <p:cTn id="4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4. Je-li d = 6 cm, je obsah kruhu K(klikni na správnou odpověď):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514" y="1988840"/>
            <a:ext cx="1890211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18,84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87035" y="1988840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28,26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1770" y="1988840"/>
            <a:ext cx="207023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113,04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82289" y="1988840"/>
            <a:ext cx="175519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 = 9,42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1691680" y="3474005"/>
            <a:ext cx="2016000" cy="2025225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stCxn id="10" idx="2"/>
            <a:endCxn id="10" idx="6"/>
          </p:cNvCxnSpPr>
          <p:nvPr/>
        </p:nvCxnSpPr>
        <p:spPr>
          <a:xfrm>
            <a:off x="1691680" y="4486618"/>
            <a:ext cx="2016000" cy="0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186735" y="3924055"/>
            <a:ext cx="12601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d = 6 cm</a:t>
            </a:r>
            <a:endParaRPr lang="cs-CZ" sz="2000" b="1" dirty="0">
              <a:solidFill>
                <a:srgbClr val="7030A0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2699680" y="4410125"/>
            <a:ext cx="0" cy="14400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46775" y="450912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S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76845" y="482415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F8D4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F8D4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F8D4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F8D42"/>
                                      </p:to>
                                    </p:animClr>
                                    <p:animClr clrSpc="rgb">
                                      <p:cBhvr>
                                        <p:cTn id="2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F8D42"/>
                                      </p:to>
                                    </p:animClr>
                                    <p:set>
                                      <p:cBhvr>
                                        <p:cTn id="2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F8D42"/>
                                      </p:to>
                                    </p:animClr>
                                    <p:animClr clrSpc="rgb">
                                      <p:cBhvr>
                                        <p:cTn id="4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F8D42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75000"/>
                  <a:tint val="66000"/>
                  <a:satMod val="160000"/>
                </a:schemeClr>
              </a:gs>
              <a:gs pos="50000">
                <a:schemeClr val="accent2">
                  <a:lumMod val="75000"/>
                  <a:tint val="44500"/>
                  <a:satMod val="160000"/>
                </a:schemeClr>
              </a:gs>
              <a:gs pos="100000">
                <a:schemeClr val="accent2">
                  <a:lumMod val="75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5. Je-li r = 6 cm, je obvod kruhu K(klikni na správnou odpověď):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514" y="1988840"/>
            <a:ext cx="1890211" cy="461665"/>
          </a:xfrm>
          <a:prstGeom prst="rect">
            <a:avLst/>
          </a:prstGeom>
          <a:gradFill flip="none" rotWithShape="1">
            <a:gsLst>
              <a:gs pos="0">
                <a:srgbClr val="FF0066">
                  <a:tint val="66000"/>
                  <a:satMod val="160000"/>
                </a:srgbClr>
              </a:gs>
              <a:gs pos="50000">
                <a:srgbClr val="FF0066">
                  <a:tint val="44500"/>
                  <a:satMod val="160000"/>
                </a:srgbClr>
              </a:gs>
              <a:gs pos="100000">
                <a:srgbClr val="FF0066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37,68 cm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87035" y="1988840"/>
            <a:ext cx="2016224" cy="461665"/>
          </a:xfrm>
          <a:prstGeom prst="rect">
            <a:avLst/>
          </a:prstGeom>
          <a:gradFill flip="none" rotWithShape="1">
            <a:gsLst>
              <a:gs pos="0">
                <a:srgbClr val="FF0066">
                  <a:tint val="66000"/>
                  <a:satMod val="160000"/>
                </a:srgbClr>
              </a:gs>
              <a:gs pos="50000">
                <a:srgbClr val="FF0066">
                  <a:tint val="44500"/>
                  <a:satMod val="160000"/>
                </a:srgbClr>
              </a:gs>
              <a:gs pos="100000">
                <a:srgbClr val="FF0066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15,42 cm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1770" y="1988840"/>
            <a:ext cx="2070230" cy="461665"/>
          </a:xfrm>
          <a:prstGeom prst="rect">
            <a:avLst/>
          </a:prstGeom>
          <a:gradFill flip="none" rotWithShape="1">
            <a:gsLst>
              <a:gs pos="0">
                <a:srgbClr val="FF0066">
                  <a:tint val="66000"/>
                  <a:satMod val="160000"/>
                </a:srgbClr>
              </a:gs>
              <a:gs pos="50000">
                <a:srgbClr val="FF0066">
                  <a:tint val="44500"/>
                  <a:satMod val="160000"/>
                </a:srgbClr>
              </a:gs>
              <a:gs pos="100000">
                <a:srgbClr val="FF0066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18,84 cm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82289" y="1988840"/>
            <a:ext cx="1755195" cy="461665"/>
          </a:xfrm>
          <a:prstGeom prst="rect">
            <a:avLst/>
          </a:prstGeom>
          <a:gradFill flip="none" rotWithShape="1">
            <a:gsLst>
              <a:gs pos="0">
                <a:srgbClr val="FF0066">
                  <a:tint val="66000"/>
                  <a:satMod val="160000"/>
                </a:srgbClr>
              </a:gs>
              <a:gs pos="50000">
                <a:srgbClr val="FF0066">
                  <a:tint val="44500"/>
                  <a:satMod val="160000"/>
                </a:srgbClr>
              </a:gs>
              <a:gs pos="100000">
                <a:srgbClr val="FF0066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12,1 cm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1691680" y="3474005"/>
            <a:ext cx="2016000" cy="2025225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12" name="Přímá spojovací čára 11"/>
          <p:cNvCxnSpPr>
            <a:stCxn id="10" idx="2"/>
            <a:endCxn id="10" idx="6"/>
          </p:cNvCxnSpPr>
          <p:nvPr/>
        </p:nvCxnSpPr>
        <p:spPr>
          <a:xfrm>
            <a:off x="1691680" y="4486618"/>
            <a:ext cx="1044000" cy="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691680" y="4059070"/>
            <a:ext cx="1260141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r = 6 cm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2699680" y="4410125"/>
            <a:ext cx="0" cy="144000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46775" y="4509120"/>
            <a:ext cx="360040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76845" y="4824155"/>
            <a:ext cx="36004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K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C32B8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C32B8"/>
                                      </p:to>
                                    </p:animClr>
                                    <p:animClr clrSpc="rgb">
                                      <p:cBhvr>
                                        <p:cTn id="14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C32B8"/>
                                      </p:to>
                                    </p:animClr>
                                    <p:set>
                                      <p:cBhvr>
                                        <p:cTn id="15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C32B8"/>
                                      </p:to>
                                    </p:animClr>
                                    <p:animClr clrSpc="rgb">
                                      <p:cBhvr>
                                        <p:cTn id="2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C32B8"/>
                                      </p:to>
                                    </p:animClr>
                                    <p:set>
                                      <p:cBhvr>
                                        <p:cTn id="2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C32B8"/>
                                      </p:to>
                                    </p:animClr>
                                    <p:animClr clrSpc="rgb">
                                      <p:cBhvr>
                                        <p:cTn id="4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C32B8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83099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6. Je-li d = 6 cm, je obsah zeleně vybarvené plochy (klikni na správnou odpověď):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514" y="1988840"/>
            <a:ext cx="1890211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17,16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46775" y="1988840"/>
            <a:ext cx="201622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5,16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42030" y="1988840"/>
            <a:ext cx="207023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7,74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82289" y="1988840"/>
            <a:ext cx="175519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 = 9,42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691680" y="3474005"/>
            <a:ext cx="2016000" cy="2016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041830" y="545916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691680" y="3474005"/>
            <a:ext cx="2016000" cy="20252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stCxn id="10" idx="2"/>
            <a:endCxn id="10" idx="6"/>
          </p:cNvCxnSpPr>
          <p:nvPr/>
        </p:nvCxnSpPr>
        <p:spPr>
          <a:xfrm>
            <a:off x="1691680" y="4486618"/>
            <a:ext cx="2016000" cy="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699680" y="4410125"/>
            <a:ext cx="0" cy="144000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051720" y="4554125"/>
            <a:ext cx="14851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 = 6 cm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360902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animClr clrSpc="rgb">
                                      <p:cBhvr>
                                        <p:cTn id="4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7. Je-li a = 6 cm, je obsah všech čtyř bílých kruhů </a:t>
            </a:r>
            <a:br>
              <a:rPr lang="cs-CZ" sz="2400" b="1" dirty="0" smtClean="0"/>
            </a:br>
            <a:r>
              <a:rPr lang="cs-CZ" sz="2400" b="1" dirty="0" smtClean="0"/>
              <a:t>(klikni na správnou odpověď):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514" y="1988840"/>
            <a:ext cx="189021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9,42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46775" y="1988840"/>
            <a:ext cx="201622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1,68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57265" y="1988840"/>
            <a:ext cx="207023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28,26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42030" y="1988840"/>
            <a:ext cx="1890209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 = 18,84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691680" y="3474005"/>
            <a:ext cx="2160000" cy="2160000"/>
          </a:xfrm>
          <a:prstGeom prst="rect">
            <a:avLst/>
          </a:prstGeom>
          <a:solidFill>
            <a:schemeClr val="accent6">
              <a:tint val="50000"/>
              <a:satMod val="30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1691680" y="4554125"/>
            <a:ext cx="2160000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096725" y="5729190"/>
            <a:ext cx="1485165" cy="40011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 = 6 cm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18" name="Přímá spojovací čára 17"/>
          <p:cNvCxnSpPr>
            <a:stCxn id="7" idx="0"/>
            <a:endCxn id="7" idx="2"/>
          </p:cNvCxnSpPr>
          <p:nvPr/>
        </p:nvCxnSpPr>
        <p:spPr>
          <a:xfrm>
            <a:off x="2771680" y="3474005"/>
            <a:ext cx="0" cy="216000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1691680" y="3474005"/>
            <a:ext cx="1080000" cy="1080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771920" y="3474005"/>
            <a:ext cx="1080000" cy="1080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691680" y="4554245"/>
            <a:ext cx="1080000" cy="1080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771800" y="4554245"/>
            <a:ext cx="1080000" cy="10800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animClr clrSpc="rgb">
                                      <p:cBhvr>
                                        <p:cTn id="4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68660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8. Je-li a = 6 cm, je obsah oranžového tvaru</a:t>
            </a:r>
            <a:br>
              <a:rPr lang="cs-CZ" sz="2400" b="1" dirty="0" smtClean="0"/>
            </a:br>
            <a:r>
              <a:rPr lang="cs-CZ" sz="2400" b="1" dirty="0" smtClean="0"/>
              <a:t> (klikni na správnou odpověď):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47275" y="1538790"/>
            <a:ext cx="1890211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18,84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46775" y="1538790"/>
            <a:ext cx="201622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36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510" y="1538790"/>
            <a:ext cx="207023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7,74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42030" y="1538790"/>
            <a:ext cx="189020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S</a:t>
            </a:r>
            <a:r>
              <a:rPr lang="cs-CZ" sz="2400" b="1" dirty="0" smtClean="0"/>
              <a:t> = 28,26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116505" y="2168860"/>
            <a:ext cx="5310590" cy="4590510"/>
            <a:chOff x="116505" y="2168860"/>
            <a:chExt cx="5310590" cy="4590510"/>
          </a:xfrm>
        </p:grpSpPr>
        <p:cxnSp>
          <p:nvCxnSpPr>
            <p:cNvPr id="12" name="Přímá spojovací čára 11"/>
            <p:cNvCxnSpPr/>
            <p:nvPr/>
          </p:nvCxnSpPr>
          <p:spPr>
            <a:xfrm>
              <a:off x="1691680" y="4554125"/>
              <a:ext cx="2160000" cy="0"/>
            </a:xfrm>
            <a:prstGeom prst="line">
              <a:avLst/>
            </a:prstGeom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>
              <a:stCxn id="7" idx="0"/>
              <a:endCxn id="7" idx="2"/>
            </p:cNvCxnSpPr>
            <p:nvPr/>
          </p:nvCxnSpPr>
          <p:spPr>
            <a:xfrm>
              <a:off x="2771680" y="3474005"/>
              <a:ext cx="0" cy="2160000"/>
            </a:xfrm>
            <a:prstGeom prst="line">
              <a:avLst/>
            </a:prstGeom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21" name="Elipsa 20"/>
            <p:cNvSpPr/>
            <p:nvPr/>
          </p:nvSpPr>
          <p:spPr>
            <a:xfrm>
              <a:off x="1691680" y="3474005"/>
              <a:ext cx="2160000" cy="2160000"/>
            </a:xfrm>
            <a:prstGeom prst="ellipse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Elipsa 14"/>
            <p:cNvSpPr/>
            <p:nvPr/>
          </p:nvSpPr>
          <p:spPr>
            <a:xfrm>
              <a:off x="611560" y="4554125"/>
              <a:ext cx="2160000" cy="2160000"/>
            </a:xfrm>
            <a:prstGeom prst="ellipse">
              <a:avLst/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Elipsa 15"/>
            <p:cNvSpPr/>
            <p:nvPr/>
          </p:nvSpPr>
          <p:spPr>
            <a:xfrm>
              <a:off x="2771800" y="4554365"/>
              <a:ext cx="2160000" cy="2160000"/>
            </a:xfrm>
            <a:prstGeom prst="ellipse">
              <a:avLst/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Elipsa 16"/>
            <p:cNvSpPr/>
            <p:nvPr/>
          </p:nvSpPr>
          <p:spPr>
            <a:xfrm>
              <a:off x="2771800" y="2394125"/>
              <a:ext cx="2160000" cy="2160000"/>
            </a:xfrm>
            <a:prstGeom prst="ellipse">
              <a:avLst/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611560" y="2393885"/>
              <a:ext cx="2160000" cy="2160000"/>
            </a:xfrm>
            <a:prstGeom prst="ellipse">
              <a:avLst/>
            </a:prstGeom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3851920" y="2213865"/>
              <a:ext cx="1575175" cy="454550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116505" y="2168860"/>
              <a:ext cx="1575175" cy="454550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1466655" y="2213865"/>
              <a:ext cx="2790310" cy="12601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331640" y="5634245"/>
              <a:ext cx="2790310" cy="1080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1691680" y="3474005"/>
              <a:ext cx="2160000" cy="2160000"/>
            </a:xfrm>
            <a:prstGeom prst="rect">
              <a:avLst/>
            </a:prstGeom>
            <a:noFill/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321750" y="5724255"/>
            <a:ext cx="1080120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 = 6 cm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6B3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6B3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6B3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6B3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6B3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6B32"/>
                                      </p:to>
                                    </p:animClr>
                                    <p:animClr clrSpc="rgb">
                                      <p:cBhvr>
                                        <p:cTn id="4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6B32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Kolik jsi měl správných odpovědí?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033845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		Jsi nejlepší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933945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		Pěkný výkon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924055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		Dávej větší pozor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914165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	</a:t>
            </a:r>
            <a:r>
              <a:rPr lang="cs-CZ" sz="2400" b="1" dirty="0"/>
              <a:t>	</a:t>
            </a:r>
            <a:r>
              <a:rPr lang="cs-CZ" sz="2400" b="1" dirty="0" smtClean="0"/>
              <a:t>To je slabota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85927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		Budeš se na to muset znovu podívat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203384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6675" y="5859270"/>
            <a:ext cx="747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1 - 0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01670" y="4914165"/>
            <a:ext cx="765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3 - 2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01670" y="3924055"/>
            <a:ext cx="802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5 - 4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56665" y="2933945"/>
            <a:ext cx="8755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7 - 6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ROSECKÁ, Zdena a Arnošt MÍČEK. </a:t>
            </a:r>
            <a:r>
              <a:rPr lang="cs-CZ" sz="1600" i="1" dirty="0" smtClean="0"/>
              <a:t>Geometrie: učebnice pro 8. ročník</a:t>
            </a:r>
            <a:r>
              <a:rPr lang="cs-CZ" sz="1600" dirty="0" smtClean="0"/>
              <a:t>. Brno: Nová škola, 1999, 110 s. ISBN 80-856-0793-X.</a:t>
            </a:r>
          </a:p>
          <a:p>
            <a:r>
              <a:rPr lang="cs-CZ" sz="1600" dirty="0"/>
              <a:t>PŮLPÁN, Zdeněk, Josef TREJBAL a Jitka BOUŠKOVÁ. </a:t>
            </a:r>
            <a:r>
              <a:rPr lang="cs-CZ" sz="1600" i="1" dirty="0"/>
              <a:t>Matematika 8 pro základní školy: učebnice pro 8. ročník</a:t>
            </a:r>
            <a:r>
              <a:rPr lang="cs-CZ" sz="1600" dirty="0"/>
              <a:t>. 1. </a:t>
            </a:r>
            <a:r>
              <a:rPr lang="cs-CZ" sz="1600" dirty="0" err="1"/>
              <a:t>vyd</a:t>
            </a:r>
            <a:r>
              <a:rPr lang="cs-CZ" sz="1600" dirty="0"/>
              <a:t>. Praha: SPN - pedagogické nakladatelství, 2009, 2 sv. ISBN 978-80-7235-422-1.</a:t>
            </a:r>
          </a:p>
          <a:p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455</Words>
  <Application>Microsoft Office PowerPoint</Application>
  <PresentationFormat>Předvádění na obrazovce (4:3)</PresentationFormat>
  <Paragraphs>89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Obvod a obsah kruhu - přemýšlej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17</cp:revision>
  <dcterms:created xsi:type="dcterms:W3CDTF">2013-03-16T15:14:53Z</dcterms:created>
  <dcterms:modified xsi:type="dcterms:W3CDTF">2013-06-06T17:03:11Z</dcterms:modified>
</cp:coreProperties>
</file>