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0" r:id="rId5"/>
    <p:sldId id="261" r:id="rId6"/>
    <p:sldId id="262" r:id="rId7"/>
    <p:sldId id="267" r:id="rId8"/>
    <p:sldId id="268" r:id="rId9"/>
    <p:sldId id="269" r:id="rId10"/>
    <p:sldId id="263" r:id="rId11"/>
    <p:sldId id="264" r:id="rId12"/>
    <p:sldId id="265" r:id="rId13"/>
    <p:sldId id="266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2FE0-17C2-405A-996A-E276FC5F2CE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D30C-A28D-4D2E-8C29-1409FF2260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2FE0-17C2-405A-996A-E276FC5F2CE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D30C-A28D-4D2E-8C29-1409FF2260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2FE0-17C2-405A-996A-E276FC5F2CE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D30C-A28D-4D2E-8C29-1409FF2260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2FE0-17C2-405A-996A-E276FC5F2CE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D30C-A28D-4D2E-8C29-1409FF2260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2FE0-17C2-405A-996A-E276FC5F2CE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D30C-A28D-4D2E-8C29-1409FF2260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2FE0-17C2-405A-996A-E276FC5F2CE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D30C-A28D-4D2E-8C29-1409FF2260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2FE0-17C2-405A-996A-E276FC5F2CE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D30C-A28D-4D2E-8C29-1409FF2260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2FE0-17C2-405A-996A-E276FC5F2CE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D30C-A28D-4D2E-8C29-1409FF2260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2FE0-17C2-405A-996A-E276FC5F2CE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D30C-A28D-4D2E-8C29-1409FF2260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2FE0-17C2-405A-996A-E276FC5F2CE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D30C-A28D-4D2E-8C29-1409FF2260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2FE0-17C2-405A-996A-E276FC5F2CE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D30C-A28D-4D2E-8C29-1409FF2260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22FE0-17C2-405A-996A-E276FC5F2CE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CBD30C-A28D-4D2E-8C29-1409FF2260D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27584" y="1628800"/>
            <a:ext cx="7067550" cy="3529013"/>
          </a:xfrm>
        </p:spPr>
        <p:txBody>
          <a:bodyPr>
            <a:normAutofit lnSpcReduction="10000"/>
          </a:bodyPr>
          <a:lstStyle/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ČÍSLO PROJEKTU: 1.4 OP VK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NÁZEV: VY_42_INOVACE_22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AUTOR: Mgr., Bc. Daniela </a:t>
            </a:r>
            <a:r>
              <a:rPr lang="cs-CZ" sz="1600" dirty="0" err="1" smtClean="0"/>
              <a:t>Kalistová</a:t>
            </a:r>
            <a:endParaRPr lang="cs-CZ" sz="1600" dirty="0" smtClean="0"/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OBDOBÍ: 2012-13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ROČNÍK: 7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OBLAST: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OBOR: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TÉMATICKÝ OKRUH: Geometrie v rovině a prostoru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TÉMA: Vlastnosti rovnoběžníků 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ANOTACE: </a:t>
            </a:r>
            <a:r>
              <a:rPr lang="cs-CZ" sz="1600" dirty="0" smtClean="0"/>
              <a:t>Jednoduchý test na procvičení vlastností rovnoběžníků. Žáci si ho mohou zkusit i sami. Správné odpovědi jsou ihned k dispozici.</a:t>
            </a:r>
            <a:endParaRPr lang="cs-CZ" sz="16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15363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301208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972087" y="510421"/>
            <a:ext cx="722999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</a:t>
            </a:r>
            <a:r>
              <a:rPr lang="cs-CZ" sz="1600" b="1" dirty="0" err="1"/>
              <a:t>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</a:t>
            </a:r>
            <a:r>
              <a:rPr lang="cs-CZ" sz="1600" dirty="0" err="1"/>
              <a:t>Strašecí</a:t>
            </a:r>
            <a:endParaRPr lang="cs-CZ" sz="1600" dirty="0"/>
          </a:p>
          <a:p>
            <a:pPr algn="ctr"/>
            <a:r>
              <a:rPr lang="cs-CZ" sz="1600" dirty="0" smtClean="0"/>
              <a:t>                                                tel. 311 240 401, 311 240 400, email: </a:t>
            </a:r>
            <a:r>
              <a:rPr lang="cs-CZ" sz="1600" dirty="0" err="1" smtClean="0"/>
              <a:t>zsnovstra</a:t>
            </a:r>
            <a:r>
              <a:rPr lang="cs-CZ" sz="1600" dirty="0" smtClean="0"/>
              <a:t>@email.</a:t>
            </a:r>
            <a:r>
              <a:rPr lang="cs-CZ" sz="1600" dirty="0" err="1" smtClean="0"/>
              <a:t>cz</a:t>
            </a:r>
            <a:r>
              <a:rPr lang="cs-CZ" sz="1600" dirty="0" smtClean="0"/>
              <a:t> 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Vlastnosti rovnoběžníků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148064" y="5013176"/>
            <a:ext cx="1872208" cy="720080"/>
          </a:xfrm>
          <a:prstGeom prst="rect">
            <a:avLst/>
          </a:prstGeom>
          <a:ln w="28575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12360" y="5013176"/>
            <a:ext cx="720080" cy="720080"/>
          </a:xfrm>
          <a:prstGeom prst="rect">
            <a:avLst/>
          </a:prstGeom>
          <a:ln w="28575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Kosoúhelník 25"/>
          <p:cNvSpPr/>
          <p:nvPr/>
        </p:nvSpPr>
        <p:spPr>
          <a:xfrm>
            <a:off x="179512" y="4869160"/>
            <a:ext cx="2304256" cy="864096"/>
          </a:xfrm>
          <a:prstGeom prst="parallelogram">
            <a:avLst/>
          </a:pr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Kosoúhelník 26"/>
          <p:cNvSpPr/>
          <p:nvPr/>
        </p:nvSpPr>
        <p:spPr>
          <a:xfrm>
            <a:off x="2915816" y="4869160"/>
            <a:ext cx="1368152" cy="1008112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2771800" y="39330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K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OSOČTVEREC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220072" y="3933056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OBDÉLNÍK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23528" y="39330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KOSODÉLNÍK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7380312" y="3933056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ČTVEREC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0" y="980728"/>
            <a:ext cx="9144000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1. Který z rovnoběžníků má PROTĚJŠÍ strany shodné?</a:t>
            </a:r>
            <a:endParaRPr lang="cs-CZ" sz="24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228184" y="1628800"/>
            <a:ext cx="2088232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C000"/>
                </a:solidFill>
              </a:rPr>
              <a:t>Klikni na obrazec</a:t>
            </a:r>
            <a:endParaRPr lang="cs-CZ" b="1" dirty="0">
              <a:solidFill>
                <a:srgbClr val="FFC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2411760" y="2708920"/>
            <a:ext cx="6444208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Tuto vlastnost mají všechny rovnoběžníky.</a:t>
            </a:r>
            <a:endParaRPr lang="cs-CZ" sz="24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971600" y="5157192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7839363" y="5157192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724128" y="5229200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3275856" y="5229200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6" grpId="0" animBg="1"/>
      <p:bldP spid="27" grpId="0" animBg="1"/>
      <p:bldP spid="40" grpId="0" animBg="1"/>
      <p:bldP spid="41" grpId="0"/>
      <p:bldP spid="42" grpId="0"/>
      <p:bldP spid="43" grpId="0"/>
      <p:bldP spid="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148064" y="5013176"/>
            <a:ext cx="1872208" cy="720080"/>
          </a:xfrm>
          <a:prstGeom prst="rect">
            <a:avLst/>
          </a:prstGeom>
          <a:ln w="28575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12360" y="5013176"/>
            <a:ext cx="720080" cy="720080"/>
          </a:xfrm>
          <a:prstGeom prst="rect">
            <a:avLst/>
          </a:prstGeom>
          <a:ln w="28575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Kosoúhelník 25"/>
          <p:cNvSpPr/>
          <p:nvPr/>
        </p:nvSpPr>
        <p:spPr>
          <a:xfrm>
            <a:off x="179512" y="4869160"/>
            <a:ext cx="2304256" cy="864096"/>
          </a:xfrm>
          <a:prstGeom prst="parallelogram">
            <a:avLst/>
          </a:pr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Kosoúhelník 26"/>
          <p:cNvSpPr/>
          <p:nvPr/>
        </p:nvSpPr>
        <p:spPr>
          <a:xfrm>
            <a:off x="2915816" y="4869160"/>
            <a:ext cx="1368152" cy="1008112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2771800" y="39330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K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OSOČTVEREC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220072" y="3933056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OBDÉLNÍK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23528" y="39330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KOSODÉLNÍK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7380312" y="3933056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ČTVEREC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0" y="980728"/>
            <a:ext cx="9144000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2. Který z rovnoběžníků má SOUSEDNÍ strany shodné?</a:t>
            </a:r>
            <a:endParaRPr lang="cs-CZ" sz="24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228184" y="1628800"/>
            <a:ext cx="2088232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Klikni na obrazec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2411760" y="2708920"/>
            <a:ext cx="6444208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Tuto vlastnost mají čtverec a kosočtverec.</a:t>
            </a:r>
            <a:endParaRPr lang="cs-CZ" sz="24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7839363" y="5157192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3275856" y="5229200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3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9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>
                                      <p:cBhvr>
                                        <p:cTn id="2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30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6" grpId="0" animBg="1"/>
      <p:bldP spid="27" grpId="0" animBg="1"/>
      <p:bldP spid="40" grpId="0" animBg="1"/>
      <p:bldP spid="42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148064" y="5013176"/>
            <a:ext cx="1872208" cy="720080"/>
          </a:xfrm>
          <a:prstGeom prst="rect">
            <a:avLst/>
          </a:prstGeom>
          <a:ln w="28575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12360" y="5013176"/>
            <a:ext cx="720080" cy="720080"/>
          </a:xfrm>
          <a:prstGeom prst="rect">
            <a:avLst/>
          </a:prstGeom>
          <a:ln w="28575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Kosoúhelník 25"/>
          <p:cNvSpPr/>
          <p:nvPr/>
        </p:nvSpPr>
        <p:spPr>
          <a:xfrm>
            <a:off x="179512" y="4869160"/>
            <a:ext cx="2304256" cy="864096"/>
          </a:xfrm>
          <a:prstGeom prst="parallelogram">
            <a:avLst/>
          </a:pr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Kosoúhelník 26"/>
          <p:cNvSpPr/>
          <p:nvPr/>
        </p:nvSpPr>
        <p:spPr>
          <a:xfrm>
            <a:off x="2915816" y="4869160"/>
            <a:ext cx="1368152" cy="1008112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2771800" y="39330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K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OSOČTVEREC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220072" y="3933056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OBDÉLNÍK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23528" y="39330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KOSODÉLNÍK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7380312" y="3933056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ČTVEREC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0" y="980728"/>
            <a:ext cx="9144000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3. Který z rovnoběžníků má SOUSEDNÍ strany k sobě kolmé?</a:t>
            </a:r>
            <a:endParaRPr lang="cs-CZ" sz="24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228184" y="1628800"/>
            <a:ext cx="2088232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Klikni na obrazec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2411760" y="2708920"/>
            <a:ext cx="6444208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Tuto vlastnost mají čtverec a obdélník.</a:t>
            </a:r>
            <a:endParaRPr lang="cs-CZ" sz="24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7839363" y="5157192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724128" y="5229200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>
                                      <p:cBhvr>
                                        <p:cTn id="2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30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3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3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3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41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6" grpId="0" animBg="1"/>
      <p:bldP spid="27" grpId="0" animBg="1"/>
      <p:bldP spid="40" grpId="0" animBg="1"/>
      <p:bldP spid="42" grpId="0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148064" y="5013176"/>
            <a:ext cx="1872208" cy="720080"/>
          </a:xfrm>
          <a:prstGeom prst="rect">
            <a:avLst/>
          </a:prstGeom>
          <a:ln w="28575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12360" y="5013176"/>
            <a:ext cx="720080" cy="720080"/>
          </a:xfrm>
          <a:prstGeom prst="rect">
            <a:avLst/>
          </a:prstGeom>
          <a:ln w="28575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Kosoúhelník 25"/>
          <p:cNvSpPr/>
          <p:nvPr/>
        </p:nvSpPr>
        <p:spPr>
          <a:xfrm>
            <a:off x="179512" y="4869160"/>
            <a:ext cx="2304256" cy="864096"/>
          </a:xfrm>
          <a:prstGeom prst="parallelogram">
            <a:avLst/>
          </a:pr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Kosoúhelník 26"/>
          <p:cNvSpPr/>
          <p:nvPr/>
        </p:nvSpPr>
        <p:spPr>
          <a:xfrm>
            <a:off x="2915816" y="4869160"/>
            <a:ext cx="1368152" cy="1008112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2771800" y="39330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K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OSOČTVEREC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220072" y="3933056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OBDÉLNÍK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23528" y="39330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KOSODÉLNÍK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7380312" y="3933056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ČTVEREC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0" y="593685"/>
            <a:ext cx="9144000" cy="830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4. Který z rovnoběžníků má tuto vlastnost:</a:t>
            </a:r>
            <a:br>
              <a:rPr lang="cs-CZ" sz="2400" b="1" dirty="0" smtClean="0"/>
            </a:br>
            <a:r>
              <a:rPr lang="cs-CZ" sz="2400" b="1" dirty="0" smtClean="0"/>
              <a:t>úhlopříčky se navzájem půlí</a:t>
            </a:r>
            <a:endParaRPr lang="cs-CZ" sz="24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228184" y="1628800"/>
            <a:ext cx="2088232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Klikni na obrazec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2411760" y="2708920"/>
            <a:ext cx="6444208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Tuto vlastnost mají všechny rovnoběžníky.</a:t>
            </a:r>
            <a:endParaRPr lang="cs-CZ" sz="24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971600" y="5157192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7839363" y="5157192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724128" y="5229200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3275856" y="5229200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grpSp>
        <p:nvGrpSpPr>
          <p:cNvPr id="21" name="Skupina 20"/>
          <p:cNvGrpSpPr/>
          <p:nvPr/>
        </p:nvGrpSpPr>
        <p:grpSpPr>
          <a:xfrm>
            <a:off x="206515" y="4869160"/>
            <a:ext cx="2295255" cy="900100"/>
            <a:chOff x="206515" y="4869160"/>
            <a:chExt cx="2295255" cy="900100"/>
          </a:xfrm>
        </p:grpSpPr>
        <p:cxnSp>
          <p:nvCxnSpPr>
            <p:cNvPr id="18" name="Přímá spojovací čára 17"/>
            <p:cNvCxnSpPr/>
            <p:nvPr/>
          </p:nvCxnSpPr>
          <p:spPr>
            <a:xfrm flipV="1">
              <a:off x="206515" y="4869160"/>
              <a:ext cx="2295255" cy="855095"/>
            </a:xfrm>
            <a:prstGeom prst="line">
              <a:avLst/>
            </a:prstGeom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>
              <a:off x="386535" y="4869160"/>
              <a:ext cx="1890210" cy="900100"/>
            </a:xfrm>
            <a:prstGeom prst="line">
              <a:avLst/>
            </a:prstGeom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Přímá spojovací čára 23"/>
          <p:cNvCxnSpPr/>
          <p:nvPr/>
        </p:nvCxnSpPr>
        <p:spPr>
          <a:xfrm flipV="1">
            <a:off x="2906815" y="4869160"/>
            <a:ext cx="1395155" cy="99011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3176845" y="4869160"/>
            <a:ext cx="855095" cy="99011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 flipV="1">
            <a:off x="5157065" y="5049180"/>
            <a:ext cx="1845205" cy="675078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5157065" y="5004175"/>
            <a:ext cx="1845205" cy="72008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ovací čára 47"/>
          <p:cNvCxnSpPr/>
          <p:nvPr/>
        </p:nvCxnSpPr>
        <p:spPr>
          <a:xfrm>
            <a:off x="7812360" y="5004175"/>
            <a:ext cx="720080" cy="72008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čára 49"/>
          <p:cNvCxnSpPr/>
          <p:nvPr/>
        </p:nvCxnSpPr>
        <p:spPr>
          <a:xfrm flipV="1">
            <a:off x="7812360" y="5004175"/>
            <a:ext cx="720080" cy="72008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6" grpId="0" animBg="1"/>
      <p:bldP spid="27" grpId="0" animBg="1"/>
      <p:bldP spid="40" grpId="0" animBg="1"/>
      <p:bldP spid="41" grpId="0"/>
      <p:bldP spid="42" grpId="0"/>
      <p:bldP spid="43" grpId="0"/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148064" y="5013176"/>
            <a:ext cx="1872208" cy="720080"/>
          </a:xfrm>
          <a:prstGeom prst="rect">
            <a:avLst/>
          </a:prstGeom>
          <a:ln w="28575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12360" y="5013176"/>
            <a:ext cx="720080" cy="720080"/>
          </a:xfrm>
          <a:prstGeom prst="rect">
            <a:avLst/>
          </a:prstGeom>
          <a:ln w="28575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Kosoúhelník 25"/>
          <p:cNvSpPr/>
          <p:nvPr/>
        </p:nvSpPr>
        <p:spPr>
          <a:xfrm>
            <a:off x="179512" y="4869160"/>
            <a:ext cx="2304256" cy="864096"/>
          </a:xfrm>
          <a:prstGeom prst="parallelogram">
            <a:avLst/>
          </a:pr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Kosoúhelník 26"/>
          <p:cNvSpPr/>
          <p:nvPr/>
        </p:nvSpPr>
        <p:spPr>
          <a:xfrm>
            <a:off x="2915816" y="4869160"/>
            <a:ext cx="1368152" cy="1008112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2771800" y="39330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K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OSOČTVEREC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220072" y="3933056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OBDÉLNÍK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23528" y="39330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KOSODÉLNÍK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7380312" y="3933056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ČTVEREC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0" y="593685"/>
            <a:ext cx="9144000" cy="83099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5. Který z rovnoběžníků má tuto vlastnost:</a:t>
            </a:r>
            <a:br>
              <a:rPr lang="cs-CZ" sz="2400" b="1" dirty="0" smtClean="0"/>
            </a:br>
            <a:r>
              <a:rPr lang="cs-CZ" sz="2400" b="1" dirty="0" smtClean="0"/>
              <a:t>úhlopříčky jsou na sebe kolmé</a:t>
            </a:r>
            <a:endParaRPr lang="cs-CZ" sz="24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228184" y="1628800"/>
            <a:ext cx="2088232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Klikni na obrazec</a:t>
            </a:r>
            <a:endParaRPr lang="cs-CZ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2411760" y="2708920"/>
            <a:ext cx="6444208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Tuto vlastnost mají čtverec a kosočtverec.</a:t>
            </a:r>
            <a:endParaRPr lang="cs-CZ" sz="24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7839363" y="5157192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3275856" y="5229200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grpSp>
        <p:nvGrpSpPr>
          <p:cNvPr id="2" name="Skupina 20"/>
          <p:cNvGrpSpPr/>
          <p:nvPr/>
        </p:nvGrpSpPr>
        <p:grpSpPr>
          <a:xfrm>
            <a:off x="206515" y="4869160"/>
            <a:ext cx="2295255" cy="900100"/>
            <a:chOff x="206515" y="4869160"/>
            <a:chExt cx="2295255" cy="900100"/>
          </a:xfrm>
        </p:grpSpPr>
        <p:cxnSp>
          <p:nvCxnSpPr>
            <p:cNvPr id="18" name="Přímá spojovací čára 17"/>
            <p:cNvCxnSpPr/>
            <p:nvPr/>
          </p:nvCxnSpPr>
          <p:spPr>
            <a:xfrm flipV="1">
              <a:off x="206515" y="4869160"/>
              <a:ext cx="2295255" cy="855095"/>
            </a:xfrm>
            <a:prstGeom prst="line">
              <a:avLst/>
            </a:prstGeom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>
              <a:off x="386535" y="4869160"/>
              <a:ext cx="1890210" cy="900100"/>
            </a:xfrm>
            <a:prstGeom prst="line">
              <a:avLst/>
            </a:prstGeom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Přímá spojovací čára 23"/>
          <p:cNvCxnSpPr/>
          <p:nvPr/>
        </p:nvCxnSpPr>
        <p:spPr>
          <a:xfrm flipV="1">
            <a:off x="2906815" y="4869160"/>
            <a:ext cx="1395155" cy="99011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3176845" y="4869160"/>
            <a:ext cx="855095" cy="99011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 flipV="1">
            <a:off x="5157065" y="5049180"/>
            <a:ext cx="1845205" cy="675078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5157065" y="5004175"/>
            <a:ext cx="1845205" cy="72008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ovací čára 47"/>
          <p:cNvCxnSpPr/>
          <p:nvPr/>
        </p:nvCxnSpPr>
        <p:spPr>
          <a:xfrm>
            <a:off x="7812360" y="5004175"/>
            <a:ext cx="720080" cy="72008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čára 49"/>
          <p:cNvCxnSpPr/>
          <p:nvPr/>
        </p:nvCxnSpPr>
        <p:spPr>
          <a:xfrm flipV="1">
            <a:off x="7812360" y="5004175"/>
            <a:ext cx="720080" cy="72008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3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9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>
                                      <p:cBhvr>
                                        <p:cTn id="2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30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6" grpId="0" animBg="1"/>
      <p:bldP spid="27" grpId="0" animBg="1"/>
      <p:bldP spid="40" grpId="0" animBg="1"/>
      <p:bldP spid="42" grpId="0"/>
      <p:bldP spid="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ovéPole 33"/>
          <p:cNvSpPr txBox="1"/>
          <p:nvPr/>
        </p:nvSpPr>
        <p:spPr>
          <a:xfrm>
            <a:off x="2771800" y="39330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K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OSOČTVEREC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220072" y="3933056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OBDÉLNÍK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23528" y="39330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KOSODÉLNÍK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7380312" y="3933056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ČTVEREC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0" y="593685"/>
            <a:ext cx="9144000" cy="83099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6. Který z rovnoběžníků má tuto vlastnost:</a:t>
            </a:r>
            <a:br>
              <a:rPr lang="cs-CZ" sz="2400" b="1" dirty="0" smtClean="0"/>
            </a:br>
            <a:r>
              <a:rPr lang="cs-CZ" sz="2400" b="1" dirty="0" smtClean="0"/>
              <a:t>úhlopříčky jsou shodné</a:t>
            </a:r>
            <a:endParaRPr lang="cs-CZ" sz="24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228184" y="1628800"/>
            <a:ext cx="2088232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Klikni na obrazec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2411760" y="2708920"/>
            <a:ext cx="6444208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Tuto vlastnost mají čtverec a obdélník.</a:t>
            </a:r>
            <a:endParaRPr lang="cs-CZ" sz="2400" b="1" dirty="0"/>
          </a:p>
        </p:txBody>
      </p:sp>
      <p:sp>
        <p:nvSpPr>
          <p:cNvPr id="25" name="Obdélník 24"/>
          <p:cNvSpPr/>
          <p:nvPr/>
        </p:nvSpPr>
        <p:spPr>
          <a:xfrm>
            <a:off x="5148064" y="5013176"/>
            <a:ext cx="1872208" cy="720080"/>
          </a:xfrm>
          <a:prstGeom prst="rect">
            <a:avLst/>
          </a:prstGeom>
          <a:ln w="28575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7812360" y="5013176"/>
            <a:ext cx="720080" cy="720080"/>
          </a:xfrm>
          <a:prstGeom prst="rect">
            <a:avLst/>
          </a:prstGeom>
          <a:ln w="28575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Kosoúhelník 30"/>
          <p:cNvSpPr/>
          <p:nvPr/>
        </p:nvSpPr>
        <p:spPr>
          <a:xfrm>
            <a:off x="179512" y="4869160"/>
            <a:ext cx="2304256" cy="864096"/>
          </a:xfrm>
          <a:prstGeom prst="parallelogram">
            <a:avLst/>
          </a:pr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Kosoúhelník 32"/>
          <p:cNvSpPr/>
          <p:nvPr/>
        </p:nvSpPr>
        <p:spPr>
          <a:xfrm>
            <a:off x="2915816" y="4869160"/>
            <a:ext cx="1368152" cy="1008112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TextovéPole 42"/>
          <p:cNvSpPr txBox="1"/>
          <p:nvPr/>
        </p:nvSpPr>
        <p:spPr>
          <a:xfrm>
            <a:off x="7839363" y="5157192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5724128" y="5229200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grpSp>
        <p:nvGrpSpPr>
          <p:cNvPr id="47" name="Skupina 46"/>
          <p:cNvGrpSpPr/>
          <p:nvPr/>
        </p:nvGrpSpPr>
        <p:grpSpPr>
          <a:xfrm>
            <a:off x="206515" y="4869160"/>
            <a:ext cx="2295255" cy="900100"/>
            <a:chOff x="206515" y="4869160"/>
            <a:chExt cx="2295255" cy="900100"/>
          </a:xfrm>
        </p:grpSpPr>
        <p:cxnSp>
          <p:nvCxnSpPr>
            <p:cNvPr id="49" name="Přímá spojovací čára 48"/>
            <p:cNvCxnSpPr/>
            <p:nvPr/>
          </p:nvCxnSpPr>
          <p:spPr>
            <a:xfrm flipV="1">
              <a:off x="206515" y="4869160"/>
              <a:ext cx="2295255" cy="855095"/>
            </a:xfrm>
            <a:prstGeom prst="line">
              <a:avLst/>
            </a:prstGeom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Přímá spojovací čára 50"/>
            <p:cNvCxnSpPr/>
            <p:nvPr/>
          </p:nvCxnSpPr>
          <p:spPr>
            <a:xfrm>
              <a:off x="386535" y="4869160"/>
              <a:ext cx="1890210" cy="900100"/>
            </a:xfrm>
            <a:prstGeom prst="line">
              <a:avLst/>
            </a:prstGeom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2" name="Přímá spojovací čára 51"/>
          <p:cNvCxnSpPr/>
          <p:nvPr/>
        </p:nvCxnSpPr>
        <p:spPr>
          <a:xfrm flipV="1">
            <a:off x="2906815" y="4869160"/>
            <a:ext cx="1395155" cy="99011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/>
          <p:nvPr/>
        </p:nvCxnSpPr>
        <p:spPr>
          <a:xfrm>
            <a:off x="3176845" y="4869160"/>
            <a:ext cx="855095" cy="99011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ovací čára 53"/>
          <p:cNvCxnSpPr/>
          <p:nvPr/>
        </p:nvCxnSpPr>
        <p:spPr>
          <a:xfrm flipV="1">
            <a:off x="5157065" y="5049180"/>
            <a:ext cx="1845205" cy="675078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>
            <a:off x="5157065" y="5004175"/>
            <a:ext cx="1845205" cy="72008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ovací čára 55"/>
          <p:cNvCxnSpPr/>
          <p:nvPr/>
        </p:nvCxnSpPr>
        <p:spPr>
          <a:xfrm>
            <a:off x="7812360" y="5004175"/>
            <a:ext cx="720080" cy="72008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 flipV="1">
            <a:off x="7812360" y="5004175"/>
            <a:ext cx="720080" cy="72008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>
                                      <p:cBhvr>
                                        <p:cTn id="2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30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3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3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3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41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40" grpId="0" animBg="1"/>
      <p:bldP spid="25" grpId="0" animBg="1"/>
      <p:bldP spid="29" grpId="0" animBg="1"/>
      <p:bldP spid="31" grpId="0" animBg="1"/>
      <p:bldP spid="33" grpId="0" animBg="1"/>
      <p:bldP spid="43" grpId="0"/>
      <p:bldP spid="4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148064" y="5013176"/>
            <a:ext cx="1872208" cy="720080"/>
          </a:xfrm>
          <a:prstGeom prst="rect">
            <a:avLst/>
          </a:prstGeom>
          <a:ln w="28575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12360" y="5013176"/>
            <a:ext cx="720080" cy="720080"/>
          </a:xfrm>
          <a:prstGeom prst="rect">
            <a:avLst/>
          </a:prstGeom>
          <a:ln w="28575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Kosoúhelník 25"/>
          <p:cNvSpPr/>
          <p:nvPr/>
        </p:nvSpPr>
        <p:spPr>
          <a:xfrm>
            <a:off x="179512" y="4869160"/>
            <a:ext cx="2304256" cy="864096"/>
          </a:xfrm>
          <a:prstGeom prst="parallelogram">
            <a:avLst/>
          </a:pr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Kosoúhelník 26"/>
          <p:cNvSpPr/>
          <p:nvPr/>
        </p:nvSpPr>
        <p:spPr>
          <a:xfrm>
            <a:off x="2915816" y="4869160"/>
            <a:ext cx="1368152" cy="1008112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2771800" y="39330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K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OSOČTVEREC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220072" y="3933056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OBDÉLNÍK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23528" y="39330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KOSODÉLNÍK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7380312" y="3933056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ČTVEREC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0" y="593685"/>
            <a:ext cx="9144000" cy="830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7. Který z rovnoběžníků má tuto vlastnost:</a:t>
            </a:r>
            <a:br>
              <a:rPr lang="cs-CZ" sz="2400" b="1" dirty="0" smtClean="0"/>
            </a:br>
            <a:r>
              <a:rPr lang="cs-CZ" sz="2400" b="1" dirty="0" smtClean="0"/>
              <a:t>úhlopříčky půlí vnitřní úhly</a:t>
            </a:r>
            <a:endParaRPr lang="cs-CZ" sz="24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228184" y="1628800"/>
            <a:ext cx="2088232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Klikni na obrazec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2411760" y="2708920"/>
            <a:ext cx="6444208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Tuto vlastnost mají čtverec a kosočtverec.</a:t>
            </a:r>
            <a:endParaRPr lang="cs-CZ" sz="24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7839363" y="5157192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3275856" y="5229200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grpSp>
        <p:nvGrpSpPr>
          <p:cNvPr id="2" name="Skupina 20"/>
          <p:cNvGrpSpPr/>
          <p:nvPr/>
        </p:nvGrpSpPr>
        <p:grpSpPr>
          <a:xfrm>
            <a:off x="206515" y="4869160"/>
            <a:ext cx="2295255" cy="900100"/>
            <a:chOff x="206515" y="4869160"/>
            <a:chExt cx="2295255" cy="900100"/>
          </a:xfrm>
        </p:grpSpPr>
        <p:cxnSp>
          <p:nvCxnSpPr>
            <p:cNvPr id="18" name="Přímá spojovací čára 17"/>
            <p:cNvCxnSpPr/>
            <p:nvPr/>
          </p:nvCxnSpPr>
          <p:spPr>
            <a:xfrm flipV="1">
              <a:off x="206515" y="4869160"/>
              <a:ext cx="2295255" cy="855095"/>
            </a:xfrm>
            <a:prstGeom prst="line">
              <a:avLst/>
            </a:prstGeom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>
              <a:off x="386535" y="4869160"/>
              <a:ext cx="1890210" cy="900100"/>
            </a:xfrm>
            <a:prstGeom prst="line">
              <a:avLst/>
            </a:prstGeom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Přímá spojovací čára 23"/>
          <p:cNvCxnSpPr/>
          <p:nvPr/>
        </p:nvCxnSpPr>
        <p:spPr>
          <a:xfrm flipV="1">
            <a:off x="2906815" y="4869160"/>
            <a:ext cx="1395155" cy="99011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3176845" y="4869160"/>
            <a:ext cx="855095" cy="99011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 flipV="1">
            <a:off x="5157065" y="5049180"/>
            <a:ext cx="1845205" cy="675078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5157065" y="5004175"/>
            <a:ext cx="1845205" cy="72008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ovací čára 47"/>
          <p:cNvCxnSpPr/>
          <p:nvPr/>
        </p:nvCxnSpPr>
        <p:spPr>
          <a:xfrm>
            <a:off x="7812360" y="5004175"/>
            <a:ext cx="720080" cy="72008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čára 49"/>
          <p:cNvCxnSpPr/>
          <p:nvPr/>
        </p:nvCxnSpPr>
        <p:spPr>
          <a:xfrm flipV="1">
            <a:off x="7812360" y="5004175"/>
            <a:ext cx="720080" cy="72008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3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9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>
                                      <p:cBhvr>
                                        <p:cTn id="2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30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6" grpId="0" animBg="1"/>
      <p:bldP spid="27" grpId="0" animBg="1"/>
      <p:bldP spid="40" grpId="0" animBg="1"/>
      <p:bldP spid="42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ovéPole 33"/>
          <p:cNvSpPr txBox="1"/>
          <p:nvPr/>
        </p:nvSpPr>
        <p:spPr>
          <a:xfrm>
            <a:off x="2771800" y="39330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K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OSOČTVEREC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220072" y="3933056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OBDÉLNÍK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23528" y="39330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KOSODÉLNÍK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7380312" y="3933056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ČTVEREC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0" y="980728"/>
            <a:ext cx="9144000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8. Který z rovnoběžníků má sousední úhly pravé?</a:t>
            </a:r>
            <a:endParaRPr lang="cs-CZ" sz="24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228184" y="1628800"/>
            <a:ext cx="2088232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C000"/>
                </a:solidFill>
              </a:rPr>
              <a:t>Klikni na obrazec</a:t>
            </a:r>
            <a:endParaRPr lang="cs-CZ" b="1" dirty="0">
              <a:solidFill>
                <a:srgbClr val="FFC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2411760" y="2708920"/>
            <a:ext cx="6444208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Tuto vlastnost mají čtverec a obdélník.</a:t>
            </a:r>
            <a:endParaRPr lang="cs-CZ" sz="2400" b="1" dirty="0"/>
          </a:p>
        </p:txBody>
      </p:sp>
      <p:sp>
        <p:nvSpPr>
          <p:cNvPr id="17" name="Obdélník 16"/>
          <p:cNvSpPr/>
          <p:nvPr/>
        </p:nvSpPr>
        <p:spPr>
          <a:xfrm>
            <a:off x="5148064" y="5013176"/>
            <a:ext cx="1872208" cy="720080"/>
          </a:xfrm>
          <a:prstGeom prst="rect">
            <a:avLst/>
          </a:prstGeom>
          <a:ln w="28575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7812360" y="5013176"/>
            <a:ext cx="720080" cy="720080"/>
          </a:xfrm>
          <a:prstGeom prst="rect">
            <a:avLst/>
          </a:prstGeom>
          <a:ln w="28575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Kosoúhelník 18"/>
          <p:cNvSpPr/>
          <p:nvPr/>
        </p:nvSpPr>
        <p:spPr>
          <a:xfrm>
            <a:off x="179512" y="4869160"/>
            <a:ext cx="2304256" cy="864096"/>
          </a:xfrm>
          <a:prstGeom prst="parallelogram">
            <a:avLst/>
          </a:pr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Kosoúhelník 19"/>
          <p:cNvSpPr/>
          <p:nvPr/>
        </p:nvSpPr>
        <p:spPr>
          <a:xfrm>
            <a:off x="2915816" y="4869160"/>
            <a:ext cx="1368152" cy="1008112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7839363" y="5157192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724128" y="5229200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206515" y="4869160"/>
            <a:ext cx="2295255" cy="900100"/>
            <a:chOff x="206515" y="4869160"/>
            <a:chExt cx="2295255" cy="900100"/>
          </a:xfrm>
        </p:grpSpPr>
        <p:cxnSp>
          <p:nvCxnSpPr>
            <p:cNvPr id="24" name="Přímá spojovací čára 23"/>
            <p:cNvCxnSpPr/>
            <p:nvPr/>
          </p:nvCxnSpPr>
          <p:spPr>
            <a:xfrm flipV="1">
              <a:off x="206515" y="4869160"/>
              <a:ext cx="2295255" cy="855095"/>
            </a:xfrm>
            <a:prstGeom prst="line">
              <a:avLst/>
            </a:prstGeom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ovací čára 24"/>
            <p:cNvCxnSpPr/>
            <p:nvPr/>
          </p:nvCxnSpPr>
          <p:spPr>
            <a:xfrm>
              <a:off x="386535" y="4869160"/>
              <a:ext cx="1890210" cy="900100"/>
            </a:xfrm>
            <a:prstGeom prst="line">
              <a:avLst/>
            </a:prstGeom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8" name="Přímá spojovací čára 27"/>
          <p:cNvCxnSpPr/>
          <p:nvPr/>
        </p:nvCxnSpPr>
        <p:spPr>
          <a:xfrm flipV="1">
            <a:off x="2906815" y="4869160"/>
            <a:ext cx="1395155" cy="99011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3176845" y="4869160"/>
            <a:ext cx="855095" cy="99011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 flipV="1">
            <a:off x="5157065" y="5049180"/>
            <a:ext cx="1845205" cy="675078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5157065" y="5004175"/>
            <a:ext cx="1845205" cy="72008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7812360" y="5004175"/>
            <a:ext cx="720080" cy="72008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 flipV="1">
            <a:off x="7812360" y="5004175"/>
            <a:ext cx="720080" cy="72008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>
                                      <p:cBhvr>
                                        <p:cTn id="2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30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3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3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3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41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40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ovéPole 33"/>
          <p:cNvSpPr txBox="1"/>
          <p:nvPr/>
        </p:nvSpPr>
        <p:spPr>
          <a:xfrm>
            <a:off x="2771800" y="39330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K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OSOČTVEREC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220072" y="3933056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OBDÉLNÍK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23528" y="39330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KOSODÉLNÍK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7380312" y="3933056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ČTVEREC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0" y="980728"/>
            <a:ext cx="9144000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9. Který z rovnoběžníků má PROTĚJŠÍ úhly pravé?</a:t>
            </a:r>
            <a:endParaRPr lang="cs-CZ" sz="24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228184" y="1628800"/>
            <a:ext cx="2088232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Klikni na obrazec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2411760" y="2708920"/>
            <a:ext cx="6444208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Tuto vlastnost mají čtverec a obdélník.</a:t>
            </a:r>
            <a:endParaRPr lang="cs-CZ" sz="2400" b="1" dirty="0"/>
          </a:p>
        </p:txBody>
      </p:sp>
      <p:sp>
        <p:nvSpPr>
          <p:cNvPr id="17" name="Obdélník 16"/>
          <p:cNvSpPr/>
          <p:nvPr/>
        </p:nvSpPr>
        <p:spPr>
          <a:xfrm>
            <a:off x="5148064" y="5013176"/>
            <a:ext cx="1872208" cy="720080"/>
          </a:xfrm>
          <a:prstGeom prst="rect">
            <a:avLst/>
          </a:prstGeom>
          <a:ln w="28575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7812360" y="5013176"/>
            <a:ext cx="720080" cy="720080"/>
          </a:xfrm>
          <a:prstGeom prst="rect">
            <a:avLst/>
          </a:prstGeom>
          <a:ln w="28575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Kosoúhelník 18"/>
          <p:cNvSpPr/>
          <p:nvPr/>
        </p:nvSpPr>
        <p:spPr>
          <a:xfrm>
            <a:off x="179512" y="4869160"/>
            <a:ext cx="2304256" cy="864096"/>
          </a:xfrm>
          <a:prstGeom prst="parallelogram">
            <a:avLst/>
          </a:pr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Kosoúhelník 19"/>
          <p:cNvSpPr/>
          <p:nvPr/>
        </p:nvSpPr>
        <p:spPr>
          <a:xfrm>
            <a:off x="2915816" y="4869160"/>
            <a:ext cx="1368152" cy="1008112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7839363" y="5157192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724128" y="5229200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206515" y="4869160"/>
            <a:ext cx="2295255" cy="900100"/>
            <a:chOff x="206515" y="4869160"/>
            <a:chExt cx="2295255" cy="900100"/>
          </a:xfrm>
        </p:grpSpPr>
        <p:cxnSp>
          <p:nvCxnSpPr>
            <p:cNvPr id="24" name="Přímá spojovací čára 23"/>
            <p:cNvCxnSpPr/>
            <p:nvPr/>
          </p:nvCxnSpPr>
          <p:spPr>
            <a:xfrm flipV="1">
              <a:off x="206515" y="4869160"/>
              <a:ext cx="2295255" cy="855095"/>
            </a:xfrm>
            <a:prstGeom prst="line">
              <a:avLst/>
            </a:prstGeom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ovací čára 24"/>
            <p:cNvCxnSpPr/>
            <p:nvPr/>
          </p:nvCxnSpPr>
          <p:spPr>
            <a:xfrm>
              <a:off x="386535" y="4869160"/>
              <a:ext cx="1890210" cy="900100"/>
            </a:xfrm>
            <a:prstGeom prst="line">
              <a:avLst/>
            </a:prstGeom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8" name="Přímá spojovací čára 27"/>
          <p:cNvCxnSpPr/>
          <p:nvPr/>
        </p:nvCxnSpPr>
        <p:spPr>
          <a:xfrm flipV="1">
            <a:off x="2906815" y="4869160"/>
            <a:ext cx="1395155" cy="99011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3176845" y="4869160"/>
            <a:ext cx="855095" cy="99011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 flipV="1">
            <a:off x="5157065" y="5049180"/>
            <a:ext cx="1845205" cy="675078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5157065" y="5004175"/>
            <a:ext cx="1845205" cy="72008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7812360" y="5004175"/>
            <a:ext cx="720080" cy="72008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 flipV="1">
            <a:off x="7812360" y="5004175"/>
            <a:ext cx="720080" cy="72008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>
                                      <p:cBhvr>
                                        <p:cTn id="2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30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3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3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3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41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40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148064" y="5013176"/>
            <a:ext cx="1872208" cy="720080"/>
          </a:xfrm>
          <a:prstGeom prst="rect">
            <a:avLst/>
          </a:prstGeom>
          <a:ln w="28575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12360" y="5013176"/>
            <a:ext cx="720080" cy="720080"/>
          </a:xfrm>
          <a:prstGeom prst="rect">
            <a:avLst/>
          </a:prstGeom>
          <a:ln w="28575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Kosoúhelník 25"/>
          <p:cNvSpPr/>
          <p:nvPr/>
        </p:nvSpPr>
        <p:spPr>
          <a:xfrm>
            <a:off x="179512" y="4869160"/>
            <a:ext cx="2304256" cy="864096"/>
          </a:xfrm>
          <a:prstGeom prst="parallelogram">
            <a:avLst/>
          </a:pr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Kosoúhelník 26"/>
          <p:cNvSpPr/>
          <p:nvPr/>
        </p:nvSpPr>
        <p:spPr>
          <a:xfrm>
            <a:off x="2915816" y="4869160"/>
            <a:ext cx="1368152" cy="1008112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2771800" y="39330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K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OSOČTVEREC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220072" y="3933056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OBDÉLNÍK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23528" y="39330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KOSODÉLNÍK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7380312" y="3933056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ČTVEREC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0" y="980728"/>
            <a:ext cx="9144000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10. Který z rovnoběžníků má PROTĚJŠÍ úhly shodné?</a:t>
            </a:r>
            <a:endParaRPr lang="cs-CZ" sz="24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228184" y="1628800"/>
            <a:ext cx="2088232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Klikni na obrazec</a:t>
            </a:r>
            <a:endParaRPr lang="cs-CZ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2411760" y="2708920"/>
            <a:ext cx="6444208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Tuto vlastnost mají všechny rovnoběžníky.</a:t>
            </a:r>
            <a:endParaRPr lang="cs-CZ" sz="24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971600" y="5157192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7839363" y="5157192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724128" y="5229200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3275856" y="5229200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6" grpId="0" animBg="1"/>
      <p:bldP spid="27" grpId="0" animBg="1"/>
      <p:bldP spid="40" grpId="0" animBg="1"/>
      <p:bldP spid="41" grpId="0"/>
      <p:bldP spid="42" grpId="0"/>
      <p:bldP spid="43" grpId="0"/>
      <p:bldP spid="4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ovéPole 33"/>
          <p:cNvSpPr txBox="1"/>
          <p:nvPr/>
        </p:nvSpPr>
        <p:spPr>
          <a:xfrm>
            <a:off x="2771800" y="39330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K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OSOČTVEREC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220072" y="3933056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OBDÉLNÍK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23528" y="393305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KOSODÉLNÍK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7380312" y="3933056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ČTVEREC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0" y="980728"/>
            <a:ext cx="9144000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11. Který z rovnoběžníků má všechny úhly pravé?</a:t>
            </a:r>
            <a:endParaRPr lang="cs-CZ" sz="24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228184" y="1628800"/>
            <a:ext cx="2088232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Klikni na obrazec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2411760" y="2708920"/>
            <a:ext cx="6444208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Tuto vlastnost mají čtverec a obdélník.</a:t>
            </a:r>
            <a:endParaRPr lang="cs-CZ" sz="2400" b="1" dirty="0"/>
          </a:p>
        </p:txBody>
      </p:sp>
      <p:sp>
        <p:nvSpPr>
          <p:cNvPr id="17" name="Obdélník 16"/>
          <p:cNvSpPr/>
          <p:nvPr/>
        </p:nvSpPr>
        <p:spPr>
          <a:xfrm>
            <a:off x="5148064" y="5013176"/>
            <a:ext cx="1872208" cy="720080"/>
          </a:xfrm>
          <a:prstGeom prst="rect">
            <a:avLst/>
          </a:prstGeom>
          <a:ln w="28575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7812360" y="5013176"/>
            <a:ext cx="720080" cy="720080"/>
          </a:xfrm>
          <a:prstGeom prst="rect">
            <a:avLst/>
          </a:prstGeom>
          <a:ln w="28575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Kosoúhelník 18"/>
          <p:cNvSpPr/>
          <p:nvPr/>
        </p:nvSpPr>
        <p:spPr>
          <a:xfrm>
            <a:off x="179512" y="4869160"/>
            <a:ext cx="2304256" cy="864096"/>
          </a:xfrm>
          <a:prstGeom prst="parallelogram">
            <a:avLst/>
          </a:pr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Kosoúhelník 19"/>
          <p:cNvSpPr/>
          <p:nvPr/>
        </p:nvSpPr>
        <p:spPr>
          <a:xfrm>
            <a:off x="2915816" y="4869160"/>
            <a:ext cx="1368152" cy="1008112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7839363" y="5157192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724128" y="5229200"/>
            <a:ext cx="6480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ANO</a:t>
            </a:r>
            <a:endParaRPr lang="cs-CZ" b="1" dirty="0">
              <a:solidFill>
                <a:schemeClr val="bg1"/>
              </a:solidFill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206515" y="4869160"/>
            <a:ext cx="2295255" cy="900100"/>
            <a:chOff x="206515" y="4869160"/>
            <a:chExt cx="2295255" cy="900100"/>
          </a:xfrm>
        </p:grpSpPr>
        <p:cxnSp>
          <p:nvCxnSpPr>
            <p:cNvPr id="24" name="Přímá spojovací čára 23"/>
            <p:cNvCxnSpPr/>
            <p:nvPr/>
          </p:nvCxnSpPr>
          <p:spPr>
            <a:xfrm flipV="1">
              <a:off x="206515" y="4869160"/>
              <a:ext cx="2295255" cy="855095"/>
            </a:xfrm>
            <a:prstGeom prst="line">
              <a:avLst/>
            </a:prstGeom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ovací čára 24"/>
            <p:cNvCxnSpPr/>
            <p:nvPr/>
          </p:nvCxnSpPr>
          <p:spPr>
            <a:xfrm>
              <a:off x="386535" y="4869160"/>
              <a:ext cx="1890210" cy="900100"/>
            </a:xfrm>
            <a:prstGeom prst="line">
              <a:avLst/>
            </a:prstGeom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8" name="Přímá spojovací čára 27"/>
          <p:cNvCxnSpPr/>
          <p:nvPr/>
        </p:nvCxnSpPr>
        <p:spPr>
          <a:xfrm flipV="1">
            <a:off x="2906815" y="4869160"/>
            <a:ext cx="1395155" cy="99011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3176845" y="4869160"/>
            <a:ext cx="855095" cy="99011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 flipV="1">
            <a:off x="5157065" y="5049180"/>
            <a:ext cx="1845205" cy="675078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5157065" y="5004175"/>
            <a:ext cx="1845205" cy="72008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7812360" y="5004175"/>
            <a:ext cx="720080" cy="72008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 flipV="1">
            <a:off x="7812360" y="5004175"/>
            <a:ext cx="720080" cy="72008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Veselý obličej 25"/>
          <p:cNvSpPr/>
          <p:nvPr/>
        </p:nvSpPr>
        <p:spPr>
          <a:xfrm>
            <a:off x="8442430" y="6219310"/>
            <a:ext cx="405045" cy="450050"/>
          </a:xfrm>
          <a:prstGeom prst="smileyFac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>
                                      <p:cBhvr>
                                        <p:cTn id="2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30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3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3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3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41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40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Použitá literatura: 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smtClean="0"/>
              <a:t>PŮLPÁN</a:t>
            </a:r>
            <a:r>
              <a:rPr lang="cs-CZ" sz="1600" dirty="0" smtClean="0"/>
              <a:t>, Zdeněk. </a:t>
            </a:r>
            <a:r>
              <a:rPr lang="cs-CZ" sz="1600" i="1" dirty="0" smtClean="0"/>
              <a:t>Matematika 7 pro základní školy</a:t>
            </a:r>
            <a:r>
              <a:rPr lang="cs-CZ" sz="1600" dirty="0" smtClean="0"/>
              <a:t>. 1. </a:t>
            </a:r>
            <a:r>
              <a:rPr lang="cs-CZ" sz="1600" dirty="0" err="1" smtClean="0"/>
              <a:t>vyd</a:t>
            </a:r>
            <a:r>
              <a:rPr lang="cs-CZ" sz="1600" dirty="0" smtClean="0"/>
              <a:t>. Praha: SPN - pedagogické nakladatelství, 2008, 86 s. ISBN 978-80-7235-399-6. 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379</Words>
  <Application>Microsoft Office PowerPoint</Application>
  <PresentationFormat>Předvádění na obrazovce (4:3)</PresentationFormat>
  <Paragraphs>124</Paragraphs>
  <Slides>14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Vlastnosti rovnoběžníků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Použitá literatura: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pc</cp:lastModifiedBy>
  <cp:revision>13</cp:revision>
  <dcterms:created xsi:type="dcterms:W3CDTF">2013-03-17T15:29:21Z</dcterms:created>
  <dcterms:modified xsi:type="dcterms:W3CDTF">2013-06-06T17:05:02Z</dcterms:modified>
</cp:coreProperties>
</file>