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5" r:id="rId2"/>
    <p:sldId id="266" r:id="rId3"/>
    <p:sldId id="264" r:id="rId4"/>
    <p:sldId id="262" r:id="rId5"/>
    <p:sldId id="263" r:id="rId6"/>
    <p:sldId id="260" r:id="rId7"/>
    <p:sldId id="259" r:id="rId8"/>
    <p:sldId id="261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47" autoAdjust="0"/>
    <p:restoredTop sz="94660"/>
  </p:normalViewPr>
  <p:slideViewPr>
    <p:cSldViewPr>
      <p:cViewPr varScale="1">
        <p:scale>
          <a:sx n="69" d="100"/>
          <a:sy n="69" d="100"/>
        </p:scale>
        <p:origin x="-7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VY_32_INOVACE_178_MATEMATIKA_TROJÚHELNÍK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Mgr. Dorota </a:t>
          </a:r>
          <a:r>
            <a:rPr lang="cs-CZ" sz="2000" dirty="0" err="1" smtClean="0"/>
            <a:t>Šáchová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TROJÚHELNÍK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2E926F0-E9F2-4351-89C4-F91C4BCB03B4}" type="presOf" srcId="{B651F6E3-6281-48DB-9319-2AEAFDAE7572}" destId="{619D679B-A015-4ECF-8348-D1034C574F40}" srcOrd="0" destOrd="0" presId="urn:microsoft.com/office/officeart/2005/8/layout/target3"/>
    <dgm:cxn modelId="{BCCE1B29-B75C-4DBC-91C8-39B72E83AB17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7B7159A-2526-467B-B186-48F81A954C94}" type="presOf" srcId="{757F3AB3-0718-4624-B441-E567A8F0AB56}" destId="{333A1088-737F-45CB-B68E-254E46348037}" srcOrd="0" destOrd="0" presId="urn:microsoft.com/office/officeart/2005/8/layout/target3"/>
    <dgm:cxn modelId="{6EE09612-45B9-46F1-A5FE-5E6920B144E2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2C42ACA-295B-4986-80E1-4DD1AEE0CF24}" type="presOf" srcId="{D8197B8C-B260-4A16-BDF4-0947B075E274}" destId="{5A5FFA88-C948-4069-8E93-59FA12366E83}" srcOrd="1" destOrd="0" presId="urn:microsoft.com/office/officeart/2005/8/layout/target3"/>
    <dgm:cxn modelId="{FCE86AD0-8388-48FE-80E7-5CA7410AC3F7}" type="presOf" srcId="{D8197B8C-B260-4A16-BDF4-0947B075E274}" destId="{25B08C86-7E15-44DC-BE7F-FFB55DD49D12}" srcOrd="0" destOrd="0" presId="urn:microsoft.com/office/officeart/2005/8/layout/target3"/>
    <dgm:cxn modelId="{28739976-2A77-40EF-BB6D-32635182F04F}" type="presOf" srcId="{D1B46980-6531-4606-95E6-44980827E919}" destId="{2BE915AB-18AA-4053-B92C-3BFC9ED204BB}" srcOrd="1" destOrd="0" presId="urn:microsoft.com/office/officeart/2005/8/layout/target3"/>
    <dgm:cxn modelId="{AE00D204-145B-46BA-9BDA-EFE092254C60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6FF757-5B67-47A6-8CF4-075D7B7BF74A}" type="presOf" srcId="{4C35D32F-0EAB-4CD7-82EE-45574DC2A586}" destId="{8BEBB6EC-1DAA-4CAC-8A25-BC0FCBD5DBD5}" srcOrd="0" destOrd="0" presId="urn:microsoft.com/office/officeart/2005/8/layout/target3"/>
    <dgm:cxn modelId="{883E10E1-C797-4AF8-81FA-24D36C527322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CD1DFDA-79AB-43BB-91E4-830C406527AB}" type="presOf" srcId="{4C35D32F-0EAB-4CD7-82EE-45574DC2A586}" destId="{890E4F0B-2866-4A3F-A3C7-2A14B1797930}" srcOrd="1" destOrd="0" presId="urn:microsoft.com/office/officeart/2005/8/layout/target3"/>
    <dgm:cxn modelId="{5DBF35D4-2E78-4494-BE23-B25AE733F387}" type="presParOf" srcId="{333A1088-737F-45CB-B68E-254E46348037}" destId="{F5ABB229-8D3B-4694-996A-96F23CF14429}" srcOrd="0" destOrd="0" presId="urn:microsoft.com/office/officeart/2005/8/layout/target3"/>
    <dgm:cxn modelId="{115376A8-AF72-44A1-AC9F-92678220D000}" type="presParOf" srcId="{333A1088-737F-45CB-B68E-254E46348037}" destId="{F41139FD-01EE-4571-8B17-4FB00FC51163}" srcOrd="1" destOrd="0" presId="urn:microsoft.com/office/officeart/2005/8/layout/target3"/>
    <dgm:cxn modelId="{036CDA86-2C1B-4408-9A3D-7B64F33120E5}" type="presParOf" srcId="{333A1088-737F-45CB-B68E-254E46348037}" destId="{D005CE8C-CC26-4C3E-AC11-E15060ECD759}" srcOrd="2" destOrd="0" presId="urn:microsoft.com/office/officeart/2005/8/layout/target3"/>
    <dgm:cxn modelId="{76BB5EEB-F2E1-494A-90B5-F6601A19DFCD}" type="presParOf" srcId="{333A1088-737F-45CB-B68E-254E46348037}" destId="{2C702D82-9B77-49B7-9568-BB8EB47C3372}" srcOrd="3" destOrd="0" presId="urn:microsoft.com/office/officeart/2005/8/layout/target3"/>
    <dgm:cxn modelId="{D855F656-E2EC-433F-88CC-97BEA2493B25}" type="presParOf" srcId="{333A1088-737F-45CB-B68E-254E46348037}" destId="{A52A0455-90FF-4808-ABD0-F02540D31D5A}" srcOrd="4" destOrd="0" presId="urn:microsoft.com/office/officeart/2005/8/layout/target3"/>
    <dgm:cxn modelId="{0E050B67-09F5-4286-80D9-7E821E782416}" type="presParOf" srcId="{333A1088-737F-45CB-B68E-254E46348037}" destId="{6140AFEC-043D-4C43-A2F9-D0F5331DF3A3}" srcOrd="5" destOrd="0" presId="urn:microsoft.com/office/officeart/2005/8/layout/target3"/>
    <dgm:cxn modelId="{56984D5C-70D6-4A06-8C03-3DA794605180}" type="presParOf" srcId="{333A1088-737F-45CB-B68E-254E46348037}" destId="{9358AC05-5D7D-4327-9F80-1AD486AEA664}" srcOrd="6" destOrd="0" presId="urn:microsoft.com/office/officeart/2005/8/layout/target3"/>
    <dgm:cxn modelId="{8BC6CB0A-5E15-4FC6-9424-177FA6485949}" type="presParOf" srcId="{333A1088-737F-45CB-B68E-254E46348037}" destId="{313FC574-E1CD-4FB4-B054-0B805CE0447D}" srcOrd="7" destOrd="0" presId="urn:microsoft.com/office/officeart/2005/8/layout/target3"/>
    <dgm:cxn modelId="{4A279BF3-BFA0-4DE1-AE75-EE2675C241C5}" type="presParOf" srcId="{333A1088-737F-45CB-B68E-254E46348037}" destId="{619D679B-A015-4ECF-8348-D1034C574F40}" srcOrd="8" destOrd="0" presId="urn:microsoft.com/office/officeart/2005/8/layout/target3"/>
    <dgm:cxn modelId="{E74016AE-56D2-4857-90D5-B29C170BB18F}" type="presParOf" srcId="{333A1088-737F-45CB-B68E-254E46348037}" destId="{322283A8-4A27-4CDA-BAE3-F381106A9174}" srcOrd="9" destOrd="0" presId="urn:microsoft.com/office/officeart/2005/8/layout/target3"/>
    <dgm:cxn modelId="{6C413E5F-76CB-4131-B31B-BA6F00D65657}" type="presParOf" srcId="{333A1088-737F-45CB-B68E-254E46348037}" destId="{FFC9F71D-1B4F-4AD9-A4A6-86ADEFC8AF5C}" srcOrd="10" destOrd="0" presId="urn:microsoft.com/office/officeart/2005/8/layout/target3"/>
    <dgm:cxn modelId="{060D3396-5EED-4997-AC17-48E1307A0981}" type="presParOf" srcId="{333A1088-737F-45CB-B68E-254E46348037}" destId="{25B08C86-7E15-44DC-BE7F-FFB55DD49D12}" srcOrd="11" destOrd="0" presId="urn:microsoft.com/office/officeart/2005/8/layout/target3"/>
    <dgm:cxn modelId="{643F66A6-42F1-4D6B-A96F-6919ACA2B29E}" type="presParOf" srcId="{333A1088-737F-45CB-B68E-254E46348037}" destId="{76644BE8-9D7C-4C09-B250-3D10AF48CBB7}" srcOrd="12" destOrd="0" presId="urn:microsoft.com/office/officeart/2005/8/layout/target3"/>
    <dgm:cxn modelId="{E4718D2A-64CC-4FEA-A11B-7E498D71F847}" type="presParOf" srcId="{333A1088-737F-45CB-B68E-254E46348037}" destId="{EE85B701-7295-41C0-BA7A-34D3756A2AE6}" srcOrd="13" destOrd="0" presId="urn:microsoft.com/office/officeart/2005/8/layout/target3"/>
    <dgm:cxn modelId="{8FB10300-1E42-44C4-83CC-9D9F95341B9E}" type="presParOf" srcId="{333A1088-737F-45CB-B68E-254E46348037}" destId="{8BEBB6EC-1DAA-4CAC-8A25-BC0FCBD5DBD5}" srcOrd="14" destOrd="0" presId="urn:microsoft.com/office/officeart/2005/8/layout/target3"/>
    <dgm:cxn modelId="{177B2FDC-AED1-4686-A122-4ACB3A23CAFD}" type="presParOf" srcId="{333A1088-737F-45CB-B68E-254E46348037}" destId="{AED2198E-93D5-4001-81B4-73124B309672}" srcOrd="15" destOrd="0" presId="urn:microsoft.com/office/officeart/2005/8/layout/target3"/>
    <dgm:cxn modelId="{639ED458-4052-4480-A9EB-E91D4DFC1C4A}" type="presParOf" srcId="{333A1088-737F-45CB-B68E-254E46348037}" destId="{2BE915AB-18AA-4053-B92C-3BFC9ED204BB}" srcOrd="16" destOrd="0" presId="urn:microsoft.com/office/officeart/2005/8/layout/target3"/>
    <dgm:cxn modelId="{74AA2005-77AD-4284-A94E-1B73272F77A6}" type="presParOf" srcId="{333A1088-737F-45CB-B68E-254E46348037}" destId="{6BB5E863-4638-4E1D-BFDE-399D028AC4ED}" srcOrd="17" destOrd="0" presId="urn:microsoft.com/office/officeart/2005/8/layout/target3"/>
    <dgm:cxn modelId="{1F9A034A-0217-45F9-B122-0694514F3594}" type="presParOf" srcId="{333A1088-737F-45CB-B68E-254E46348037}" destId="{5A5FFA88-C948-4069-8E93-59FA12366E83}" srcOrd="18" destOrd="0" presId="urn:microsoft.com/office/officeart/2005/8/layout/target3"/>
    <dgm:cxn modelId="{EE54E4E8-425F-4859-A656-0C11C7293A8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Mgr. Dorota </a:t>
          </a:r>
          <a:r>
            <a:rPr lang="cs-CZ" sz="2000" kern="1200" dirty="0" err="1" smtClean="0"/>
            <a:t>Šáchová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VY_32_INOVACE_178_MATEMATIKA_TROJÚHELNÍK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TROJÚHELNÍK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E9C52B-D63F-4038-9721-FFBDB915713E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769349-468F-481E-AF37-DA5F0055F8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6150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psali na tabuli jak si představují trojúhelník. Mohou</a:t>
            </a:r>
            <a:r>
              <a:rPr lang="cs-CZ" baseline="0" dirty="0" smtClean="0"/>
              <a:t> ho i nakreslit (varianta pro ZŠS).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69349-468F-481E-AF37-DA5F0055F892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našli ve třídě trojúhelníky. Vlnou nebo špejlemi (pravítkem, krejčovským metrem). Změřili každou</a:t>
            </a:r>
            <a:r>
              <a:rPr lang="cs-CZ" baseline="0" dirty="0" smtClean="0"/>
              <a:t> stranu zvlášť (špejle zlomily v požadované délce, vlnu odstřihli).  Pokusili se odvodit vzorec pro obvod trojúhelníku.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69349-468F-481E-AF37-DA5F0055F892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Při</a:t>
            </a:r>
            <a:r>
              <a:rPr lang="cs-CZ" baseline="0" dirty="0" smtClean="0"/>
              <a:t> vycházce jsme </a:t>
            </a:r>
            <a:r>
              <a:rPr lang="cs-CZ" baseline="0" smtClean="0"/>
              <a:t>hledali trojúhelníky.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69349-468F-481E-AF37-DA5F0055F892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D57-829D-44FB-8D5A-D8BE95D7058C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F8946-9820-4802-B98B-6D9F56B9AF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D57-829D-44FB-8D5A-D8BE95D7058C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F8946-9820-4802-B98B-6D9F56B9AF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D57-829D-44FB-8D5A-D8BE95D7058C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F8946-9820-4802-B98B-6D9F56B9AF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D57-829D-44FB-8D5A-D8BE95D7058C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F8946-9820-4802-B98B-6D9F56B9AF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D57-829D-44FB-8D5A-D8BE95D7058C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F8946-9820-4802-B98B-6D9F56B9AF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D57-829D-44FB-8D5A-D8BE95D7058C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F8946-9820-4802-B98B-6D9F56B9AF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D57-829D-44FB-8D5A-D8BE95D7058C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F8946-9820-4802-B98B-6D9F56B9AF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D57-829D-44FB-8D5A-D8BE95D7058C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F8946-9820-4802-B98B-6D9F56B9AF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D57-829D-44FB-8D5A-D8BE95D7058C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F8946-9820-4802-B98B-6D9F56B9AF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D57-829D-44FB-8D5A-D8BE95D7058C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F8946-9820-4802-B98B-6D9F56B9AF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D57-829D-44FB-8D5A-D8BE95D7058C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F8946-9820-4802-B98B-6D9F56B9AF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295D57-829D-44FB-8D5A-D8BE95D7058C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F8946-9820-4802-B98B-6D9F56B9AF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1761875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23528" y="6165304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474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je určen žákům 9.třídy základní školy praktické.</a:t>
            </a:r>
          </a:p>
          <a:p>
            <a:r>
              <a:rPr lang="cs-CZ" dirty="0" smtClean="0"/>
              <a:t>Prezentace byla použita k zopakování a procvičení učiva. </a:t>
            </a:r>
          </a:p>
          <a:p>
            <a:r>
              <a:rPr lang="cs-CZ" dirty="0" smtClean="0"/>
              <a:t>Metodický postup je popsán u jednotlivých listů prezentace.</a:t>
            </a:r>
          </a:p>
          <a:p>
            <a:r>
              <a:rPr lang="cs-CZ" dirty="0" smtClean="0"/>
              <a:t>Klíčová slova: trojúhelník, obvod, obsah</a:t>
            </a:r>
          </a:p>
          <a:p>
            <a:r>
              <a:rPr lang="cs-CZ" dirty="0" smtClean="0"/>
              <a:t>Vytvořeno 24.04.2013</a:t>
            </a:r>
          </a:p>
        </p:txBody>
      </p:sp>
    </p:spTree>
    <p:extLst>
      <p:ext uri="{BB962C8B-B14F-4D97-AF65-F5344CB8AC3E}">
        <p14:creationId xmlns:p14="http://schemas.microsoft.com/office/powerpoint/2010/main" val="3590417943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332656"/>
            <a:ext cx="54597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TROJÚHELNÍK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012160" y="1340768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Napiš jak vypadá</a:t>
            </a:r>
            <a:endParaRPr lang="cs-CZ" sz="2400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043608" y="2348880"/>
            <a:ext cx="6120680" cy="2304256"/>
          </a:xfrm>
          <a:prstGeom prst="triangle">
            <a:avLst>
              <a:gd name="adj" fmla="val 34608"/>
            </a:avLst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012160" y="1340768"/>
            <a:ext cx="2670733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MÁ TŘI STRANY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7" name="Přímá spojovací čára 6"/>
          <p:cNvCxnSpPr>
            <a:stCxn id="4" idx="2"/>
            <a:endCxn id="4" idx="0"/>
          </p:cNvCxnSpPr>
          <p:nvPr/>
        </p:nvCxnSpPr>
        <p:spPr>
          <a:xfrm flipV="1">
            <a:off x="1043608" y="2348880"/>
            <a:ext cx="2118245" cy="2304256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>
            <a:stCxn id="4" idx="0"/>
            <a:endCxn id="4" idx="4"/>
          </p:cNvCxnSpPr>
          <p:nvPr/>
        </p:nvCxnSpPr>
        <p:spPr>
          <a:xfrm>
            <a:off x="3161853" y="2348880"/>
            <a:ext cx="4002435" cy="2304256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>
            <a:stCxn id="4" idx="2"/>
            <a:endCxn id="4" idx="4"/>
          </p:cNvCxnSpPr>
          <p:nvPr/>
        </p:nvCxnSpPr>
        <p:spPr>
          <a:xfrm>
            <a:off x="1043608" y="4653136"/>
            <a:ext cx="612068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611560" y="2636912"/>
            <a:ext cx="7200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1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427984" y="2132856"/>
            <a:ext cx="7200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2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843808" y="4797152"/>
            <a:ext cx="7200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3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83568" y="2636912"/>
            <a:ext cx="61156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a</a:t>
            </a:r>
            <a:endParaRPr lang="cs-CZ" sz="5400" b="1" dirty="0"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499992" y="2132856"/>
            <a:ext cx="61156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</a:rPr>
              <a:t>b</a:t>
            </a:r>
            <a:endParaRPr lang="cs-CZ" sz="5400" b="1" dirty="0">
              <a:solidFill>
                <a:srgbClr val="FFC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771800" y="4869160"/>
            <a:ext cx="61156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c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868144" y="1844824"/>
            <a:ext cx="2670733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MÁ TŘI VRCHOLY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55576" y="2708920"/>
            <a:ext cx="648072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A</a:t>
            </a:r>
            <a:endParaRPr lang="cs-CZ" sz="5400" b="1" dirty="0">
              <a:solidFill>
                <a:srgbClr val="00B05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572000" y="2060848"/>
            <a:ext cx="61156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</a:rPr>
              <a:t>B</a:t>
            </a:r>
            <a:endParaRPr lang="cs-CZ" sz="5400" b="1" dirty="0">
              <a:solidFill>
                <a:srgbClr val="FFC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843808" y="5013176"/>
            <a:ext cx="61156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C</a:t>
            </a:r>
            <a:endParaRPr lang="cs-CZ" sz="5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0.72847 0.23727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00" y="1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07407E-6 L -0.4743 0.35278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00" y="17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-0.00191 -0.53982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-27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4315" y="476672"/>
            <a:ext cx="837537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OBVOD TROJÚHELNÍKU</a:t>
            </a:r>
            <a:endParaRPr lang="cs-CZ" sz="6600" b="1" dirty="0">
              <a:solidFill>
                <a:srgbClr val="FF0000"/>
              </a:solidFill>
            </a:endParaRPr>
          </a:p>
        </p:txBody>
      </p:sp>
      <p:cxnSp>
        <p:nvCxnSpPr>
          <p:cNvPr id="4" name="Přímá spojovací čára 3"/>
          <p:cNvCxnSpPr/>
          <p:nvPr/>
        </p:nvCxnSpPr>
        <p:spPr>
          <a:xfrm flipH="1">
            <a:off x="251520" y="2564904"/>
            <a:ext cx="2448272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 flipH="1">
            <a:off x="251520" y="3132584"/>
            <a:ext cx="3528392" cy="16768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499992" y="1556792"/>
            <a:ext cx="43006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Povede se ti sestavit vzorec?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059832" y="1988840"/>
            <a:ext cx="576064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a</a:t>
            </a:r>
            <a:endParaRPr lang="cs-CZ" sz="5400" b="1" dirty="0">
              <a:solidFill>
                <a:srgbClr val="00B05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139952" y="2564904"/>
            <a:ext cx="61156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</a:rPr>
              <a:t>b</a:t>
            </a:r>
            <a:endParaRPr lang="cs-CZ" sz="5400" b="1" dirty="0">
              <a:solidFill>
                <a:srgbClr val="FFC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483768" y="4149080"/>
            <a:ext cx="5293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=</a:t>
            </a:r>
            <a:endParaRPr lang="cs-CZ" sz="5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635896" y="2276872"/>
            <a:ext cx="5293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+</a:t>
            </a:r>
            <a:endParaRPr lang="cs-CZ" sz="54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23528" y="476672"/>
            <a:ext cx="756938" cy="110799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O</a:t>
            </a:r>
            <a:endParaRPr lang="cs-CZ" sz="6600" b="1" dirty="0">
              <a:solidFill>
                <a:srgbClr val="FF0000"/>
              </a:solidFill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 flipH="1">
            <a:off x="251520" y="3717032"/>
            <a:ext cx="4824536" cy="838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5220072" y="3284984"/>
            <a:ext cx="61156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c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788024" y="2852936"/>
            <a:ext cx="5293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+</a:t>
            </a:r>
            <a:endParaRPr lang="cs-CZ" sz="5400" b="1" dirty="0"/>
          </a:p>
        </p:txBody>
      </p:sp>
      <p:sp>
        <p:nvSpPr>
          <p:cNvPr id="39" name="Obdélník 38"/>
          <p:cNvSpPr/>
          <p:nvPr/>
        </p:nvSpPr>
        <p:spPr>
          <a:xfrm>
            <a:off x="251520" y="1484784"/>
            <a:ext cx="8640960" cy="5112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2411760" y="2708920"/>
            <a:ext cx="5485131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O</a:t>
            </a:r>
            <a:r>
              <a:rPr lang="cs-CZ" sz="5400" b="1" dirty="0" smtClean="0"/>
              <a:t> =</a:t>
            </a:r>
            <a:r>
              <a:rPr lang="cs-CZ" sz="5400" b="1" dirty="0" smtClean="0">
                <a:solidFill>
                  <a:srgbClr val="00B050"/>
                </a:solidFill>
              </a:rPr>
              <a:t> a </a:t>
            </a:r>
            <a:r>
              <a:rPr lang="cs-CZ" sz="5400" b="1" dirty="0" smtClean="0"/>
              <a:t>+ </a:t>
            </a:r>
            <a:r>
              <a:rPr lang="cs-CZ" sz="5400" b="1" dirty="0" smtClean="0">
                <a:solidFill>
                  <a:srgbClr val="FFC000"/>
                </a:solidFill>
              </a:rPr>
              <a:t>b </a:t>
            </a:r>
            <a:r>
              <a:rPr lang="cs-CZ" sz="5400" b="1" dirty="0" smtClean="0"/>
              <a:t>+ </a:t>
            </a:r>
            <a:r>
              <a:rPr lang="cs-CZ" sz="5400" b="1" dirty="0" smtClean="0">
                <a:solidFill>
                  <a:srgbClr val="FF0000"/>
                </a:solidFill>
              </a:rPr>
              <a:t>c</a:t>
            </a:r>
            <a:endParaRPr lang="cs-CZ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0.13975 0.51783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25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0.00261 0.20556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10300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00607 0.14259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" y="710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00608 0.24769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" y="124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0.00261 0.28958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145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 animBg="1"/>
      <p:bldP spid="19" grpId="1" animBg="1"/>
      <p:bldP spid="20" grpId="0" animBg="1"/>
      <p:bldP spid="20" grpId="1" animBg="1"/>
      <p:bldP spid="23" grpId="0"/>
      <p:bldP spid="26" grpId="0"/>
      <p:bldP spid="26" grpId="1"/>
      <p:bldP spid="29" grpId="0" animBg="1"/>
      <p:bldP spid="29" grpId="1" animBg="1"/>
      <p:bldP spid="29" grpId="2" animBg="1"/>
      <p:bldP spid="35" grpId="1" animBg="1"/>
      <p:bldP spid="35" grpId="2" animBg="1"/>
      <p:bldP spid="36" grpId="0"/>
      <p:bldP spid="36" grpId="1"/>
      <p:bldP spid="39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vnoramenný trojúhelník 12"/>
          <p:cNvSpPr/>
          <p:nvPr/>
        </p:nvSpPr>
        <p:spPr>
          <a:xfrm>
            <a:off x="899592" y="1628800"/>
            <a:ext cx="6120680" cy="2304256"/>
          </a:xfrm>
          <a:prstGeom prst="triangle">
            <a:avLst>
              <a:gd name="adj" fmla="val 34608"/>
            </a:avLst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88640"/>
            <a:ext cx="83529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OBSAH TROJÚHELNÍKU</a:t>
            </a:r>
            <a:endParaRPr lang="cs-CZ" sz="6600" b="1" dirty="0">
              <a:solidFill>
                <a:srgbClr val="FF0000"/>
              </a:solidFill>
            </a:endParaRPr>
          </a:p>
        </p:txBody>
      </p:sp>
      <p:cxnSp>
        <p:nvCxnSpPr>
          <p:cNvPr id="4" name="Přímá spojovací čára 3"/>
          <p:cNvCxnSpPr>
            <a:stCxn id="13" idx="0"/>
          </p:cNvCxnSpPr>
          <p:nvPr/>
        </p:nvCxnSpPr>
        <p:spPr>
          <a:xfrm flipH="1">
            <a:off x="899592" y="1628800"/>
            <a:ext cx="2118245" cy="2304256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1043608" y="1988840"/>
            <a:ext cx="61156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a</a:t>
            </a:r>
            <a:endParaRPr lang="cs-CZ" sz="5400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63888" y="4581128"/>
            <a:ext cx="1584176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a</a:t>
            </a:r>
            <a:r>
              <a:rPr lang="cs-CZ" sz="5400" b="1" dirty="0" smtClean="0"/>
              <a:t> · </a:t>
            </a:r>
            <a:r>
              <a:rPr lang="cs-CZ" sz="5400" b="1" dirty="0" err="1" smtClean="0">
                <a:solidFill>
                  <a:srgbClr val="00B050"/>
                </a:solidFill>
              </a:rPr>
              <a:t>v</a:t>
            </a:r>
            <a:r>
              <a:rPr lang="cs-CZ" sz="2400" b="1" dirty="0" err="1" smtClean="0">
                <a:solidFill>
                  <a:srgbClr val="00B050"/>
                </a:solidFill>
              </a:rPr>
              <a:t>a</a:t>
            </a:r>
            <a:endParaRPr lang="cs-CZ" sz="2400" b="1" dirty="0" smtClean="0">
              <a:solidFill>
                <a:srgbClr val="00B050"/>
              </a:solidFill>
            </a:endParaRPr>
          </a:p>
          <a:p>
            <a:r>
              <a:rPr lang="cs-CZ" sz="5400" b="1" dirty="0" smtClean="0"/>
              <a:t>   2</a:t>
            </a:r>
            <a:endParaRPr lang="cs-CZ" sz="5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87624" y="188640"/>
            <a:ext cx="6480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S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043608" y="1916832"/>
            <a:ext cx="61156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A</a:t>
            </a:r>
            <a:endParaRPr lang="cs-CZ" sz="5400" b="1" dirty="0">
              <a:solidFill>
                <a:srgbClr val="00B050"/>
              </a:solidFill>
            </a:endParaRPr>
          </a:p>
        </p:txBody>
      </p:sp>
      <p:cxnSp>
        <p:nvCxnSpPr>
          <p:cNvPr id="19" name="Přímá spojovací čára 18"/>
          <p:cNvCxnSpPr>
            <a:stCxn id="13" idx="4"/>
          </p:cNvCxnSpPr>
          <p:nvPr/>
        </p:nvCxnSpPr>
        <p:spPr>
          <a:xfrm flipH="1" flipV="1">
            <a:off x="2555776" y="2204864"/>
            <a:ext cx="4464496" cy="1728192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3131840" y="2492896"/>
            <a:ext cx="8640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err="1" smtClean="0">
                <a:solidFill>
                  <a:srgbClr val="00B050"/>
                </a:solidFill>
              </a:rPr>
              <a:t>v</a:t>
            </a:r>
            <a:r>
              <a:rPr lang="cs-CZ" sz="2400" b="1" dirty="0" err="1" smtClean="0">
                <a:solidFill>
                  <a:srgbClr val="00B050"/>
                </a:solidFill>
              </a:rPr>
              <a:t>a</a:t>
            </a:r>
            <a:endParaRPr lang="cs-CZ" sz="5400" b="1" dirty="0">
              <a:solidFill>
                <a:srgbClr val="00B050"/>
              </a:solidFill>
            </a:endParaRPr>
          </a:p>
        </p:txBody>
      </p:sp>
      <p:grpSp>
        <p:nvGrpSpPr>
          <p:cNvPr id="27" name="Skupina 26"/>
          <p:cNvGrpSpPr/>
          <p:nvPr/>
        </p:nvGrpSpPr>
        <p:grpSpPr>
          <a:xfrm>
            <a:off x="2267744" y="1556792"/>
            <a:ext cx="1512168" cy="1159679"/>
            <a:chOff x="4644008" y="4653136"/>
            <a:chExt cx="1512168" cy="1159679"/>
          </a:xfrm>
        </p:grpSpPr>
        <p:sp>
          <p:nvSpPr>
            <p:cNvPr id="25" name="TextovéPole 24"/>
            <p:cNvSpPr txBox="1"/>
            <p:nvPr/>
          </p:nvSpPr>
          <p:spPr>
            <a:xfrm>
              <a:off x="4644008" y="4797152"/>
              <a:ext cx="151216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solidFill>
                    <a:srgbClr val="00B050"/>
                  </a:solidFill>
                </a:rPr>
                <a:t> </a:t>
              </a:r>
              <a:r>
                <a:rPr lang="cs-CZ" sz="6000" b="1" dirty="0" smtClean="0">
                  <a:solidFill>
                    <a:srgbClr val="00B050"/>
                  </a:solidFill>
                </a:rPr>
                <a:t>ᴗ</a:t>
              </a:r>
              <a:endParaRPr lang="cs-CZ" dirty="0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4788024" y="4653136"/>
              <a:ext cx="64807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6000" dirty="0" smtClean="0">
                  <a:solidFill>
                    <a:srgbClr val="00B050"/>
                  </a:solidFill>
                </a:rPr>
                <a:t>.</a:t>
              </a:r>
              <a:endParaRPr lang="cs-CZ" dirty="0"/>
            </a:p>
          </p:txBody>
        </p:sp>
      </p:grpSp>
      <p:cxnSp>
        <p:nvCxnSpPr>
          <p:cNvPr id="29" name="Přímá spojovací čára 28"/>
          <p:cNvCxnSpPr/>
          <p:nvPr/>
        </p:nvCxnSpPr>
        <p:spPr>
          <a:xfrm>
            <a:off x="3563888" y="5373216"/>
            <a:ext cx="158417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2843808" y="4941168"/>
            <a:ext cx="5293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=</a:t>
            </a:r>
            <a:endParaRPr lang="cs-CZ" sz="5400" b="1" dirty="0"/>
          </a:p>
        </p:txBody>
      </p:sp>
      <p:sp>
        <p:nvSpPr>
          <p:cNvPr id="31" name="Obdélník 30"/>
          <p:cNvSpPr/>
          <p:nvPr/>
        </p:nvSpPr>
        <p:spPr>
          <a:xfrm>
            <a:off x="323528" y="1124744"/>
            <a:ext cx="8280920" cy="5400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3419872" y="2708920"/>
            <a:ext cx="1584176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a</a:t>
            </a:r>
            <a:r>
              <a:rPr lang="cs-CZ" sz="5400" b="1" dirty="0" smtClean="0"/>
              <a:t> · </a:t>
            </a:r>
            <a:r>
              <a:rPr lang="cs-CZ" sz="5400" b="1" dirty="0" err="1" smtClean="0">
                <a:solidFill>
                  <a:srgbClr val="00B050"/>
                </a:solidFill>
              </a:rPr>
              <a:t>v</a:t>
            </a:r>
            <a:r>
              <a:rPr lang="cs-CZ" sz="2400" b="1" dirty="0" err="1" smtClean="0">
                <a:solidFill>
                  <a:srgbClr val="00B050"/>
                </a:solidFill>
              </a:rPr>
              <a:t>a</a:t>
            </a:r>
            <a:endParaRPr lang="cs-CZ" sz="2400" b="1" dirty="0" smtClean="0">
              <a:solidFill>
                <a:srgbClr val="00B050"/>
              </a:solidFill>
            </a:endParaRPr>
          </a:p>
          <a:p>
            <a:r>
              <a:rPr lang="cs-CZ" sz="5400" b="1" dirty="0" smtClean="0"/>
              <a:t>   2</a:t>
            </a:r>
            <a:endParaRPr lang="cs-CZ" sz="5400" b="1" dirty="0"/>
          </a:p>
        </p:txBody>
      </p:sp>
      <p:cxnSp>
        <p:nvCxnSpPr>
          <p:cNvPr id="33" name="Přímá spojovací čára 32"/>
          <p:cNvCxnSpPr/>
          <p:nvPr/>
        </p:nvCxnSpPr>
        <p:spPr>
          <a:xfrm>
            <a:off x="3419872" y="3501008"/>
            <a:ext cx="158417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2267744" y="2996952"/>
            <a:ext cx="1152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S </a:t>
            </a:r>
            <a:r>
              <a:rPr lang="cs-CZ" sz="5400" b="1" dirty="0" smtClean="0"/>
              <a:t>=</a:t>
            </a:r>
            <a:endParaRPr lang="cs-CZ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0.68316 0.2476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100" y="12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33333E-6 L 0.10642 0.6856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00" y="34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5" grpId="0" animBg="1"/>
      <p:bldP spid="10" grpId="0" animBg="1"/>
      <p:bldP spid="9" grpId="0"/>
      <p:bldP spid="9" grpId="1"/>
      <p:bldP spid="17" grpId="0" animBg="1"/>
      <p:bldP spid="17" grpId="1" animBg="1"/>
      <p:bldP spid="23" grpId="1"/>
      <p:bldP spid="30" grpId="2"/>
      <p:bldP spid="31" grpId="0" animBg="1"/>
      <p:bldP spid="32" grpId="0" animBg="1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332656"/>
            <a:ext cx="9145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NAJDEŠ VE TŘÍDĚ TROJÚHELNÍK ?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84168" y="1412776"/>
            <a:ext cx="2178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My jsme našli….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-180528" y="332656"/>
            <a:ext cx="9324528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   ZMĚŘ STRANY TROJÚHELNÍKU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332656"/>
            <a:ext cx="8820472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SPOČÍTEJ OBVOD A OBSAH</a:t>
            </a:r>
            <a:endParaRPr lang="cs-CZ" sz="5400" b="1" dirty="0">
              <a:solidFill>
                <a:srgbClr val="FF0000"/>
              </a:solidFill>
            </a:endParaRPr>
          </a:p>
        </p:txBody>
      </p:sp>
      <p:pic>
        <p:nvPicPr>
          <p:cNvPr id="7" name="Obrázek 6" descr="P10703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2204864"/>
            <a:ext cx="5204908" cy="3528392"/>
          </a:xfrm>
          <a:prstGeom prst="rect">
            <a:avLst/>
          </a:prstGeom>
        </p:spPr>
      </p:pic>
      <p:pic>
        <p:nvPicPr>
          <p:cNvPr id="8" name="Obrázek 7" descr="P10703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3202" y="2204864"/>
            <a:ext cx="2343073" cy="3528392"/>
          </a:xfrm>
          <a:prstGeom prst="rect">
            <a:avLst/>
          </a:prstGeom>
        </p:spPr>
      </p:pic>
      <p:sp>
        <p:nvSpPr>
          <p:cNvPr id="9" name="Rovnoramenný trojúhelník 8"/>
          <p:cNvSpPr/>
          <p:nvPr/>
        </p:nvSpPr>
        <p:spPr>
          <a:xfrm rot="5400000">
            <a:off x="1007604" y="4761148"/>
            <a:ext cx="504056" cy="288032"/>
          </a:xfrm>
          <a:prstGeom prst="triangle">
            <a:avLst/>
          </a:prstGeom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6877" y="476672"/>
            <a:ext cx="847024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NAJDEŠ TROJÚHELNÍK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76056" y="1340768"/>
            <a:ext cx="34375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Poznáš Teplickou budovu?</a:t>
            </a:r>
            <a:endParaRPr lang="cs-CZ" sz="2400" dirty="0"/>
          </a:p>
        </p:txBody>
      </p:sp>
      <p:pic>
        <p:nvPicPr>
          <p:cNvPr id="20" name="Obrázek 19" descr="P10104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916832"/>
            <a:ext cx="7812360" cy="4734903"/>
          </a:xfrm>
          <a:prstGeom prst="rect">
            <a:avLst/>
          </a:prstGeom>
        </p:spPr>
      </p:pic>
      <p:sp>
        <p:nvSpPr>
          <p:cNvPr id="21" name="Rovnoramenný trojúhelník 20"/>
          <p:cNvSpPr/>
          <p:nvPr/>
        </p:nvSpPr>
        <p:spPr>
          <a:xfrm>
            <a:off x="539552" y="2708920"/>
            <a:ext cx="864096" cy="288032"/>
          </a:xfrm>
          <a:prstGeom prst="triangl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2" name="Obrázek 21" descr="P101047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1916832"/>
            <a:ext cx="2736304" cy="1826793"/>
          </a:xfrm>
          <a:prstGeom prst="rect">
            <a:avLst/>
          </a:prstGeom>
        </p:spPr>
      </p:pic>
      <p:cxnSp>
        <p:nvCxnSpPr>
          <p:cNvPr id="24" name="Přímá spojovací šipka 23"/>
          <p:cNvCxnSpPr/>
          <p:nvPr/>
        </p:nvCxnSpPr>
        <p:spPr>
          <a:xfrm flipV="1">
            <a:off x="3347864" y="2852936"/>
            <a:ext cx="3456384" cy="504056"/>
          </a:xfrm>
          <a:prstGeom prst="straightConnector1">
            <a:avLst/>
          </a:prstGeom>
          <a:ln w="571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 rot="21186792">
            <a:off x="4211960" y="2708920"/>
            <a:ext cx="1047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RADNICE</a:t>
            </a:r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5436096" y="908720"/>
            <a:ext cx="3019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Najdeš trojúhelník?</a:t>
            </a:r>
            <a:endParaRPr lang="cs-CZ" sz="2800" dirty="0"/>
          </a:p>
        </p:txBody>
      </p:sp>
      <p:pic>
        <p:nvPicPr>
          <p:cNvPr id="17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203848" y="3356992"/>
            <a:ext cx="304800" cy="3048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5292080" y="836712"/>
            <a:ext cx="309634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…tady je</a:t>
            </a:r>
            <a:endParaRPr lang="cs-CZ" sz="2800" dirty="0"/>
          </a:p>
        </p:txBody>
      </p:sp>
      <p:pic>
        <p:nvPicPr>
          <p:cNvPr id="1026" name="Picture 2" descr="C:\Users\Tomáš\AppData\Local\Microsoft\Windows\Temporary Internet Files\Content.IE5\M3NAX65G\MC90044045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844824"/>
            <a:ext cx="4248070" cy="3960440"/>
          </a:xfrm>
          <a:prstGeom prst="rect">
            <a:avLst/>
          </a:prstGeom>
          <a:noFill/>
        </p:spPr>
      </p:pic>
      <p:cxnSp>
        <p:nvCxnSpPr>
          <p:cNvPr id="7" name="Přímá spojovací šipka 6"/>
          <p:cNvCxnSpPr/>
          <p:nvPr/>
        </p:nvCxnSpPr>
        <p:spPr>
          <a:xfrm flipH="1">
            <a:off x="3131840" y="1484784"/>
            <a:ext cx="2952328" cy="331236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0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404664"/>
            <a:ext cx="6390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en-US" dirty="0" smtClean="0"/>
              <a:t>O</a:t>
            </a:r>
            <a:r>
              <a:rPr lang="cs-CZ" dirty="0" err="1" smtClean="0"/>
              <a:t>ffice.com</a:t>
            </a:r>
            <a:r>
              <a:rPr lang="en-US" dirty="0" smtClean="0"/>
              <a:t> [online].</a:t>
            </a:r>
            <a:r>
              <a:rPr lang="cs-CZ" dirty="0" smtClean="0"/>
              <a:t> </a:t>
            </a:r>
            <a:r>
              <a:rPr lang="en-US" dirty="0" err="1" smtClean="0"/>
              <a:t>Dostupné</a:t>
            </a:r>
            <a:r>
              <a:rPr lang="en-US" dirty="0" smtClean="0"/>
              <a:t> z: </a:t>
            </a:r>
            <a:r>
              <a:rPr lang="en-US" dirty="0" smtClean="0">
                <a:hlinkClick r:id="rId2"/>
              </a:rPr>
              <a:t>http://office.microsoft.com/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67544" y="908720"/>
            <a:ext cx="6390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76568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267</Words>
  <Application>Microsoft Office PowerPoint</Application>
  <PresentationFormat>Předvádění na obrazovce (4:3)</PresentationFormat>
  <Paragraphs>66</Paragraphs>
  <Slides>9</Slides>
  <Notes>4</Notes>
  <HiddenSlides>2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ČTVEREC</dc:title>
  <dc:creator>Tomáš</dc:creator>
  <cp:lastModifiedBy>Dorota Šáchová</cp:lastModifiedBy>
  <cp:revision>38</cp:revision>
  <dcterms:created xsi:type="dcterms:W3CDTF">2013-04-22T20:31:01Z</dcterms:created>
  <dcterms:modified xsi:type="dcterms:W3CDTF">2013-04-30T12:47:03Z</dcterms:modified>
</cp:coreProperties>
</file>