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283" r:id="rId5"/>
    <p:sldId id="284" r:id="rId6"/>
    <p:sldId id="285" r:id="rId7"/>
    <p:sldId id="286" r:id="rId8"/>
    <p:sldId id="287" r:id="rId9"/>
    <p:sldId id="288" r:id="rId10"/>
    <p:sldId id="274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0750" autoAdjust="0"/>
  </p:normalViewPr>
  <p:slideViewPr>
    <p:cSldViewPr>
      <p:cViewPr varScale="1">
        <p:scale>
          <a:sx n="47" d="100"/>
          <a:sy n="47" d="100"/>
        </p:scale>
        <p:origin x="-3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t>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late.googleusercontent.com/translate_c?hl=cs&amp;langpair=en|cs&amp;rurl=translate.google.cz&amp;u=http://www.cellsalive.com/cover4.htm&amp;usg=ALkJrhhyad2k7ZBnEzIbPeZbXzgoGtDC1g" TargetMode="External"/><Relationship Id="rId2" Type="http://schemas.openxmlformats.org/officeDocument/2006/relationships/hyperlink" Target="http://cs.wikipedia.org/wiki/Jan_Jansk%C3%B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68016" y="3253626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VY_32_INOVACE_06_28_Krev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6108" y="76740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Krev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11050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OBĚHOVÁ SOUSTAVA - KREV</a:t>
            </a:r>
          </a:p>
          <a:p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Srdce  a cévy: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marL="514350" indent="-514350">
              <a:buFont typeface="Arial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T</a:t>
            </a:r>
            <a:r>
              <a:rPr lang="cs-CZ" sz="2800" dirty="0" smtClean="0">
                <a:solidFill>
                  <a:srgbClr val="FFFF00"/>
                </a:solidFill>
              </a:rPr>
              <a:t>epny</a:t>
            </a:r>
            <a:r>
              <a:rPr lang="cs-CZ" sz="2800" dirty="0" smtClean="0">
                <a:solidFill>
                  <a:schemeClr val="bg1"/>
                </a:solidFill>
              </a:rPr>
              <a:t> – ze srdce – okysličená krev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Žíly </a:t>
            </a:r>
            <a:r>
              <a:rPr lang="cs-CZ" sz="2800" dirty="0" smtClean="0">
                <a:solidFill>
                  <a:schemeClr val="bg1"/>
                </a:solidFill>
              </a:rPr>
              <a:t>   -  do srdce -  odkysličená krev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514350" indent="-5143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Vlásečnice</a:t>
            </a:r>
            <a:r>
              <a:rPr lang="cs-CZ" sz="2800" dirty="0" smtClean="0">
                <a:solidFill>
                  <a:schemeClr val="bg1"/>
                </a:solidFill>
              </a:rPr>
              <a:t> – výměna dýchacích plynů mezi       krví a buňkami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1369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Funkce: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Transport látek a kyslíku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Obrana – bílé krvinky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Termoregulace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    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01524"/>
            <a:ext cx="8352927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Tělní tekutiny: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Tkáňový mok</a:t>
            </a:r>
            <a:r>
              <a:rPr lang="cs-CZ" sz="2800" dirty="0" smtClean="0">
                <a:solidFill>
                  <a:schemeClr val="bg2"/>
                </a:solidFill>
              </a:rPr>
              <a:t> – mezibuněčné prostory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Míza (lymfa) </a:t>
            </a:r>
            <a:r>
              <a:rPr lang="cs-CZ" sz="2800" dirty="0" smtClean="0">
                <a:solidFill>
                  <a:schemeClr val="bg2"/>
                </a:solidFill>
              </a:rPr>
              <a:t>– koluje v cévách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Krev </a:t>
            </a:r>
            <a:r>
              <a:rPr lang="cs-CZ" sz="2800" dirty="0">
                <a:solidFill>
                  <a:schemeClr val="bg2"/>
                </a:solidFill>
              </a:rPr>
              <a:t>– koluje v </a:t>
            </a:r>
            <a:r>
              <a:rPr lang="cs-CZ" sz="2800" dirty="0" smtClean="0">
                <a:solidFill>
                  <a:schemeClr val="bg2"/>
                </a:solidFill>
              </a:rPr>
              <a:t>cévách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r>
              <a:rPr lang="cs-CZ" sz="2800" dirty="0" smtClean="0">
                <a:solidFill>
                  <a:schemeClr val="bg2"/>
                </a:solidFill>
              </a:rPr>
              <a:t>KREV -  červená tekutina</a:t>
            </a:r>
          </a:p>
          <a:p>
            <a:r>
              <a:rPr lang="cs-CZ" sz="2800" dirty="0">
                <a:solidFill>
                  <a:schemeClr val="bg2"/>
                </a:solidFill>
              </a:rPr>
              <a:t> </a:t>
            </a:r>
            <a:r>
              <a:rPr lang="cs-CZ" sz="2800" dirty="0" smtClean="0">
                <a:solidFill>
                  <a:schemeClr val="bg2"/>
                </a:solidFill>
              </a:rPr>
              <a:t>          -  ženy – 4 – 5 litrů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          </a:t>
            </a:r>
            <a:r>
              <a:rPr lang="cs-CZ" sz="2800" dirty="0">
                <a:solidFill>
                  <a:schemeClr val="bg2"/>
                </a:solidFill>
              </a:rPr>
              <a:t>-  </a:t>
            </a:r>
            <a:r>
              <a:rPr lang="cs-CZ" sz="2800" dirty="0" smtClean="0">
                <a:solidFill>
                  <a:schemeClr val="bg2"/>
                </a:solidFill>
              </a:rPr>
              <a:t>muži </a:t>
            </a:r>
            <a:r>
              <a:rPr lang="cs-CZ" sz="2800" dirty="0">
                <a:solidFill>
                  <a:schemeClr val="bg2"/>
                </a:solidFill>
              </a:rPr>
              <a:t>– 5</a:t>
            </a:r>
            <a:r>
              <a:rPr lang="cs-CZ" sz="2800" dirty="0" smtClean="0">
                <a:solidFill>
                  <a:schemeClr val="bg2"/>
                </a:solidFill>
              </a:rPr>
              <a:t> </a:t>
            </a:r>
            <a:r>
              <a:rPr lang="cs-CZ" sz="2800" dirty="0">
                <a:solidFill>
                  <a:schemeClr val="bg2"/>
                </a:solidFill>
              </a:rPr>
              <a:t>– </a:t>
            </a:r>
            <a:r>
              <a:rPr lang="cs-CZ" sz="2800" dirty="0" smtClean="0">
                <a:solidFill>
                  <a:schemeClr val="bg2"/>
                </a:solidFill>
              </a:rPr>
              <a:t>6 </a:t>
            </a:r>
            <a:r>
              <a:rPr lang="cs-CZ" sz="2800" dirty="0">
                <a:solidFill>
                  <a:schemeClr val="bg2"/>
                </a:solidFill>
              </a:rPr>
              <a:t>litrů</a:t>
            </a:r>
            <a:endParaRPr lang="cs-CZ" sz="2800" dirty="0">
              <a:solidFill>
                <a:srgbClr val="FFFF00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7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01524"/>
            <a:ext cx="8352927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Složky krve: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Krevní plazma </a:t>
            </a:r>
            <a:r>
              <a:rPr lang="cs-CZ" sz="2800" dirty="0" smtClean="0">
                <a:solidFill>
                  <a:schemeClr val="bg2"/>
                </a:solidFill>
              </a:rPr>
              <a:t>– 90% - voda a rozpuštěné látky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Krevní buňky </a:t>
            </a:r>
            <a:r>
              <a:rPr lang="cs-CZ" sz="2800" dirty="0" smtClean="0">
                <a:solidFill>
                  <a:schemeClr val="bg2"/>
                </a:solidFill>
              </a:rPr>
              <a:t>– červené krvinky – erytrocyty</a:t>
            </a:r>
          </a:p>
          <a:p>
            <a:endParaRPr lang="cs-CZ" sz="2800" dirty="0" smtClean="0">
              <a:solidFill>
                <a:schemeClr val="bg2"/>
              </a:solidFill>
            </a:endParaRPr>
          </a:p>
          <a:p>
            <a:r>
              <a:rPr lang="cs-CZ" sz="2800" dirty="0" smtClean="0">
                <a:solidFill>
                  <a:schemeClr val="bg2"/>
                </a:solidFill>
              </a:rPr>
              <a:t>                           - bílé krvinky – leukocyty</a:t>
            </a:r>
          </a:p>
          <a:p>
            <a:endParaRPr lang="cs-CZ" sz="2800" dirty="0" smtClean="0">
              <a:solidFill>
                <a:schemeClr val="bg2"/>
              </a:solidFill>
            </a:endParaRPr>
          </a:p>
          <a:p>
            <a:r>
              <a:rPr lang="cs-CZ" sz="2800" dirty="0">
                <a:solidFill>
                  <a:schemeClr val="bg2"/>
                </a:solidFill>
              </a:rPr>
              <a:t> </a:t>
            </a:r>
            <a:r>
              <a:rPr lang="cs-CZ" sz="2800" dirty="0" smtClean="0">
                <a:solidFill>
                  <a:schemeClr val="bg2"/>
                </a:solidFill>
              </a:rPr>
              <a:t>                          - krevní destičky - trombocyty                   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06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01524"/>
            <a:ext cx="8352927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ČERVENÉ  KRVINKY  -  ERYTROCYTY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2"/>
                </a:solidFill>
              </a:rPr>
              <a:t>B</a:t>
            </a:r>
            <a:r>
              <a:rPr lang="cs-CZ" sz="2800" dirty="0" smtClean="0">
                <a:solidFill>
                  <a:schemeClr val="bg2"/>
                </a:solidFill>
              </a:rPr>
              <a:t>ezjaderné buňky</a:t>
            </a:r>
          </a:p>
          <a:p>
            <a:endParaRPr lang="cs-CZ" sz="2800" dirty="0" smtClean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Životnost  120 dní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Vznik – kostní dřeň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Zánik – játra, slezina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r>
              <a:rPr lang="cs-CZ" sz="2800" dirty="0" smtClean="0">
                <a:solidFill>
                  <a:schemeClr val="bg2"/>
                </a:solidFill>
              </a:rPr>
              <a:t>Obsahují červené barvivo – HEMOGLOBIN </a:t>
            </a:r>
          </a:p>
          <a:p>
            <a:r>
              <a:rPr lang="cs-CZ" sz="2800" dirty="0">
                <a:solidFill>
                  <a:schemeClr val="bg2"/>
                </a:solidFill>
              </a:rPr>
              <a:t> </a:t>
            </a:r>
            <a:r>
              <a:rPr lang="cs-CZ" sz="2800" dirty="0" smtClean="0">
                <a:solidFill>
                  <a:schemeClr val="bg2"/>
                </a:solidFill>
              </a:rPr>
              <a:t>                                            - váže kyslík</a:t>
            </a:r>
            <a:endParaRPr lang="cs-CZ" sz="2800" dirty="0">
              <a:solidFill>
                <a:schemeClr val="bg2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465" y="1377752"/>
            <a:ext cx="3909006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407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01524"/>
            <a:ext cx="8352927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BÍLÉ  KRVINKY  -  LEUKOCYTY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Jaderné buňky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endParaRPr lang="cs-CZ" sz="2800" dirty="0" smtClean="0">
              <a:solidFill>
                <a:schemeClr val="bg2"/>
              </a:solidFill>
            </a:endParaRPr>
          </a:p>
          <a:p>
            <a:endParaRPr lang="cs-CZ" sz="2800" dirty="0" smtClean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Obranyschopnost  -  počet kolísá  -  infekce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Vznik – kostní dřeň, slezina, mízní uzliny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Funkce: - obrana organismu proti infekci:</a:t>
            </a:r>
          </a:p>
          <a:p>
            <a:r>
              <a:rPr lang="cs-CZ" sz="2800" dirty="0">
                <a:solidFill>
                  <a:schemeClr val="bg2"/>
                </a:solidFill>
              </a:rPr>
              <a:t> </a:t>
            </a:r>
            <a:r>
              <a:rPr lang="cs-CZ" sz="2800" dirty="0" smtClean="0">
                <a:solidFill>
                  <a:schemeClr val="bg2"/>
                </a:solidFill>
              </a:rPr>
              <a:t>                  - vznik protilátek </a:t>
            </a:r>
          </a:p>
          <a:p>
            <a:r>
              <a:rPr lang="cs-CZ" sz="2800" dirty="0" smtClean="0">
                <a:solidFill>
                  <a:schemeClr val="bg2"/>
                </a:solidFill>
              </a:rPr>
              <a:t>                   </a:t>
            </a:r>
            <a:r>
              <a:rPr lang="cs-CZ" sz="2800" dirty="0">
                <a:solidFill>
                  <a:schemeClr val="bg2"/>
                </a:solidFill>
              </a:rPr>
              <a:t>- fagocytóza</a:t>
            </a:r>
            <a:endParaRPr lang="cs-CZ" sz="2800" dirty="0" smtClean="0">
              <a:solidFill>
                <a:schemeClr val="bg2"/>
              </a:solidFill>
            </a:endParaRPr>
          </a:p>
          <a:p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788" y="1124744"/>
            <a:ext cx="276225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2790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01524"/>
            <a:ext cx="8352927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KREVNÍ  DESTIČKY  -  TROMBOCYTY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chemeClr val="bg2"/>
                </a:solidFill>
              </a:rPr>
              <a:t>B</a:t>
            </a:r>
            <a:r>
              <a:rPr lang="cs-CZ" sz="2800" dirty="0" smtClean="0">
                <a:solidFill>
                  <a:schemeClr val="bg2"/>
                </a:solidFill>
              </a:rPr>
              <a:t>ezjaderné buňky</a:t>
            </a:r>
          </a:p>
          <a:p>
            <a:endParaRPr lang="cs-CZ" sz="2800" dirty="0" smtClean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Životnost - několik dní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Funkce – srážlivost krve: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2"/>
                </a:solidFill>
              </a:rPr>
              <a:t>Rozpustný fibrinogen </a:t>
            </a:r>
            <a:endParaRPr lang="cs-CZ" sz="2800" dirty="0" smtClean="0">
              <a:solidFill>
                <a:schemeClr val="bg2"/>
              </a:solidFill>
            </a:endParaRPr>
          </a:p>
          <a:p>
            <a:r>
              <a:rPr lang="cs-CZ" sz="2800" dirty="0">
                <a:solidFill>
                  <a:schemeClr val="bg2"/>
                </a:solidFill>
              </a:rPr>
              <a:t> </a:t>
            </a:r>
            <a:r>
              <a:rPr lang="cs-CZ" sz="2800" dirty="0" smtClean="0">
                <a:solidFill>
                  <a:schemeClr val="bg2"/>
                </a:solidFill>
              </a:rPr>
              <a:t>    </a:t>
            </a:r>
          </a:p>
          <a:p>
            <a:r>
              <a:rPr lang="cs-CZ" sz="2800" dirty="0">
                <a:solidFill>
                  <a:schemeClr val="bg2"/>
                </a:solidFill>
              </a:rPr>
              <a:t> </a:t>
            </a:r>
            <a:r>
              <a:rPr lang="cs-CZ" sz="2800" dirty="0" smtClean="0">
                <a:solidFill>
                  <a:schemeClr val="bg2"/>
                </a:solidFill>
              </a:rPr>
              <a:t>    z </a:t>
            </a:r>
            <a:r>
              <a:rPr lang="cs-CZ" sz="2800" dirty="0" smtClean="0">
                <a:solidFill>
                  <a:schemeClr val="bg2"/>
                </a:solidFill>
              </a:rPr>
              <a:t>krevní </a:t>
            </a:r>
            <a:r>
              <a:rPr lang="cs-CZ" sz="2800" dirty="0" smtClean="0">
                <a:solidFill>
                  <a:schemeClr val="bg2"/>
                </a:solidFill>
              </a:rPr>
              <a:t>plazmy → nerozpustný </a:t>
            </a:r>
            <a:r>
              <a:rPr lang="cs-CZ" sz="2800" dirty="0" smtClean="0">
                <a:solidFill>
                  <a:schemeClr val="bg2"/>
                </a:solidFill>
              </a:rPr>
              <a:t>fibrin</a:t>
            </a:r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452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3" y="586840"/>
            <a:ext cx="8352927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KREVNÍ  SKUPINY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              A     B     AB     O  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chemeClr val="bg2"/>
                </a:solidFill>
              </a:rPr>
              <a:t>        Jan Janský  1873</a:t>
            </a:r>
            <a:r>
              <a:rPr lang="en-US" sz="2800" dirty="0" smtClean="0">
                <a:solidFill>
                  <a:schemeClr val="bg2"/>
                </a:solidFill>
              </a:rPr>
              <a:t>    - </a:t>
            </a:r>
            <a:r>
              <a:rPr lang="cs-CZ" sz="2800" dirty="0" smtClean="0">
                <a:solidFill>
                  <a:schemeClr val="bg2"/>
                </a:solidFill>
              </a:rPr>
              <a:t> 1921</a:t>
            </a:r>
          </a:p>
          <a:p>
            <a:endParaRPr lang="cs-CZ" sz="2800" dirty="0">
              <a:solidFill>
                <a:schemeClr val="bg2"/>
              </a:solidFill>
            </a:endParaRPr>
          </a:p>
          <a:p>
            <a:endParaRPr lang="cs-CZ" sz="2800" dirty="0" smtClean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r>
              <a:rPr lang="cs-CZ" sz="2800" dirty="0" smtClean="0">
                <a:solidFill>
                  <a:schemeClr val="bg2"/>
                </a:solidFill>
              </a:rPr>
              <a:t>    </a:t>
            </a:r>
            <a:r>
              <a:rPr lang="cs-CZ" sz="2800" dirty="0" smtClean="0">
                <a:solidFill>
                  <a:srgbClr val="FFFF00"/>
                </a:solidFill>
              </a:rPr>
              <a:t> Rh-faktor  </a:t>
            </a:r>
            <a:r>
              <a:rPr lang="cs-CZ" sz="2800" dirty="0" smtClean="0">
                <a:solidFill>
                  <a:schemeClr val="bg2"/>
                </a:solidFill>
              </a:rPr>
              <a:t>aglutinogen na červených krvinkách</a:t>
            </a:r>
          </a:p>
          <a:p>
            <a:r>
              <a:rPr lang="cs-CZ" sz="2800" dirty="0">
                <a:solidFill>
                  <a:schemeClr val="bg2"/>
                </a:solidFill>
              </a:rPr>
              <a:t> </a:t>
            </a:r>
            <a:r>
              <a:rPr lang="cs-CZ" sz="2800" dirty="0" smtClean="0">
                <a:solidFill>
                  <a:schemeClr val="bg2"/>
                </a:solidFill>
              </a:rPr>
              <a:t>                     u 15% nepřítomen</a:t>
            </a:r>
          </a:p>
          <a:p>
            <a:endParaRPr lang="cs-CZ" sz="2800" dirty="0" smtClean="0">
              <a:solidFill>
                <a:schemeClr val="bg2"/>
              </a:solidFill>
            </a:endParaRPr>
          </a:p>
          <a:p>
            <a:endParaRPr lang="cs-CZ" sz="2800" dirty="0">
              <a:solidFill>
                <a:schemeClr val="bg2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chemeClr val="bg2"/>
              </a:solidFill>
            </a:endParaRPr>
          </a:p>
          <a:p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92696"/>
            <a:ext cx="245785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2932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9"/>
            <a:ext cx="88924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KREV</a:t>
            </a:r>
          </a:p>
          <a:p>
            <a:r>
              <a:rPr lang="pl-PL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4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popíše složky krve, uvede krevní skupiny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krev 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vzdělávání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skupina </a:t>
            </a:r>
            <a:r>
              <a:rPr lang="cs-CZ" sz="2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6896" y="958339"/>
            <a:ext cx="712879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cs.wikipedia.org/wiki/Jan_Jansk%C3%BD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  <a:hlinkClick r:id="rId3"/>
              </a:rPr>
              <a:t>http://translate.googleusercontent.com/translate_c?hl=cs&amp;langpair=en%7Ccs&amp;rurl=translate.google.cz&amp;u=http://</a:t>
            </a:r>
            <a:r>
              <a:rPr lang="cs-CZ" dirty="0" smtClean="0">
                <a:solidFill>
                  <a:schemeClr val="bg1"/>
                </a:solidFill>
                <a:latin typeface="Arial" charset="0"/>
                <a:cs typeface="Arial" charset="0"/>
                <a:hlinkClick r:id="rId3"/>
              </a:rPr>
              <a:t>www.cellsalive.com/cover4.htm&amp;usg=ALkJrhhyad2k7ZBnEzIbPeZbXzgoGtDC1g</a:t>
            </a:r>
            <a:endParaRPr lang="cs-CZ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q=b%C3%ADl%C3%A9+krvinky+obr%C3%A1zek&amp;hl=cs&amp;sa=X&amp;biw=1366&amp;bih=636&amp;tbm=isch&amp;prmd=imvns&amp;tbnid=HD4N5YPC2YxKlM:&amp;imgrefurl=http://cs.wikipedia.org/wiki/B%25C3%25ADl%25C3%25A1_krvinka&amp;docid=x3SrC_fUt0Mt6M&amp;imgurl=http://upload.wikimedia.org/wikipedia/commons/thumb/2/24/Red_White_Blood_cells.jpg/290px-Red_White_Blood_cells.jpg&amp;w=290&amp;h=189&amp;ei=6gurTsCiLIfV4QSo0YnqDg&amp;zoom=1&amp;iact=rc&amp;dur=686&amp;sig=117801061299942515333&amp;page=1&amp;tbnh=139&amp;tbnw=184&amp;start=0&amp;ndsp=18&amp;ved=1t:429,r:1,s:0&amp;tx=97&amp;ty=36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515</TotalTime>
  <Words>332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62</cp:revision>
  <dcterms:created xsi:type="dcterms:W3CDTF">2011-05-04T20:13:56Z</dcterms:created>
  <dcterms:modified xsi:type="dcterms:W3CDTF">2011-11-02T21:43:51Z</dcterms:modified>
</cp:coreProperties>
</file>