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030" autoAdjust="0"/>
    <p:restoredTop sz="94660"/>
  </p:normalViewPr>
  <p:slideViewPr>
    <p:cSldViewPr>
      <p:cViewPr varScale="1">
        <p:scale>
          <a:sx n="107" d="100"/>
          <a:sy n="107" d="100"/>
        </p:scale>
        <p:origin x="-11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6085125" cy="4608512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6D423-CDAF-446E-AAB2-57B1ADCAC660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8E9CD-1795-4873-AD33-7325BD2581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6D423-CDAF-446E-AAB2-57B1ADCAC660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8E9CD-1795-4873-AD33-7325BD2581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6D423-CDAF-446E-AAB2-57B1ADCAC660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8E9CD-1795-4873-AD33-7325BD2581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6D423-CDAF-446E-AAB2-57B1ADCAC660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8E9CD-1795-4873-AD33-7325BD2581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6D423-CDAF-446E-AAB2-57B1ADCAC660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8E9CD-1795-4873-AD33-7325BD2581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6D423-CDAF-446E-AAB2-57B1ADCAC660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8E9CD-1795-4873-AD33-7325BD2581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6D423-CDAF-446E-AAB2-57B1ADCAC660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8E9CD-1795-4873-AD33-7325BD2581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6D423-CDAF-446E-AAB2-57B1ADCAC660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8E9CD-1795-4873-AD33-7325BD2581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6D423-CDAF-446E-AAB2-57B1ADCAC660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8E9CD-1795-4873-AD33-7325BD2581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6D423-CDAF-446E-AAB2-57B1ADCAC660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8E9CD-1795-4873-AD33-7325BD2581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6D423-CDAF-446E-AAB2-57B1ADCAC660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8E9CD-1795-4873-AD33-7325BD2581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76D423-CDAF-446E-AAB2-57B1ADCAC660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C8E9CD-1795-4873-AD33-7325BD25810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27584" y="1628800"/>
            <a:ext cx="7067550" cy="3529013"/>
          </a:xfrm>
        </p:spPr>
        <p:txBody>
          <a:bodyPr>
            <a:normAutofit lnSpcReduction="10000"/>
          </a:bodyPr>
          <a:lstStyle/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ČÍSLO PROJEKTU: 1.4 OP VK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NÁZEV: VY_42_INOVACE_24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AUTOR: Mgr., Bc. Daniela </a:t>
            </a:r>
            <a:r>
              <a:rPr lang="cs-CZ" sz="1600" dirty="0" err="1" smtClean="0"/>
              <a:t>Kalistová</a:t>
            </a:r>
            <a:endParaRPr lang="cs-CZ" sz="1600" dirty="0" smtClean="0"/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OBDOBÍ: 2012-13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ROČNÍK: 8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VZDĚLÁVACÍ OBLAST: Matematika a její aplikace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VZDĚLÁVACÍ OBOR: Matematika a její aplikace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TÉMATICKÝ OKRUH: Geometrie v rovině a prostoru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TÉMA: Jednotky objemu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ANOTACE: Opakování jednotek objemu, výpočty objemu jednoduchých těles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endParaRPr lang="cs-CZ" sz="1600" dirty="0" smtClean="0"/>
          </a:p>
        </p:txBody>
      </p:sp>
      <p:pic>
        <p:nvPicPr>
          <p:cNvPr id="15363" name="Obrázek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5301208"/>
            <a:ext cx="5407025" cy="104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4" descr="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549275"/>
            <a:ext cx="1766887" cy="1054100"/>
          </a:xfrm>
          <a:prstGeom prst="rect">
            <a:avLst/>
          </a:prstGeom>
          <a:noFill/>
        </p:spPr>
      </p:pic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972087" y="510421"/>
            <a:ext cx="7229993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cs-CZ" dirty="0"/>
              <a:t>                                     </a:t>
            </a:r>
            <a:r>
              <a:rPr lang="cs-CZ" sz="1600" b="1" dirty="0"/>
              <a:t>Základní  škola a mateřská škola </a:t>
            </a:r>
            <a:r>
              <a:rPr lang="cs-CZ" sz="1600" b="1" dirty="0" err="1"/>
              <a:t>J.A.Komenského</a:t>
            </a:r>
            <a:endParaRPr lang="cs-CZ" sz="1600" dirty="0"/>
          </a:p>
          <a:p>
            <a:pPr algn="ctr"/>
            <a:r>
              <a:rPr lang="cs-CZ" sz="1600" b="1" dirty="0"/>
              <a:t>                                                          v Novém  </a:t>
            </a:r>
            <a:r>
              <a:rPr lang="cs-CZ" sz="1600" b="1" dirty="0" err="1"/>
              <a:t>Strašecí</a:t>
            </a:r>
            <a:r>
              <a:rPr lang="cs-CZ" sz="1600" dirty="0"/>
              <a:t>                     </a:t>
            </a:r>
          </a:p>
          <a:p>
            <a:pPr algn="ctr"/>
            <a:r>
              <a:rPr lang="cs-CZ" sz="1600" dirty="0"/>
              <a:t>                                                  Komenského nám. 209, 271 01 Nové </a:t>
            </a:r>
            <a:r>
              <a:rPr lang="cs-CZ" sz="1600" dirty="0" err="1"/>
              <a:t>Strašecí</a:t>
            </a:r>
            <a:endParaRPr lang="cs-CZ" sz="1600" dirty="0"/>
          </a:p>
          <a:p>
            <a:pPr algn="ctr"/>
            <a:r>
              <a:rPr lang="cs-CZ" sz="1600" dirty="0" smtClean="0"/>
              <a:t>                                                tel. 311 240 401, 311 240 400, email: </a:t>
            </a:r>
            <a:r>
              <a:rPr lang="cs-CZ" sz="1600" dirty="0" err="1" smtClean="0"/>
              <a:t>zsnovstra</a:t>
            </a:r>
            <a:r>
              <a:rPr lang="cs-CZ" sz="1600" dirty="0" smtClean="0"/>
              <a:t>@email.</a:t>
            </a:r>
            <a:r>
              <a:rPr lang="cs-CZ" sz="1600" dirty="0" err="1" smtClean="0"/>
              <a:t>cz</a:t>
            </a:r>
            <a:r>
              <a:rPr lang="cs-CZ" sz="1600" dirty="0" smtClean="0"/>
              <a:t> </a:t>
            </a:r>
            <a:endParaRPr lang="cs-CZ" sz="1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Jednotky objemu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476672"/>
            <a:ext cx="9144000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Zopakuj si převody jednotek objemu: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403648" y="1268760"/>
            <a:ext cx="864096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5076056" y="1268760"/>
            <a:ext cx="936104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1 dm</a:t>
            </a:r>
            <a:r>
              <a:rPr lang="cs-CZ" sz="2400" b="1" baseline="30000" dirty="0" smtClean="0"/>
              <a:t>3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516216" y="1268760"/>
            <a:ext cx="936104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1 cm</a:t>
            </a:r>
            <a:r>
              <a:rPr lang="cs-CZ" sz="2400" b="1" baseline="30000" dirty="0" smtClean="0"/>
              <a:t>3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1520" y="1268760"/>
            <a:ext cx="936104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1 km</a:t>
            </a:r>
            <a:r>
              <a:rPr lang="cs-CZ" sz="2400" b="1" baseline="30000" dirty="0" smtClean="0"/>
              <a:t>3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347864" y="4365104"/>
            <a:ext cx="756000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1 l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768328" y="4365104"/>
            <a:ext cx="756000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1 ml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043608" y="4365104"/>
            <a:ext cx="756000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1 </a:t>
            </a:r>
            <a:r>
              <a:rPr lang="cs-CZ" sz="2400" b="1" dirty="0" err="1" smtClean="0"/>
              <a:t>hl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536080" y="4365104"/>
            <a:ext cx="756000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1 dl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812360" y="1268760"/>
            <a:ext cx="1080120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1 mm</a:t>
            </a:r>
            <a:r>
              <a:rPr lang="cs-CZ" sz="2400" b="1" baseline="30000" dirty="0" smtClean="0"/>
              <a:t>3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688208" y="4365104"/>
            <a:ext cx="756000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1 cl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483768" y="1268760"/>
            <a:ext cx="864096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cs-CZ" sz="2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707904" y="1268760"/>
            <a:ext cx="864096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1 m</a:t>
            </a:r>
            <a:r>
              <a:rPr lang="cs-CZ" sz="2400" b="1" baseline="30000" dirty="0" smtClean="0"/>
              <a:t>3</a:t>
            </a:r>
            <a:endParaRPr lang="cs-CZ" sz="2400" b="1" dirty="0"/>
          </a:p>
        </p:txBody>
      </p:sp>
      <p:sp>
        <p:nvSpPr>
          <p:cNvPr id="21" name="Oblouk 20"/>
          <p:cNvSpPr/>
          <p:nvPr/>
        </p:nvSpPr>
        <p:spPr>
          <a:xfrm rot="8251302">
            <a:off x="229110" y="498279"/>
            <a:ext cx="1880517" cy="1730805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louk 21"/>
          <p:cNvSpPr/>
          <p:nvPr/>
        </p:nvSpPr>
        <p:spPr>
          <a:xfrm rot="8251302">
            <a:off x="7034373" y="498279"/>
            <a:ext cx="1880517" cy="1730805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louk 22"/>
          <p:cNvSpPr/>
          <p:nvPr/>
        </p:nvSpPr>
        <p:spPr>
          <a:xfrm rot="8251302">
            <a:off x="5594213" y="498279"/>
            <a:ext cx="1880517" cy="1730805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louk 23"/>
          <p:cNvSpPr/>
          <p:nvPr/>
        </p:nvSpPr>
        <p:spPr>
          <a:xfrm rot="8251302">
            <a:off x="2821398" y="498279"/>
            <a:ext cx="1880517" cy="1730805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louk 24"/>
          <p:cNvSpPr/>
          <p:nvPr/>
        </p:nvSpPr>
        <p:spPr>
          <a:xfrm rot="8251302">
            <a:off x="4117542" y="498279"/>
            <a:ext cx="1880517" cy="1730805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louk 25"/>
          <p:cNvSpPr/>
          <p:nvPr/>
        </p:nvSpPr>
        <p:spPr>
          <a:xfrm rot="8251302">
            <a:off x="1525254" y="498279"/>
            <a:ext cx="1880517" cy="1730805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TextovéPole 26"/>
          <p:cNvSpPr txBox="1"/>
          <p:nvPr/>
        </p:nvSpPr>
        <p:spPr>
          <a:xfrm>
            <a:off x="683568" y="1916832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. 1000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1979712" y="1916832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. 1000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3275856" y="1844824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. 1000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4572000" y="1844824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. 1000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6084168" y="1844824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. 1000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7524328" y="1844824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. 1000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3" name="Oblouk 32"/>
          <p:cNvSpPr/>
          <p:nvPr/>
        </p:nvSpPr>
        <p:spPr>
          <a:xfrm rot="8052993">
            <a:off x="220436" y="-1498628"/>
            <a:ext cx="4500000" cy="4500000"/>
          </a:xfrm>
          <a:prstGeom prst="arc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TextovéPole 33"/>
          <p:cNvSpPr txBox="1"/>
          <p:nvPr/>
        </p:nvSpPr>
        <p:spPr>
          <a:xfrm>
            <a:off x="1691680" y="2555612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ysClr val="windowText" lastClr="000000"/>
                </a:solidFill>
              </a:rPr>
              <a:t>. 1000 000 </a:t>
            </a:r>
            <a:r>
              <a:rPr lang="cs-CZ" b="1" dirty="0" err="1" smtClean="0">
                <a:solidFill>
                  <a:sysClr val="windowText" lastClr="000000"/>
                </a:solidFill>
              </a:rPr>
              <a:t>000</a:t>
            </a:r>
            <a:endParaRPr lang="cs-CZ" b="1" dirty="0">
              <a:solidFill>
                <a:sysClr val="windowText" lastClr="000000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2195736" y="4365104"/>
            <a:ext cx="756000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cs-CZ" sz="2400" b="1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5076056" y="1268760"/>
            <a:ext cx="936104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1 dm</a:t>
            </a:r>
            <a:r>
              <a:rPr lang="cs-CZ" sz="2400" b="1" baseline="30000" dirty="0" smtClean="0"/>
              <a:t>3</a:t>
            </a:r>
            <a:endParaRPr lang="cs-CZ" sz="2400" b="1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6516216" y="1268760"/>
            <a:ext cx="936104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1 cm</a:t>
            </a:r>
            <a:r>
              <a:rPr lang="cs-CZ" sz="2400" b="1" baseline="30000" dirty="0" smtClean="0"/>
              <a:t>3</a:t>
            </a:r>
            <a:endParaRPr lang="cs-CZ" sz="2400" b="1" dirty="0"/>
          </a:p>
        </p:txBody>
      </p:sp>
      <p:sp>
        <p:nvSpPr>
          <p:cNvPr id="38" name="Oblouk 37"/>
          <p:cNvSpPr/>
          <p:nvPr/>
        </p:nvSpPr>
        <p:spPr>
          <a:xfrm rot="8164585">
            <a:off x="1172704" y="3881175"/>
            <a:ext cx="1440160" cy="1368152"/>
          </a:xfrm>
          <a:prstGeom prst="arc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louk 38"/>
          <p:cNvSpPr/>
          <p:nvPr/>
        </p:nvSpPr>
        <p:spPr>
          <a:xfrm rot="8164585">
            <a:off x="2324830" y="3881175"/>
            <a:ext cx="1440160" cy="1368152"/>
          </a:xfrm>
          <a:prstGeom prst="arc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louk 39"/>
          <p:cNvSpPr/>
          <p:nvPr/>
        </p:nvSpPr>
        <p:spPr>
          <a:xfrm rot="8164585">
            <a:off x="3506800" y="3881175"/>
            <a:ext cx="1440160" cy="1368152"/>
          </a:xfrm>
          <a:prstGeom prst="arc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louk 40"/>
          <p:cNvSpPr/>
          <p:nvPr/>
        </p:nvSpPr>
        <p:spPr>
          <a:xfrm rot="8164585">
            <a:off x="4730936" y="3881175"/>
            <a:ext cx="1440160" cy="1368152"/>
          </a:xfrm>
          <a:prstGeom prst="arc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louk 41"/>
          <p:cNvSpPr/>
          <p:nvPr/>
        </p:nvSpPr>
        <p:spPr>
          <a:xfrm rot="8164585">
            <a:off x="5955072" y="3881175"/>
            <a:ext cx="1440160" cy="1368152"/>
          </a:xfrm>
          <a:prstGeom prst="arc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TextovéPole 42"/>
          <p:cNvSpPr txBox="1"/>
          <p:nvPr/>
        </p:nvSpPr>
        <p:spPr>
          <a:xfrm>
            <a:off x="1619672" y="494116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. 10</a:t>
            </a:r>
            <a:endParaRPr lang="cs-CZ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2699792" y="494116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. 10</a:t>
            </a:r>
            <a:endParaRPr lang="cs-CZ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3923928" y="494116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. 10</a:t>
            </a:r>
            <a:endParaRPr lang="cs-CZ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5148064" y="494116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. 10</a:t>
            </a:r>
            <a:endParaRPr lang="cs-CZ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6372200" y="494116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. 10</a:t>
            </a:r>
            <a:endParaRPr lang="cs-CZ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8" name="Oblouk 47"/>
          <p:cNvSpPr/>
          <p:nvPr/>
        </p:nvSpPr>
        <p:spPr>
          <a:xfrm rot="8052993">
            <a:off x="3199428" y="1426317"/>
            <a:ext cx="4500000" cy="4500000"/>
          </a:xfrm>
          <a:prstGeom prst="arc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TextovéPole 48"/>
          <p:cNvSpPr txBox="1"/>
          <p:nvPr/>
        </p:nvSpPr>
        <p:spPr>
          <a:xfrm>
            <a:off x="5076056" y="5579948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ysClr val="windowText" lastClr="000000"/>
                </a:solidFill>
              </a:rPr>
              <a:t>. 1000</a:t>
            </a:r>
            <a:endParaRPr lang="cs-CZ" b="1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5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90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50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0"/>
                            </p:stCondLst>
                            <p:childTnLst>
                              <p:par>
                                <p:cTn id="9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12514E-6 L -0.18507 0.3442 " pathEditMode="relative" rAng="0" ptsTypes="AA">
                                      <p:cBhvr>
                                        <p:cTn id="12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" y="1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2000"/>
                            </p:stCondLst>
                            <p:childTnLst>
                              <p:par>
                                <p:cTn id="124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3.12514E-6 L 0.01979 0.3442 " pathEditMode="relative" rAng="0" ptsTypes="AA">
                                      <p:cBhvr>
                                        <p:cTn id="12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" y="1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000"/>
                            </p:stCondLst>
                            <p:childTnLst>
                              <p:par>
                                <p:cTn id="1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500"/>
                            </p:stCondLst>
                            <p:childTnLst>
                              <p:par>
                                <p:cTn id="1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500"/>
                            </p:stCondLst>
                            <p:childTnLst>
                              <p:par>
                                <p:cTn id="1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3000"/>
                            </p:stCondLst>
                            <p:childTnLst>
                              <p:par>
                                <p:cTn id="1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3500"/>
                            </p:stCondLst>
                            <p:childTnLst>
                              <p:par>
                                <p:cTn id="1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4000"/>
                            </p:stCondLst>
                            <p:childTnLst>
                              <p:par>
                                <p:cTn id="1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4500"/>
                            </p:stCondLst>
                            <p:childTnLst>
                              <p:par>
                                <p:cTn id="1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5000"/>
                            </p:stCondLst>
                            <p:childTnLst>
                              <p:par>
                                <p:cTn id="1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5500"/>
                            </p:stCondLst>
                            <p:childTnLst>
                              <p:par>
                                <p:cTn id="1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/>
      <p:bldP spid="28" grpId="0"/>
      <p:bldP spid="29" grpId="0"/>
      <p:bldP spid="30" grpId="0"/>
      <p:bldP spid="31" grpId="0"/>
      <p:bldP spid="32" grpId="0"/>
      <p:bldP spid="33" grpId="0" animBg="1"/>
      <p:bldP spid="34" grpId="0"/>
      <p:bldP spid="35" grpId="0" animBg="1"/>
      <p:bldP spid="36" grpId="0" animBg="1"/>
      <p:bldP spid="36" grpId="1" animBg="1"/>
      <p:bldP spid="37" grpId="0" animBg="1"/>
      <p:bldP spid="37" grpId="1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/>
      <p:bldP spid="44" grpId="0"/>
      <p:bldP spid="45" grpId="0"/>
      <p:bldP spid="46" grpId="0"/>
      <p:bldP spid="47" grpId="0"/>
      <p:bldP spid="48" grpId="0" animBg="1"/>
      <p:bldP spid="4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332656"/>
            <a:ext cx="9144000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Přiřaď k sobě stejné objemy: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331640" y="2132856"/>
            <a:ext cx="792088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1 m</a:t>
            </a:r>
            <a:r>
              <a:rPr lang="cs-CZ" sz="2400" b="1" baseline="30000" dirty="0" smtClean="0"/>
              <a:t>3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3429000"/>
            <a:ext cx="1296144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25 dm</a:t>
            </a:r>
            <a:r>
              <a:rPr lang="cs-CZ" sz="2400" b="1" baseline="30000" dirty="0" smtClean="0"/>
              <a:t>3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907704" y="5661248"/>
            <a:ext cx="936104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7 cm</a:t>
            </a:r>
            <a:r>
              <a:rPr lang="cs-CZ" sz="2400" b="1" baseline="30000" dirty="0" smtClean="0"/>
              <a:t>3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300192" y="5661248"/>
            <a:ext cx="1008112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250 dl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355976" y="1268760"/>
            <a:ext cx="1080120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 120 dl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755576" y="4869160"/>
            <a:ext cx="864096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 12 l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164288" y="4149080"/>
            <a:ext cx="864096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10 </a:t>
            </a:r>
            <a:r>
              <a:rPr lang="cs-CZ" sz="2400" b="1" dirty="0" err="1" smtClean="0"/>
              <a:t>hl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627784" y="4149080"/>
            <a:ext cx="1152128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60 cm</a:t>
            </a:r>
            <a:r>
              <a:rPr lang="cs-CZ" sz="2400" b="1" baseline="30000" dirty="0" smtClean="0"/>
              <a:t>3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012160" y="1340768"/>
            <a:ext cx="1512168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0,007 dm</a:t>
            </a:r>
            <a:r>
              <a:rPr lang="cs-CZ" sz="2400" b="1" baseline="30000" dirty="0" smtClean="0"/>
              <a:t>3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076056" y="6021288"/>
            <a:ext cx="792088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6 cl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292080" y="2924944"/>
            <a:ext cx="1080120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 12 </a:t>
            </a:r>
            <a:r>
              <a:rPr lang="cs-CZ" sz="2400" b="1" dirty="0" err="1" smtClean="0"/>
              <a:t>hl</a:t>
            </a:r>
            <a:endParaRPr lang="cs-CZ" sz="2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308304" y="2564904"/>
            <a:ext cx="1080120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 1200 l</a:t>
            </a:r>
            <a:endParaRPr lang="cs-CZ" sz="2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220072" y="4509120"/>
            <a:ext cx="1080120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 7 cl</a:t>
            </a:r>
            <a:endParaRPr lang="cs-CZ" sz="2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491880" y="2564904"/>
            <a:ext cx="1080120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 0,7 dl</a:t>
            </a:r>
            <a:endParaRPr lang="cs-CZ" sz="24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707904" y="5445224"/>
            <a:ext cx="1080120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 2,5 l</a:t>
            </a:r>
            <a:endParaRPr lang="cs-CZ" sz="24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771800" y="1484784"/>
            <a:ext cx="1080120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 25 dl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3.26625E-6 L 0.07483 0.0501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" y="2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54083E-6 L 0.12605 0.3860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" y="19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1.64469E-6 L 0.004 -0.0439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-22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1.64469E-6 L -0.2441 0.06084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" y="3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12514E-6 L -0.2717 0.4910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6" y="24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54453E-6 L 0.37014 -0.0335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" y="-17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2031E-6 L -0.33073 -0.2435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" y="-12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4.2031E-6 L -0.08663 -0.1385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" y="-69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2.36641E-6 L -0.2401 0.58547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" y="293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47583E-6 L -0.09844 -0.41129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" y="-206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4.51307E-6 L -0.37413 -0.2748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7" y="-137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99722E-6 L -0.35833 -0.22253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9" y="-111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71339E-6 L -0.12986 -0.08582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" y="-43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99722E-6 L -0.17725 0.19731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" y="99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01018E-6 L 0.03542 -0.53712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" y="-269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49063E-6 L -0.09843 0.04002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" y="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548680"/>
            <a:ext cx="9144000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Přiřaď tělesa ke vzorečkům: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012160" y="2751311"/>
            <a:ext cx="2123728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V = a . b . c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012160" y="1268760"/>
            <a:ext cx="2123728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V = a . a . a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012160" y="4149080"/>
            <a:ext cx="2088232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 = </a:t>
            </a:r>
            <a:r>
              <a:rPr lang="el-GR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π</a:t>
            </a:r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. r</a:t>
            </a:r>
            <a:r>
              <a:rPr lang="cs-CZ" sz="2400" b="1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. v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pSp>
        <p:nvGrpSpPr>
          <p:cNvPr id="13" name="Skupina 12"/>
          <p:cNvGrpSpPr/>
          <p:nvPr/>
        </p:nvGrpSpPr>
        <p:grpSpPr>
          <a:xfrm>
            <a:off x="6012160" y="5589240"/>
            <a:ext cx="2232248" cy="769441"/>
            <a:chOff x="3923928" y="1988840"/>
            <a:chExt cx="2232248" cy="769441"/>
          </a:xfrm>
        </p:grpSpPr>
        <p:sp>
          <p:nvSpPr>
            <p:cNvPr id="7" name="TextovéPole 6"/>
            <p:cNvSpPr txBox="1"/>
            <p:nvPr/>
          </p:nvSpPr>
          <p:spPr>
            <a:xfrm>
              <a:off x="3923928" y="1988840"/>
              <a:ext cx="2232248" cy="769441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endParaRPr lang="cs-CZ" sz="4400" b="1" dirty="0"/>
            </a:p>
          </p:txBody>
        </p:sp>
        <p:pic>
          <p:nvPicPr>
            <p:cNvPr id="1025" name="Picture 1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239369" y="2010975"/>
              <a:ext cx="1628775" cy="742950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pic>
      </p:grpSp>
      <p:sp>
        <p:nvSpPr>
          <p:cNvPr id="14" name="Plechovka 13"/>
          <p:cNvSpPr/>
          <p:nvPr/>
        </p:nvSpPr>
        <p:spPr>
          <a:xfrm>
            <a:off x="1736685" y="5049180"/>
            <a:ext cx="1584176" cy="1512168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Krychle 14"/>
          <p:cNvSpPr/>
          <p:nvPr/>
        </p:nvSpPr>
        <p:spPr>
          <a:xfrm>
            <a:off x="341530" y="1853825"/>
            <a:ext cx="1008112" cy="936104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Krychle 15"/>
          <p:cNvSpPr/>
          <p:nvPr/>
        </p:nvSpPr>
        <p:spPr>
          <a:xfrm>
            <a:off x="2141730" y="2978950"/>
            <a:ext cx="936104" cy="144016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2" name="Přímá spojovací čára 21"/>
          <p:cNvCxnSpPr>
            <a:stCxn id="17" idx="4"/>
            <a:endCxn id="18" idx="4"/>
          </p:cNvCxnSpPr>
          <p:nvPr/>
        </p:nvCxnSpPr>
        <p:spPr>
          <a:xfrm flipV="1">
            <a:off x="4642894" y="2370094"/>
            <a:ext cx="504056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Skupina 24"/>
          <p:cNvGrpSpPr/>
          <p:nvPr/>
        </p:nvGrpSpPr>
        <p:grpSpPr>
          <a:xfrm>
            <a:off x="3626895" y="1718810"/>
            <a:ext cx="1520055" cy="798990"/>
            <a:chOff x="3195961" y="5442012"/>
            <a:chExt cx="1520055" cy="798990"/>
          </a:xfrm>
        </p:grpSpPr>
        <p:grpSp>
          <p:nvGrpSpPr>
            <p:cNvPr id="23" name="Skupina 22"/>
            <p:cNvGrpSpPr/>
            <p:nvPr/>
          </p:nvGrpSpPr>
          <p:grpSpPr>
            <a:xfrm>
              <a:off x="3203848" y="5445224"/>
              <a:ext cx="1512168" cy="792088"/>
              <a:chOff x="3203848" y="5445224"/>
              <a:chExt cx="1512168" cy="792088"/>
            </a:xfrm>
          </p:grpSpPr>
          <p:sp>
            <p:nvSpPr>
              <p:cNvPr id="18" name="Pravoúhlý trojúhelník 17"/>
              <p:cNvSpPr/>
              <p:nvPr/>
            </p:nvSpPr>
            <p:spPr>
              <a:xfrm>
                <a:off x="3707904" y="5445224"/>
                <a:ext cx="1008112" cy="648072"/>
              </a:xfrm>
              <a:prstGeom prst="rtTriangl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7" name="Pravoúhlý trojúhelník 16"/>
              <p:cNvSpPr/>
              <p:nvPr/>
            </p:nvSpPr>
            <p:spPr>
              <a:xfrm>
                <a:off x="3203848" y="5589240"/>
                <a:ext cx="1008112" cy="648072"/>
              </a:xfrm>
              <a:prstGeom prst="rtTriangl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20" name="Přímá spojovací čára 19"/>
              <p:cNvCxnSpPr>
                <a:stCxn id="17" idx="0"/>
                <a:endCxn id="18" idx="0"/>
              </p:cNvCxnSpPr>
              <p:nvPr/>
            </p:nvCxnSpPr>
            <p:spPr>
              <a:xfrm flipV="1">
                <a:off x="3203848" y="5445224"/>
                <a:ext cx="504056" cy="14401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4" name="Volný tvar 23"/>
            <p:cNvSpPr/>
            <p:nvPr/>
          </p:nvSpPr>
          <p:spPr>
            <a:xfrm>
              <a:off x="3195961" y="5442012"/>
              <a:ext cx="1518082" cy="798990"/>
            </a:xfrm>
            <a:custGeom>
              <a:avLst/>
              <a:gdLst>
                <a:gd name="connsiteX0" fmla="*/ 0 w 1518082"/>
                <a:gd name="connsiteY0" fmla="*/ 142042 h 798990"/>
                <a:gd name="connsiteX1" fmla="*/ 514905 w 1518082"/>
                <a:gd name="connsiteY1" fmla="*/ 0 h 798990"/>
                <a:gd name="connsiteX2" fmla="*/ 1518082 w 1518082"/>
                <a:gd name="connsiteY2" fmla="*/ 648070 h 798990"/>
                <a:gd name="connsiteX3" fmla="*/ 1020932 w 1518082"/>
                <a:gd name="connsiteY3" fmla="*/ 798990 h 798990"/>
                <a:gd name="connsiteX4" fmla="*/ 0 w 1518082"/>
                <a:gd name="connsiteY4" fmla="*/ 142042 h 798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18082" h="798990">
                  <a:moveTo>
                    <a:pt x="0" y="142042"/>
                  </a:moveTo>
                  <a:lnTo>
                    <a:pt x="514905" y="0"/>
                  </a:lnTo>
                  <a:lnTo>
                    <a:pt x="1518082" y="648070"/>
                  </a:lnTo>
                  <a:lnTo>
                    <a:pt x="1020932" y="798990"/>
                  </a:lnTo>
                  <a:lnTo>
                    <a:pt x="0" y="142042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9601 0.28961 C 0.36441 0.29332 0.33264 0.29933 0.29392 0.29447 C 0.25261 0.28823 0.20365 0.27643 0.15504 0.26232 C 0.10521 0.25029 0.06684 0.23294 0.02396 0.21536 C -0.01597 0.19801 -0.05937 0.17812 -0.09288 0.1536 C -0.12864 0.13023 -0.15382 0.10317 -0.17257 0.07726 C -0.19097 0.05228 -0.20121 0.02614 -0.20555 0.00255 C -0.20833 -0.02059 -0.20451 -0.0421 -0.19392 -0.05899 C -0.18212 -0.07726 -0.16059 -0.09045 -0.12795 -0.09623 C -0.09965 -0.1034 -0.06389 -0.10641 -0.02326 -0.10039 C 0.01632 -0.096 0.06788 -0.08351 0.10868 -0.0694 C 0.14896 -0.05806 0.19688 -0.03979 0.23472 -0.01781 C 0.27101 0.0037 0.2967 0.02822 0.30816 0.05506 C 0.31458 0.07911 0.29601 0.09507 0.26771 0.10109 C 0.23906 0.10433 0.19705 0.10086 0.14983 0.08559 C 0.10104 0.06986 0.05851 0.05344 0.02309 0.03285 C -0.0125 0.01134 -0.01927 0.01018 -0.06094 -0.04002 C -0.10625 -0.08952 -0.08576 -0.11543 -0.08542 -0.13625 C -0.08229 -0.15568 -0.06389 -0.16678 -0.0467 -0.18159 C -0.02413 -0.19547 0.01215 -0.20217 0.0434 -0.20564 C 0.07517 -0.20773 0.11337 -0.19986 0.17309 -0.18853 C 0.23333 -0.1721 0.2625 -0.16285 0.30677 -0.14804 C 0.35122 -0.13278 0.39549 -0.1189 0.43889 -0.10409 " pathEditMode="relative" rAng="6246550" ptsTypes="fffffffffffffffffffffff">
                                      <p:cBhvr>
                                        <p:cTn id="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1" y="-26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8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698 -0.18899 C -0.09843 -0.16979 -0.11128 -0.15059 -0.11701 -0.1263 C -0.12239 -0.09993 -0.12552 -0.06847 -0.12812 -0.03701 C -0.1309 -0.00555 -0.12812 0.02082 -0.12552 0.04973 C -0.12239 0.07657 -0.11823 0.10548 -0.10833 0.12931 C -0.1 0.1536 -0.08576 0.1728 -0.07014 0.1876 C -0.05573 0.20171 -0.03889 0.21143 -0.02187 0.21652 C -0.00503 0.22114 0.01216 0.22114 0.02778 0.21652 C 0.04479 0.21143 0.06042 0.19917 0.07309 0.17997 C 0.08594 0.16331 0.09705 0.14134 0.10278 0.11497 C 0.11007 0.09068 0.11268 0.05714 0.11268 0.0303 C 0.11424 0.00393 0.11268 -0.0273 0.10573 -0.0539 C 0.09861 -0.07819 0.08594 -0.09739 0.06893 -0.1071 C 0.05174 -0.11404 0.0349 -0.10456 0.02344 -0.08767 C 0.01354 -0.07102 0.00643 -0.04418 0.00486 -0.01318 C 0.00486 0.01827 0.00643 0.04719 0.01354 0.07148 C 0.02084 0.09577 0.01927 0.10039 0.04757 0.13185 C 0.07309 0.16563 0.09861 0.15614 0.11424 0.15822 C 0.12952 0.15822 0.14236 0.14851 0.15799 0.13902 C 0.17518 0.12723 0.18924 0.10548 0.19948 0.08605 C 0.20938 0.06685 0.21354 0.04256 0.21893 0.00393 C 0.22344 -0.03447 0.22344 -0.0539 0.22344 -0.08304 C 0.22344 -0.11196 0.22344 -0.14087 0.22344 -0.16979 " pathEditMode="relative" rAng="0" ptsTypes="fffffffffffffffffffffff">
                                      <p:cBhvr>
                                        <p:cTn id="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" y="20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8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625 0.11681 C -0.12275 0.11149 -0.14098 0.10641 -0.15139 0.09461 C -0.16285 0.08165 -0.17118 0.0643 -0.17917 0.04603 C -0.18802 0.02822 -0.18889 0.01087 -0.19045 -0.00902 C -0.19115 -0.02684 -0.1908 -0.04696 -0.18264 -0.06778 C -0.17709 -0.08721 -0.1632 -0.10664 -0.14688 -0.12445 C -0.13229 -0.14065 -0.11372 -0.15638 -0.09479 -0.16956 C -0.07535 -0.18043 -0.05539 -0.18969 -0.03542 -0.19616 C -0.01528 -0.20218 0.00521 -0.20356 0.02343 -0.19871 C 0.04149 -0.19547 0.05833 -0.18807 0.06927 -0.17465 C 0.08211 -0.16447 0.09027 -0.14481 0.09479 -0.12862 C 0.10086 -0.11266 0.10399 -0.09299 0.09965 -0.07264 C 0.09566 -0.05436 0.0835 -0.03516 0.06458 -0.01966 C 0.04618 -0.00579 0.02413 -0.00301 0.00798 -0.00671 C -0.00591 -0.0118 -0.01875 -0.02406 -0.0257 -0.0421 C -0.03073 -0.062 -0.03334 -0.08027 -0.02969 -0.0997 C -0.02466 -0.11798 -0.02709 -0.1196 0.00156 -0.15499 C 0.02621 -0.19015 0.05764 -0.19848 0.07621 -0.20796 C 0.09409 -0.21629 0.11059 -0.21768 0.13038 -0.22068 C 0.15295 -0.22323 0.17291 -0.21675 0.18819 -0.21097 C 0.20312 -0.20449 0.2118 -0.1913 0.22465 -0.17072 C 0.23576 -0.14944 0.23871 -0.13787 0.24392 -0.11936 C 0.24861 -0.10155 0.25312 -0.08351 0.25746 -0.06616 " pathEditMode="relative" rAng="9642296" ptsTypes="fffffffffffffffffffffff">
                                      <p:cBhvr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" y="-2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674 0.0768 C -0.0875 0.06154 -0.09896 0.04396 -0.1099 0.03748 C -0.12153 0.03285 -0.13472 0.03146 -0.14722 0.03216 C -0.1599 0.03308 -0.16962 0.03979 -0.17986 0.04696 C -0.18924 0.05552 -0.19896 0.06662 -0.20521 0.0849 C -0.21181 0.10225 -0.21511 0.12584 -0.21615 0.15198 C -0.21736 0.17696 -0.21563 0.2038 -0.21285 0.23017 C -0.2092 0.25816 -0.20417 0.28453 -0.19757 0.30789 C -0.19063 0.33519 -0.18125 0.35809 -0.17014 0.37428 C -0.1599 0.39209 -0.14809 0.4062 -0.13646 0.41176 C -0.12466 0.42055 -0.11129 0.41962 -0.10122 0.41615 C -0.09028 0.41638 -0.07882 0.40852 -0.07101 0.39464 C -0.06337 0.38145 -0.06007 0.35786 -0.06181 0.32964 C -0.06406 0.30303 -0.07275 0.2769 -0.08281 0.26163 C -0.09184 0.24891 -0.10434 0.24035 -0.11667 0.24289 C -0.12847 0.24705 -0.13959 0.25238 -0.14636 0.26811 C -0.15347 0.28198 -0.15573 0.2806 -0.15903 0.32871 C -0.16476 0.37312 -0.1533 0.41152 -0.14948 0.43604 C -0.14479 0.46056 -0.13733 0.47861 -0.12917 0.5022 C -0.11945 0.52649 -0.1066 0.54638 -0.09636 0.55888 C -0.08611 0.57137 -0.0757 0.57414 -0.0592 0.579 C -0.04288 0.58178 -0.03525 0.57923 -0.02413 0.57553 C -0.01302 0.5716 -0.00191 0.5679 0.0092 0.56396 " pathEditMode="relative" rAng="4538439" ptsTypes="fffffffffffffffffffffff">
                                      <p:cBhvr>
                                        <p:cTn id="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" y="2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503675"/>
            <a:ext cx="9144000" cy="46166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Vypočítej: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0" y="1403775"/>
            <a:ext cx="9144000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Objem krychle s hranou a = 5 cm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0" y="3068960"/>
            <a:ext cx="9144000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Objem kvádru s hranami a = 5 cm, b = 4 cm, c = 10 cm.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0" y="4824155"/>
            <a:ext cx="9144000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Objem válce s průměrem dna d = 10 cm a výškou v = 10 cm.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552220" y="2168860"/>
            <a:ext cx="1871700" cy="461665"/>
          </a:xfrm>
          <a:prstGeom prst="rect">
            <a:avLst/>
          </a:prstGeom>
        </p:spPr>
        <p:style>
          <a:lnRef idx="1">
            <a:schemeClr val="accent4"/>
          </a:lnRef>
          <a:fillRef idx="1001">
            <a:schemeClr val="dk2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V = 125 cm</a:t>
            </a:r>
            <a:r>
              <a:rPr lang="cs-CZ" sz="2400" b="1" baseline="30000" dirty="0" smtClean="0">
                <a:solidFill>
                  <a:schemeClr val="bg1"/>
                </a:solidFill>
              </a:rPr>
              <a:t>3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552220" y="3924055"/>
            <a:ext cx="1871700" cy="46166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V = 200 cm</a:t>
            </a:r>
            <a:r>
              <a:rPr lang="cs-CZ" sz="2400" b="1" baseline="30000" dirty="0" smtClean="0">
                <a:solidFill>
                  <a:schemeClr val="bg1"/>
                </a:solidFill>
              </a:rPr>
              <a:t>3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552220" y="5769260"/>
            <a:ext cx="1871700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V = 785 cm</a:t>
            </a:r>
            <a:r>
              <a:rPr lang="cs-CZ" sz="2400" b="1" baseline="30000" dirty="0" smtClean="0">
                <a:solidFill>
                  <a:schemeClr val="bg1"/>
                </a:solidFill>
              </a:rPr>
              <a:t>3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1" name="Veselý obličej 10"/>
          <p:cNvSpPr/>
          <p:nvPr/>
        </p:nvSpPr>
        <p:spPr>
          <a:xfrm>
            <a:off x="8577445" y="6309320"/>
            <a:ext cx="405045" cy="458670"/>
          </a:xfrm>
          <a:prstGeom prst="smileyFac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dirty="0" smtClean="0"/>
              <a:t>Použitá literatura: 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/>
              <a:t>ROSECKÁ, Zdena a Arnošt MÍČEK. </a:t>
            </a:r>
            <a:r>
              <a:rPr lang="cs-CZ" sz="1600" i="1" dirty="0"/>
              <a:t>Geometrie: učebnice pro 8. ročník</a:t>
            </a:r>
            <a:r>
              <a:rPr lang="cs-CZ" sz="1600" dirty="0"/>
              <a:t>. Brno: Nová škola, 1999, 110 s. ISBN 80-856-0793-X</a:t>
            </a:r>
            <a:r>
              <a:rPr lang="cs-CZ" sz="1600" dirty="0" smtClean="0"/>
              <a:t>.</a:t>
            </a:r>
          </a:p>
          <a:p>
            <a:r>
              <a:rPr lang="cs-CZ" sz="1600" dirty="0"/>
              <a:t>PŮLPÁN, Zdeněk a Josef TREJBAL. </a:t>
            </a:r>
            <a:r>
              <a:rPr lang="cs-CZ" sz="1600" i="1" dirty="0"/>
              <a:t>Matematika 8 pro základní školy</a:t>
            </a:r>
            <a:r>
              <a:rPr lang="cs-CZ" sz="1600" dirty="0"/>
              <a:t>. 1. </a:t>
            </a:r>
            <a:r>
              <a:rPr lang="cs-CZ" sz="1600" dirty="0" err="1"/>
              <a:t>vyd</a:t>
            </a:r>
            <a:r>
              <a:rPr lang="cs-CZ" sz="1600" dirty="0"/>
              <a:t>. Praha: SPN - pedagogické nakladatelství, 2009, 95 s. ISBN 978-807-2354-214.</a:t>
            </a:r>
          </a:p>
          <a:p>
            <a:endParaRPr lang="cs-CZ" sz="1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</TotalTime>
  <Words>310</Words>
  <Application>Microsoft Office PowerPoint</Application>
  <PresentationFormat>Předvádění na obrazovce (4:3)</PresentationFormat>
  <Paragraphs>74</Paragraphs>
  <Slides>7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Jednotky objemu</vt:lpstr>
      <vt:lpstr>Snímek 3</vt:lpstr>
      <vt:lpstr>Snímek 4</vt:lpstr>
      <vt:lpstr>Snímek 5</vt:lpstr>
      <vt:lpstr>Snímek 6</vt:lpstr>
      <vt:lpstr>Použitá literatura: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pc</dc:creator>
  <cp:lastModifiedBy>pc</cp:lastModifiedBy>
  <cp:revision>29</cp:revision>
  <dcterms:created xsi:type="dcterms:W3CDTF">2013-03-23T11:02:05Z</dcterms:created>
  <dcterms:modified xsi:type="dcterms:W3CDTF">2013-03-24T18:34:42Z</dcterms:modified>
</cp:coreProperties>
</file>