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CF435-FF12-42C1-AB3D-A12F3730B01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4CACE-3778-4B7E-A836-6EA828FCD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VY_42_INOVACE_26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Kruh, kružnice, válec-opakování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</a:t>
            </a:r>
            <a:r>
              <a:rPr lang="cs-CZ" sz="1600" dirty="0" smtClean="0"/>
              <a:t>Žáci počítají objemy, obsahy a povrchy různých těles, </a:t>
            </a:r>
            <a:r>
              <a:rPr lang="cs-CZ" sz="1600" dirty="0" smtClean="0"/>
              <a:t>vybírají z nabídky různých vzorců.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Kruh, kružnice, válec-opakování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Přemýšlej a rozhoduj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 metrů pletiva budu potřebovat na oplocení kruhového pozemku s </a:t>
            </a:r>
            <a:r>
              <a:rPr lang="cs-CZ" sz="2400" b="1" smtClean="0"/>
              <a:t>poloměrem 10 m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176" y="2924944"/>
            <a:ext cx="1440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6056" y="2924944"/>
            <a:ext cx="1440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err="1" smtClean="0">
                <a:latin typeface="Calibri"/>
              </a:rPr>
              <a:t>rv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864" y="2924944"/>
            <a:ext cx="1440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924944"/>
            <a:ext cx="208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+ </a:t>
            </a:r>
            <a:r>
              <a:rPr lang="cs-CZ" sz="2400" b="1" dirty="0" smtClean="0"/>
              <a:t>2</a:t>
            </a:r>
            <a:r>
              <a:rPr lang="el-GR" sz="2400" b="1" dirty="0" smtClean="0"/>
              <a:t>π</a:t>
            </a:r>
            <a:r>
              <a:rPr lang="cs-CZ" sz="2400" b="1" dirty="0" err="1" smtClean="0"/>
              <a:t>rv</a:t>
            </a:r>
            <a:r>
              <a:rPr lang="cs-CZ" sz="2400" b="1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488" y="2924944"/>
            <a:ext cx="1440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. v</a:t>
            </a:r>
            <a:r>
              <a:rPr lang="cs-CZ" sz="2400" b="1" baseline="30000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62,8 m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Uprostřed kruhového objezdu s průměrem 10 m se mají na záhon vysázet květiny. Na každou květinu je potřeba počítat s plochou 0,3 m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. Kolik rostlin bude potřeba?</a:t>
            </a:r>
            <a:r>
              <a:rPr lang="cs-CZ" sz="2400" b="1" baseline="30000" dirty="0" smtClean="0"/>
              <a:t>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176" y="2924944"/>
            <a:ext cx="1440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6056" y="2924944"/>
            <a:ext cx="1440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err="1" smtClean="0">
                <a:latin typeface="Calibri"/>
              </a:rPr>
              <a:t>rv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864" y="2924944"/>
            <a:ext cx="1440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924944"/>
            <a:ext cx="208807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+ </a:t>
            </a:r>
            <a:r>
              <a:rPr lang="cs-CZ" sz="2400" b="1" dirty="0" smtClean="0"/>
              <a:t>2</a:t>
            </a:r>
            <a:r>
              <a:rPr lang="el-GR" sz="2400" b="1" dirty="0" smtClean="0"/>
              <a:t>π</a:t>
            </a:r>
            <a:r>
              <a:rPr lang="cs-CZ" sz="2400" b="1" dirty="0" err="1" smtClean="0"/>
              <a:t>rv</a:t>
            </a:r>
            <a:r>
              <a:rPr lang="cs-CZ" sz="2400" b="1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488" y="2924944"/>
            <a:ext cx="1440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. v</a:t>
            </a:r>
            <a:r>
              <a:rPr lang="cs-CZ" sz="2400" b="1" baseline="30000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261 rostlin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hradní studni, která má celkovou hloubku 27 m a průměr 1,1 m je hladina vody v hloubce 15 m. Kolik vody je ve studni?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176" y="2924944"/>
            <a:ext cx="1440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6056" y="2924944"/>
            <a:ext cx="1440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err="1" smtClean="0">
                <a:latin typeface="Calibri"/>
              </a:rPr>
              <a:t>rv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864" y="2924944"/>
            <a:ext cx="1440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924944"/>
            <a:ext cx="20880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+ </a:t>
            </a:r>
            <a:r>
              <a:rPr lang="cs-CZ" sz="2400" b="1" dirty="0" smtClean="0"/>
              <a:t>2</a:t>
            </a:r>
            <a:r>
              <a:rPr lang="el-GR" sz="2400" b="1" dirty="0" smtClean="0"/>
              <a:t>π</a:t>
            </a:r>
            <a:r>
              <a:rPr lang="cs-CZ" sz="2400" b="1" dirty="0" err="1" smtClean="0"/>
              <a:t>rv</a:t>
            </a:r>
            <a:r>
              <a:rPr lang="cs-CZ" sz="2400" b="1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488" y="2924944"/>
            <a:ext cx="1440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. v</a:t>
            </a:r>
            <a:r>
              <a:rPr lang="cs-CZ" sz="2400" b="1" baseline="30000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14,25 m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3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Město má plakátovací plochy ve tvaru sloupu vysokého 2,8 m a s průměrem 1,2 m. Za 1 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/>
              <a:t> vylepeného plakátu si účtuje 30 Kč. Kolik korun může získat za jedno vylepení plakátů na 6 sloupech?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176" y="2924944"/>
            <a:ext cx="144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6056" y="2924944"/>
            <a:ext cx="144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err="1" smtClean="0">
                <a:latin typeface="Calibri"/>
              </a:rPr>
              <a:t>rv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864" y="2924944"/>
            <a:ext cx="144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924944"/>
            <a:ext cx="20880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+ </a:t>
            </a:r>
            <a:r>
              <a:rPr lang="cs-CZ" sz="2400" b="1" dirty="0" smtClean="0"/>
              <a:t>2</a:t>
            </a:r>
            <a:r>
              <a:rPr lang="el-GR" sz="2400" b="1" dirty="0" smtClean="0"/>
              <a:t>π</a:t>
            </a:r>
            <a:r>
              <a:rPr lang="cs-CZ" sz="2400" b="1" dirty="0" err="1" smtClean="0"/>
              <a:t>rv</a:t>
            </a:r>
            <a:r>
              <a:rPr lang="cs-CZ" sz="2400" b="1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488" y="2924944"/>
            <a:ext cx="1440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. v</a:t>
            </a:r>
            <a:r>
              <a:rPr lang="cs-CZ" sz="2400" b="1" baseline="30000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1899 Kč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DA6CB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Rozhodni se pro správný vzorec (klikni na něj)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Maminka polila celý dort čokoládovou polevou. Jak velká plocha je polita čokoládou, když průměr dortu je 21 cm a jeho výška je 7 cm.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176" y="2924944"/>
            <a:ext cx="1440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6056" y="2924944"/>
            <a:ext cx="1440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err="1" smtClean="0">
                <a:latin typeface="Calibri"/>
              </a:rPr>
              <a:t>rv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864" y="2924944"/>
            <a:ext cx="1440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924944"/>
            <a:ext cx="2052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+ </a:t>
            </a:r>
            <a:r>
              <a:rPr lang="cs-CZ" sz="2400" b="1" dirty="0" smtClean="0"/>
              <a:t>2</a:t>
            </a:r>
            <a:r>
              <a:rPr lang="el-GR" sz="2400" b="1" dirty="0" smtClean="0"/>
              <a:t>π</a:t>
            </a:r>
            <a:r>
              <a:rPr lang="cs-CZ" sz="2400" b="1" dirty="0" err="1" smtClean="0"/>
              <a:t>rv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488" y="2924944"/>
            <a:ext cx="1440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= </a:t>
            </a:r>
            <a:r>
              <a:rPr lang="el-GR" sz="2400" b="1" dirty="0" smtClean="0">
                <a:latin typeface="Calibri"/>
              </a:rPr>
              <a:t>π</a:t>
            </a:r>
            <a:r>
              <a:rPr lang="cs-CZ" sz="2400" b="1" dirty="0" smtClean="0">
                <a:latin typeface="Calibri"/>
              </a:rPr>
              <a:t>r</a:t>
            </a:r>
            <a:r>
              <a:rPr lang="cs-CZ" sz="2400" b="1" baseline="30000" dirty="0" smtClean="0">
                <a:latin typeface="Calibri"/>
              </a:rPr>
              <a:t>2</a:t>
            </a:r>
            <a:r>
              <a:rPr lang="cs-CZ" sz="2400" b="1" dirty="0" smtClean="0">
                <a:latin typeface="Calibri"/>
              </a:rPr>
              <a:t> . v</a:t>
            </a:r>
            <a:r>
              <a:rPr lang="cs-CZ" sz="2400" b="1" baseline="30000" dirty="0" smtClean="0">
                <a:latin typeface="Calibri"/>
              </a:rPr>
              <a:t> 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4716016" y="4869160"/>
            <a:ext cx="936104" cy="28803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výsledek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251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808 cm</a:t>
            </a:r>
            <a:r>
              <a:rPr lang="cs-CZ" sz="2400" b="1" baseline="30000" dirty="0" smtClean="0">
                <a:solidFill>
                  <a:schemeClr val="accent4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8604448" y="6309320"/>
            <a:ext cx="360040" cy="360040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971AC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ROSECKÁ, Zdena a Arnošt MÍČEK. </a:t>
            </a:r>
            <a:r>
              <a:rPr lang="cs-CZ" sz="1600" i="1" dirty="0"/>
              <a:t>Geometrie: učebnice pro 8. ročník</a:t>
            </a:r>
            <a:r>
              <a:rPr lang="cs-CZ" sz="1600" dirty="0"/>
              <a:t>. Brno: Nová škola, 1999, 110 s. ISBN 80-856-0793-X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PŮLPÁN, Zdeněk a Josef TREJBAL. </a:t>
            </a:r>
            <a:r>
              <a:rPr lang="cs-CZ" sz="1600" i="1" dirty="0"/>
              <a:t>Matematika 8 pro základní školy</a:t>
            </a:r>
            <a:r>
              <a:rPr lang="cs-CZ" sz="1600" dirty="0"/>
              <a:t>. 1. </a:t>
            </a:r>
            <a:r>
              <a:rPr lang="cs-CZ" sz="1600" dirty="0" err="1"/>
              <a:t>vyd</a:t>
            </a:r>
            <a:r>
              <a:rPr lang="cs-CZ" sz="1600" dirty="0"/>
              <a:t>. Praha: SPN - pedagogické nakladatelství, 2009, 95 s. ISBN 978-807-2354-214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PŮLPÁN, Zdeněk, Josef TREJBAL a Jitka BOUŠKOVÁ. </a:t>
            </a:r>
            <a:r>
              <a:rPr lang="cs-CZ" sz="1600" i="1" dirty="0" smtClean="0"/>
              <a:t>Matematika 8 pro základní školy: učebnice pro 8. ročník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2009, 2 sv. ISBN 978-80-7235-422-1.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517</Words>
  <Application>Microsoft Office PowerPoint</Application>
  <PresentationFormat>Předvádění na obrazovce (4:3)</PresentationFormat>
  <Paragraphs>67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Kruh, kružnice, válec-opakování </vt:lpstr>
      <vt:lpstr>Snímek 3</vt:lpstr>
      <vt:lpstr>Snímek 4</vt:lpstr>
      <vt:lpstr>Snímek 5</vt:lpstr>
      <vt:lpstr>Snímek 6</vt:lpstr>
      <vt:lpstr>Snímek 7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14</cp:revision>
  <dcterms:created xsi:type="dcterms:W3CDTF">2013-03-23T15:58:47Z</dcterms:created>
  <dcterms:modified xsi:type="dcterms:W3CDTF">2013-06-06T17:12:53Z</dcterms:modified>
</cp:coreProperties>
</file>