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1C9BF-74F8-4FCF-A1E4-19CD829FB0D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EE6CD-C0D7-481C-9E0D-3D6A4C82FCD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jpeg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584" y="1628800"/>
            <a:ext cx="7067550" cy="3529013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VY_42_INOVACE_27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7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Geometrie v rovině a prostoru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Hranoly v životě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Žák vyhledává různá tělesa ve třídě, měří jejich rozměry a počítá objemy a povrchy. Prezentace nabízí slovní úlohy, pokud by se ve třídě žádaná tělesa nenašla.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Hranoly v životě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332656"/>
            <a:ext cx="914400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Přemýšlej, kde všude jsi viděl hranoly a k čemu se používají</a:t>
            </a:r>
            <a:endParaRPr lang="cs-CZ" sz="2400" b="1" dirty="0"/>
          </a:p>
        </p:txBody>
      </p:sp>
      <p:pic>
        <p:nvPicPr>
          <p:cNvPr id="1026" name="Picture 2" descr="C:\Documents and Settings\pc\Local Settings\Temporary Internet Files\Content.IE5\4XUNOX67\MP9002897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3657600" cy="2401824"/>
          </a:xfrm>
          <a:prstGeom prst="rect">
            <a:avLst/>
          </a:prstGeom>
          <a:noFill/>
        </p:spPr>
      </p:pic>
      <p:pic>
        <p:nvPicPr>
          <p:cNvPr id="1029" name="Picture 5" descr="C:\Documents and Settings\pc\Local Settings\Temporary Internet Files\Content.IE5\K1QNC56J\MC90034417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340768"/>
            <a:ext cx="2201416" cy="1958866"/>
          </a:xfrm>
          <a:prstGeom prst="rect">
            <a:avLst/>
          </a:prstGeom>
          <a:noFill/>
        </p:spPr>
      </p:pic>
      <p:pic>
        <p:nvPicPr>
          <p:cNvPr id="1034" name="Picture 10" descr="C:\Documents and Settings\pc\Local Settings\Temporary Internet Files\Content.IE5\4XUNOX67\MC90044173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005064"/>
            <a:ext cx="2743200" cy="2743200"/>
          </a:xfrm>
          <a:prstGeom prst="rect">
            <a:avLst/>
          </a:prstGeom>
          <a:noFill/>
        </p:spPr>
      </p:pic>
      <p:pic>
        <p:nvPicPr>
          <p:cNvPr id="1036" name="Picture 12" descr="C:\Documents and Settings\pc\Local Settings\Temporary Internet Files\Content.IE5\K1QNC56J\MC90044175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17032"/>
            <a:ext cx="2743200" cy="2743200"/>
          </a:xfrm>
          <a:prstGeom prst="rect">
            <a:avLst/>
          </a:prstGeom>
          <a:noFill/>
        </p:spPr>
      </p:pic>
      <p:pic>
        <p:nvPicPr>
          <p:cNvPr id="1038" name="Picture 14" descr="C:\Documents and Settings\pc\Local Settings\Temporary Internet Files\Content.IE5\0DIN4D6B\MC90019621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0506" y="4221088"/>
            <a:ext cx="2455590" cy="2255805"/>
          </a:xfrm>
          <a:prstGeom prst="rect">
            <a:avLst/>
          </a:prstGeom>
          <a:noFill/>
        </p:spPr>
      </p:pic>
      <p:pic>
        <p:nvPicPr>
          <p:cNvPr id="16" name="Picture 13" descr="C:\Documents and Settings\pc\Local Settings\Temporary Internet Files\Content.IE5\4XUNOX67\MP90040215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484784"/>
            <a:ext cx="1832481" cy="25649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pc\Local Settings\Temporary Internet Files\Content.IE5\K1QNC56J\MC9002383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98748" y="2830524"/>
            <a:ext cx="2869562" cy="1966627"/>
          </a:xfrm>
          <a:prstGeom prst="rect">
            <a:avLst/>
          </a:prstGeom>
          <a:noFill/>
        </p:spPr>
      </p:pic>
      <p:pic>
        <p:nvPicPr>
          <p:cNvPr id="2051" name="Picture 3" descr="C:\Documents and Settings\pc\Local Settings\Temporary Internet Files\Content.IE5\45UFG9UN\MC9002940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15898"/>
            <a:ext cx="2808312" cy="2228350"/>
          </a:xfrm>
          <a:prstGeom prst="rect">
            <a:avLst/>
          </a:prstGeom>
          <a:noFill/>
        </p:spPr>
      </p:pic>
      <p:pic>
        <p:nvPicPr>
          <p:cNvPr id="2052" name="Picture 4" descr="C:\Documents and Settings\pc\Local Settings\Temporary Internet Files\Content.IE5\0DIN4D6B\MC90021594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908720"/>
            <a:ext cx="1466661" cy="2648139"/>
          </a:xfrm>
          <a:prstGeom prst="rect">
            <a:avLst/>
          </a:prstGeom>
          <a:noFill/>
        </p:spPr>
      </p:pic>
      <p:pic>
        <p:nvPicPr>
          <p:cNvPr id="2053" name="Picture 5" descr="C:\Documents and Settings\pc\Local Settings\Temporary Internet Files\Content.IE5\45UFG9UN\MC90033147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221088"/>
            <a:ext cx="1794095" cy="1519473"/>
          </a:xfrm>
          <a:prstGeom prst="rect">
            <a:avLst/>
          </a:prstGeom>
          <a:noFill/>
        </p:spPr>
      </p:pic>
      <p:pic>
        <p:nvPicPr>
          <p:cNvPr id="2054" name="Picture 6" descr="C:\Documents and Settings\pc\Local Settings\Temporary Internet Files\Content.IE5\0DIN4D6B\MC90040995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764704"/>
            <a:ext cx="1774825" cy="1603375"/>
          </a:xfrm>
          <a:prstGeom prst="rect">
            <a:avLst/>
          </a:prstGeom>
          <a:noFill/>
        </p:spPr>
      </p:pic>
      <p:pic>
        <p:nvPicPr>
          <p:cNvPr id="2059" name="Picture 11" descr="C:\Documents and Settings\pc\Local Settings\Temporary Internet Files\Content.IE5\4XUNOX67\MC90029094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4581128"/>
            <a:ext cx="1333877" cy="1732230"/>
          </a:xfrm>
          <a:prstGeom prst="rect">
            <a:avLst/>
          </a:prstGeom>
          <a:noFill/>
        </p:spPr>
      </p:pic>
      <p:pic>
        <p:nvPicPr>
          <p:cNvPr id="2060" name="Picture 12" descr="C:\Documents and Settings\pc\Local Settings\Temporary Internet Files\Content.IE5\0DIN4D6B\MC900320140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4653136"/>
            <a:ext cx="1428293" cy="18306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pc\Local Settings\Temporary Internet Files\Content.IE5\4XUNOX67\MC9002315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789040"/>
            <a:ext cx="3411648" cy="2631541"/>
          </a:xfrm>
          <a:prstGeom prst="rect">
            <a:avLst/>
          </a:prstGeom>
          <a:noFill/>
        </p:spPr>
      </p:pic>
      <p:pic>
        <p:nvPicPr>
          <p:cNvPr id="3078" name="Picture 6" descr="C:\Documents and Settings\pc\Local Settings\Temporary Internet Files\Content.IE5\4XUNOX67\MP90038654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068960"/>
            <a:ext cx="2304256" cy="3230265"/>
          </a:xfrm>
          <a:prstGeom prst="rect">
            <a:avLst/>
          </a:prstGeom>
          <a:noFill/>
        </p:spPr>
      </p:pic>
      <p:pic>
        <p:nvPicPr>
          <p:cNvPr id="3079" name="Picture 7" descr="C:\Documents and Settings\pc\Local Settings\Temporary Internet Files\Content.IE5\0DIN4D6B\MC9004417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924944"/>
            <a:ext cx="1584176" cy="1584176"/>
          </a:xfrm>
          <a:prstGeom prst="rect">
            <a:avLst/>
          </a:prstGeom>
          <a:noFill/>
        </p:spPr>
      </p:pic>
      <p:pic>
        <p:nvPicPr>
          <p:cNvPr id="3080" name="Picture 8" descr="C:\Documents and Settings\pc\Local Settings\Temporary Internet Files\Content.IE5\0DIN4D6B\MC90001930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04664"/>
            <a:ext cx="3059744" cy="2670597"/>
          </a:xfrm>
          <a:prstGeom prst="rect">
            <a:avLst/>
          </a:prstGeom>
          <a:noFill/>
        </p:spPr>
      </p:pic>
      <p:pic>
        <p:nvPicPr>
          <p:cNvPr id="1026" name="Picture 2" descr="C:\Documents and Settings\pc\Local Settings\Temporary Internet Files\Content.IE5\O5AN0TUZ\MC9001834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116632"/>
            <a:ext cx="3490470" cy="3363449"/>
          </a:xfrm>
          <a:prstGeom prst="rect">
            <a:avLst/>
          </a:prstGeom>
          <a:noFill/>
        </p:spPr>
      </p:pic>
      <p:pic>
        <p:nvPicPr>
          <p:cNvPr id="3081" name="Picture 9" descr="C:\Documents and Settings\pc\Local Settings\Temporary Internet Files\Content.IE5\K1QNC56J\MC90035319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573911">
            <a:off x="7358478" y="1759200"/>
            <a:ext cx="1438280" cy="1253120"/>
          </a:xfrm>
          <a:prstGeom prst="rect">
            <a:avLst/>
          </a:prstGeom>
          <a:noFill/>
        </p:spPr>
      </p:pic>
      <p:pic>
        <p:nvPicPr>
          <p:cNvPr id="3074" name="Picture 2" descr="C:\Documents and Settings\pc\Local Settings\Temporary Internet Files\Content.IE5\4XUNOX67\MC90001334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4653136"/>
            <a:ext cx="1152128" cy="19191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76672"/>
            <a:ext cx="914400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Rozhlédni se po třídě a napiš všechna tělesa, která mají tvar krychle. Vyber si jedno, změř jeho hrany a spočítej objem a povrch.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628800"/>
            <a:ext cx="5724128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Pokud žádné nenajdeš, klikni na hvězdičku.</a:t>
            </a:r>
            <a:endParaRPr lang="cs-CZ" sz="2400" b="1" dirty="0"/>
          </a:p>
        </p:txBody>
      </p:sp>
      <p:sp>
        <p:nvSpPr>
          <p:cNvPr id="4" name="Pěticípá hvězda 3"/>
          <p:cNvSpPr/>
          <p:nvPr/>
        </p:nvSpPr>
        <p:spPr>
          <a:xfrm>
            <a:off x="6732240" y="1628800"/>
            <a:ext cx="504056" cy="504056"/>
          </a:xfrm>
          <a:prstGeom prst="star5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0" y="2420888"/>
            <a:ext cx="9144000" cy="120032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Hrací kostka na Člověče nezlob se má hranu dlouhou 12 mm. Vypočítej její objem. Kolik kostek se vejde do krabičky tvaru krychle s hranou dlouhou 6 cm?</a:t>
            </a:r>
            <a:endParaRPr lang="cs-CZ" sz="2400" b="1" dirty="0"/>
          </a:p>
        </p:txBody>
      </p:sp>
      <p:pic>
        <p:nvPicPr>
          <p:cNvPr id="2058" name="Picture 10" descr="C:\Documents and Settings\pc\Local Settings\Temporary Internet Files\Content.IE5\OPE34T67\MP9004031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330956"/>
            <a:ext cx="1656184" cy="1104123"/>
          </a:xfrm>
          <a:prstGeom prst="rect">
            <a:avLst/>
          </a:prstGeom>
          <a:noFill/>
        </p:spPr>
      </p:pic>
      <p:pic>
        <p:nvPicPr>
          <p:cNvPr id="2059" name="Picture 11" descr="C:\Documents and Settings\pc\Local Settings\Temporary Internet Files\Content.IE5\8LQ7K9YF\MP90044854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4077072"/>
            <a:ext cx="2335960" cy="2636912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5040560" y="4221088"/>
            <a:ext cx="349188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 = 1 728 mm</a:t>
            </a:r>
            <a:r>
              <a:rPr lang="cs-CZ" sz="2400" b="1" baseline="30000" dirty="0" smtClean="0"/>
              <a:t>3</a:t>
            </a:r>
            <a:r>
              <a:rPr lang="cs-CZ" sz="2400" b="1" dirty="0" smtClean="0"/>
              <a:t> = 1,7 cm</a:t>
            </a:r>
            <a:r>
              <a:rPr lang="cs-CZ" sz="2400" b="1" baseline="30000" dirty="0" smtClean="0"/>
              <a:t>3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40560" y="5373216"/>
            <a:ext cx="3491880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Do krabice se vejde </a:t>
            </a:r>
            <a:br>
              <a:rPr lang="cs-CZ" sz="2400" b="1" dirty="0" smtClean="0"/>
            </a:br>
            <a:r>
              <a:rPr lang="cs-CZ" sz="2400" b="1" dirty="0" smtClean="0"/>
              <a:t>125 kostek.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76672"/>
            <a:ext cx="9144000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Rozhlédni se po třídě a napiš všechna tělesa, která mají tvar kvádru. Vyber si jedno, změř jeho hrany a spočítej objem a povrch.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628800"/>
            <a:ext cx="572412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Pokud žádné nenajdeš, klikni na hvězdičku.</a:t>
            </a:r>
            <a:endParaRPr lang="cs-CZ" sz="2400" b="1" dirty="0"/>
          </a:p>
        </p:txBody>
      </p:sp>
      <p:sp>
        <p:nvSpPr>
          <p:cNvPr id="4" name="Pěticípá hvězda 3"/>
          <p:cNvSpPr/>
          <p:nvPr/>
        </p:nvSpPr>
        <p:spPr>
          <a:xfrm>
            <a:off x="6732240" y="1628800"/>
            <a:ext cx="504056" cy="504056"/>
          </a:xfrm>
          <a:prstGeom prst="star5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0" y="2420888"/>
            <a:ext cx="9144000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 zahradě jsme postavili malý bazén s rozměry dna 2m x 3m. Vodu jsme napustili do výšky 70 cm. Kolik vody jsme napustili do bazénu? Kolik korun nás to stálo, jestliže 1m</a:t>
            </a:r>
            <a:r>
              <a:rPr lang="cs-CZ" sz="2400" b="1" baseline="30000" dirty="0" smtClean="0"/>
              <a:t>3</a:t>
            </a:r>
            <a:r>
              <a:rPr lang="cs-CZ" sz="2400" b="1" dirty="0" smtClean="0"/>
              <a:t> vody stojí 50 Kč?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40560" y="4221088"/>
            <a:ext cx="349188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 = 4,2 m</a:t>
            </a:r>
            <a:r>
              <a:rPr lang="cs-CZ" sz="2400" b="1" baseline="30000" dirty="0" smtClean="0"/>
              <a:t>3</a:t>
            </a:r>
            <a:r>
              <a:rPr lang="cs-CZ" sz="2400" b="1" dirty="0" smtClean="0"/>
              <a:t> = 42 </a:t>
            </a:r>
            <a:r>
              <a:rPr lang="cs-CZ" sz="2400" b="1" dirty="0" err="1" smtClean="0"/>
              <a:t>hl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40560" y="5373216"/>
            <a:ext cx="3491880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Voda stála 210 Kč.</a:t>
            </a:r>
            <a:endParaRPr lang="cs-CZ" sz="2400" b="1" dirty="0"/>
          </a:p>
        </p:txBody>
      </p:sp>
      <p:pic>
        <p:nvPicPr>
          <p:cNvPr id="3078" name="Picture 6" descr="C:\Documents and Settings\pc\Local Settings\Temporary Internet Files\Content.IE5\SH6JK9AB\MC9002957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221088"/>
            <a:ext cx="3389065" cy="1840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914400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Rozhlédni se po třídě a napiš všechna tělesa, která mají tvar trojbokého hranolu. Vyber si jedno, změř jeho hrany </a:t>
            </a:r>
            <a:br>
              <a:rPr lang="cs-CZ" sz="2400" b="1" dirty="0" smtClean="0"/>
            </a:br>
            <a:r>
              <a:rPr lang="cs-CZ" sz="2400" b="1" dirty="0" smtClean="0"/>
              <a:t>a spočítej objem a povrch.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628800"/>
            <a:ext cx="572412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Pokud žádné nenajdeš, klikni na hvězdičku.</a:t>
            </a:r>
            <a:endParaRPr lang="cs-CZ" sz="2400" b="1" dirty="0"/>
          </a:p>
        </p:txBody>
      </p:sp>
      <p:sp>
        <p:nvSpPr>
          <p:cNvPr id="4" name="Pěticípá hvězda 3"/>
          <p:cNvSpPr/>
          <p:nvPr/>
        </p:nvSpPr>
        <p:spPr>
          <a:xfrm>
            <a:off x="6732240" y="1628800"/>
            <a:ext cx="504056" cy="50405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0" y="2420888"/>
            <a:ext cx="9144000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Kolik celtoviny je potřeba na ušití stanu s délkou 220 cm, výškou </a:t>
            </a:r>
            <a:br>
              <a:rPr lang="cs-CZ" sz="2400" b="1" dirty="0" smtClean="0"/>
            </a:br>
            <a:r>
              <a:rPr lang="cs-CZ" sz="2400" b="1" dirty="0" smtClean="0"/>
              <a:t>160 cm a šířkou vstupu 180 cm? Přední stěna stanu má tvar rovnoramenného trojúhelníku s ramenem délky 132 cm.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56176" y="3789040"/>
            <a:ext cx="2592288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 = 12,648 m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pic>
        <p:nvPicPr>
          <p:cNvPr id="4103" name="Picture 7" descr="C:\Documents and Settings\pc\Local Settings\Temporary Internet Files\Content.IE5\8LQ7K9YF\MC90028648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23528" y="4355478"/>
            <a:ext cx="3024336" cy="1953841"/>
          </a:xfrm>
          <a:prstGeom prst="rect">
            <a:avLst/>
          </a:prstGeom>
          <a:noFill/>
        </p:spPr>
      </p:pic>
      <p:pic>
        <p:nvPicPr>
          <p:cNvPr id="4104" name="Picture 8" descr="C:\Documents and Settings\pc\Local Settings\Temporary Internet Files\Content.IE5\SH6JK9AB\MC90029425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6634" y="4437112"/>
            <a:ext cx="3693718" cy="1845932"/>
          </a:xfrm>
          <a:prstGeom prst="rect">
            <a:avLst/>
          </a:prstGeom>
          <a:noFill/>
        </p:spPr>
      </p:pic>
      <p:cxnSp>
        <p:nvCxnSpPr>
          <p:cNvPr id="19" name="Přímá spojovací šipka 18"/>
          <p:cNvCxnSpPr/>
          <p:nvPr/>
        </p:nvCxnSpPr>
        <p:spPr>
          <a:xfrm flipV="1">
            <a:off x="1475656" y="4859868"/>
            <a:ext cx="1512168" cy="72008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>
            <a:off x="1331640" y="4931876"/>
            <a:ext cx="144016" cy="1296144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1115616" y="6011996"/>
            <a:ext cx="432048" cy="288032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1547664" y="449053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 = 220 cm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475656" y="550794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solidFill>
                  <a:srgbClr val="C00000"/>
                </a:solidFill>
              </a:rPr>
              <a:t>v</a:t>
            </a:r>
            <a:r>
              <a:rPr lang="cs-CZ" b="1" baseline="-25000" dirty="0" err="1" smtClean="0">
                <a:solidFill>
                  <a:srgbClr val="C00000"/>
                </a:solidFill>
              </a:rPr>
              <a:t>a</a:t>
            </a:r>
            <a:r>
              <a:rPr lang="cs-CZ" b="1" dirty="0" smtClean="0">
                <a:solidFill>
                  <a:srgbClr val="C00000"/>
                </a:solidFill>
              </a:rPr>
              <a:t> = 160 cm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83568" y="62280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a = 180 cm</a:t>
            </a:r>
            <a:endParaRPr lang="cs-CZ" b="1" dirty="0">
              <a:solidFill>
                <a:srgbClr val="C00000"/>
              </a:solidFill>
            </a:endParaRPr>
          </a:p>
        </p:txBody>
      </p:sp>
      <p:cxnSp>
        <p:nvCxnSpPr>
          <p:cNvPr id="29" name="Přímá spojovací šipka 28"/>
          <p:cNvCxnSpPr/>
          <p:nvPr/>
        </p:nvCxnSpPr>
        <p:spPr>
          <a:xfrm>
            <a:off x="2987824" y="4869160"/>
            <a:ext cx="216024" cy="1368152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3131840" y="530120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b = 132 cm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7" name="Veselý obličej 16"/>
          <p:cNvSpPr/>
          <p:nvPr/>
        </p:nvSpPr>
        <p:spPr>
          <a:xfrm>
            <a:off x="8676456" y="6453336"/>
            <a:ext cx="360040" cy="332656"/>
          </a:xfrm>
          <a:prstGeom prst="smileyFac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25" grpId="0"/>
      <p:bldP spid="26" grpId="0"/>
      <p:bldP spid="27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smtClean="0"/>
              <a:t>Obrázky </a:t>
            </a:r>
            <a:r>
              <a:rPr lang="cs-CZ" sz="1800" smtClean="0">
                <a:hlinkClick r:id="rId2"/>
              </a:rPr>
              <a:t>www.office.microsoft.com</a:t>
            </a:r>
            <a:r>
              <a:rPr lang="cs-CZ" sz="1800" dirty="0" smtClean="0"/>
              <a:t> 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303</Words>
  <Application>Microsoft Office PowerPoint</Application>
  <PresentationFormat>Předvádění na obrazovce (4:3)</PresentationFormat>
  <Paragraphs>37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Hranoly v životě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jan</cp:lastModifiedBy>
  <cp:revision>16</cp:revision>
  <dcterms:created xsi:type="dcterms:W3CDTF">2013-03-31T16:46:14Z</dcterms:created>
  <dcterms:modified xsi:type="dcterms:W3CDTF">2013-06-06T18:11:15Z</dcterms:modified>
</cp:coreProperties>
</file>