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3D25E-8625-4B73-8510-45F5AF3782E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88772-8579-4768-9870-CA9A09AF16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Lichoběžníky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Žák rozeznává různé druhy lichoběžníků a určuje jejich vlastnosti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Lichoběžníky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Lichoběžník je čtyřúhelník, který má jednu dvojici </a:t>
            </a:r>
            <a:r>
              <a:rPr lang="cs-CZ" sz="2400" b="1" dirty="0" smtClean="0">
                <a:solidFill>
                  <a:srgbClr val="00B0F0"/>
                </a:solidFill>
              </a:rPr>
              <a:t>rovnoběžných stran</a:t>
            </a:r>
            <a:r>
              <a:rPr lang="cs-CZ" sz="2400" b="1" dirty="0" smtClean="0"/>
              <a:t>, říkáme jim </a:t>
            </a:r>
            <a:r>
              <a:rPr lang="cs-CZ" sz="2400" b="1" dirty="0" smtClean="0">
                <a:solidFill>
                  <a:srgbClr val="00B0F0"/>
                </a:solidFill>
              </a:rPr>
              <a:t>základny</a:t>
            </a:r>
            <a:r>
              <a:rPr lang="cs-CZ" sz="2400" b="1" dirty="0" smtClean="0"/>
              <a:t> lichoběžníku, </a:t>
            </a:r>
            <a:br>
              <a:rPr lang="cs-CZ" sz="2400" b="1" dirty="0" smtClean="0"/>
            </a:br>
            <a:r>
              <a:rPr lang="cs-CZ" sz="2400" b="1" dirty="0" smtClean="0"/>
              <a:t>a jednu dvojici </a:t>
            </a:r>
            <a:r>
              <a:rPr lang="cs-CZ" sz="2400" b="1" dirty="0" smtClean="0">
                <a:solidFill>
                  <a:srgbClr val="00B050"/>
                </a:solidFill>
              </a:rPr>
              <a:t>různoběžných stran</a:t>
            </a:r>
            <a:r>
              <a:rPr lang="cs-CZ" sz="2400" b="1" dirty="0" smtClean="0"/>
              <a:t>, říkáme jim </a:t>
            </a:r>
            <a:r>
              <a:rPr lang="cs-CZ" sz="2400" b="1" dirty="0" smtClean="0">
                <a:solidFill>
                  <a:srgbClr val="00B050"/>
                </a:solidFill>
              </a:rPr>
              <a:t>ramena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3" name="Lichoběžník 2"/>
          <p:cNvSpPr/>
          <p:nvPr/>
        </p:nvSpPr>
        <p:spPr>
          <a:xfrm>
            <a:off x="3050831" y="3104673"/>
            <a:ext cx="3240360" cy="2088232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26795" y="506689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27195" y="5066891"/>
            <a:ext cx="279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7135" y="2816641"/>
            <a:ext cx="297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66855" y="281664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58943" y="526491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základna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0951" y="267262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základna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02759" y="375274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rameno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75167" y="368073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rameno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3050831" y="3086671"/>
            <a:ext cx="531059" cy="210623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 flipV="1">
            <a:off x="5787135" y="3131676"/>
            <a:ext cx="512440" cy="205687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581890" y="3086671"/>
            <a:ext cx="2205245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041830" y="5201906"/>
            <a:ext cx="3240360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2888940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 rot="2201902">
            <a:off x="3581890" y="2499590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 rot="18472363">
            <a:off x="3595898" y="4273343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2479268" y="728700"/>
            <a:ext cx="418546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Lichoběžníky rozdělujeme na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1718810"/>
            <a:ext cx="261029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ROVNORAMENNÉ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1718810"/>
            <a:ext cx="19802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PRAVOÚHLÉ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1718810"/>
            <a:ext cx="261029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RŮZNORAMENNÉ</a:t>
            </a:r>
            <a:endParaRPr lang="cs-CZ" sz="24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2933945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2888940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450912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333899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252890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342900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441911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333899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252890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342900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436249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333899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252890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3338990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3564015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3174665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4948418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Který lichoběžník je osově souměrný?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220225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3609020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3564015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518419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941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50375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50912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4464115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441911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animClr clrSpc="rgb">
                                      <p:cBhvr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set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3564015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3174665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4948418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Který lichoběžník má ramena stejně dlouhá?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220225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3609020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3564015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518419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941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50375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50912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4464115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441911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animClr clrSpc="rgb">
                                      <p:cBhvr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set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3564015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3174665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4948418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Který lichoběžník má dva pravé úhly?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220225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3609020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3564015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518419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941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50375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50912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4464115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441911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animClr clrSpc="rgb">
                                      <p:cBhvr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set>
                                      <p:cBhvr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3564015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3174665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4948418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Který lichoběžník má VÝŠKU stejně dlouhou jako rameno?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220225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3609020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3564015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518419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941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50375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50912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4464115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441911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animClr clrSpc="rgb">
                                      <p:cBhvr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set>
                                      <p:cBhvr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3564015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3174665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4948418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Který lichoběžník středově souměrný?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220225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220225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3609020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3564015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518419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941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41040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50375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401406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50912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4464115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4419110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6" name="Šipka doprava 35"/>
          <p:cNvSpPr/>
          <p:nvPr/>
        </p:nvSpPr>
        <p:spPr>
          <a:xfrm>
            <a:off x="6012160" y="5904274"/>
            <a:ext cx="1755195" cy="765085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ŽÁDNÝ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14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5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animClr clrSpc="rgb">
                                      <p:cBhvr>
                                        <p:cTn id="3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set>
                                      <p:cBhvr>
                                        <p:cTn id="3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4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  <p:bldP spid="3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3769119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3381408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5153522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Jaký tvar má tato střecha?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93888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293888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293888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3814124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3769119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538929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421916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43091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29928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421916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43091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524266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421916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320397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421916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4714224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4669219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4624214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pic>
        <p:nvPicPr>
          <p:cNvPr id="1026" name="Picture 2" descr="C:\Documents and Settings\pc\Local Settings\Temporary Internet Files\Content.IE5\O5AN0TUZ\MC900029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660" y="818710"/>
            <a:ext cx="2503195" cy="2025225"/>
          </a:xfrm>
          <a:prstGeom prst="rect">
            <a:avLst/>
          </a:prstGeom>
          <a:noFill/>
        </p:spPr>
      </p:pic>
      <p:sp>
        <p:nvSpPr>
          <p:cNvPr id="38" name="Volný tvar 37"/>
          <p:cNvSpPr/>
          <p:nvPr/>
        </p:nvSpPr>
        <p:spPr>
          <a:xfrm>
            <a:off x="1530036" y="1339913"/>
            <a:ext cx="2435382" cy="633742"/>
          </a:xfrm>
          <a:custGeom>
            <a:avLst/>
            <a:gdLst>
              <a:gd name="connsiteX0" fmla="*/ 0 w 2435382"/>
              <a:gd name="connsiteY0" fmla="*/ 633742 h 633742"/>
              <a:gd name="connsiteX1" fmla="*/ 0 w 2435382"/>
              <a:gd name="connsiteY1" fmla="*/ 633742 h 633742"/>
              <a:gd name="connsiteX2" fmla="*/ 2435382 w 2435382"/>
              <a:gd name="connsiteY2" fmla="*/ 633742 h 633742"/>
              <a:gd name="connsiteX3" fmla="*/ 1837853 w 2435382"/>
              <a:gd name="connsiteY3" fmla="*/ 0 h 633742"/>
              <a:gd name="connsiteX4" fmla="*/ 525101 w 2435382"/>
              <a:gd name="connsiteY4" fmla="*/ 36214 h 633742"/>
              <a:gd name="connsiteX5" fmla="*/ 0 w 2435382"/>
              <a:gd name="connsiteY5" fmla="*/ 633742 h 633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35382" h="633742">
                <a:moveTo>
                  <a:pt x="0" y="633742"/>
                </a:moveTo>
                <a:lnTo>
                  <a:pt x="0" y="633742"/>
                </a:lnTo>
                <a:lnTo>
                  <a:pt x="2435382" y="633742"/>
                </a:lnTo>
                <a:lnTo>
                  <a:pt x="1837853" y="0"/>
                </a:lnTo>
                <a:lnTo>
                  <a:pt x="525101" y="36214"/>
                </a:lnTo>
                <a:lnTo>
                  <a:pt x="0" y="633742"/>
                </a:lnTo>
                <a:close/>
              </a:path>
            </a:pathLst>
          </a:cu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4759229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4371518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6143632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Jaký tvar má tato lopatka?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392899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392899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392899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4804234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4759229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637940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41940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529928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628939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41940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529928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62327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41940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5704334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5659329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5614324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pic>
        <p:nvPicPr>
          <p:cNvPr id="2050" name="Picture 2" descr="C:\Documents and Settings\pc\Local Settings\Temporary Internet Files\Content.IE5\O5AN0TUZ\MP900400289[1].jpg"/>
          <p:cNvPicPr>
            <a:picLocks noChangeAspect="1" noChangeArrowheads="1"/>
          </p:cNvPicPr>
          <p:nvPr/>
        </p:nvPicPr>
        <p:blipFill>
          <a:blip r:embed="rId2" cstate="print"/>
          <a:srcRect l="57383" t="2376" b="42516"/>
          <a:stretch>
            <a:fillRect/>
          </a:stretch>
        </p:blipFill>
        <p:spPr bwMode="auto">
          <a:xfrm>
            <a:off x="2321750" y="863715"/>
            <a:ext cx="2970330" cy="27786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3986935" y="4759229"/>
            <a:ext cx="1710190" cy="1633491"/>
          </a:xfrm>
          <a:custGeom>
            <a:avLst/>
            <a:gdLst>
              <a:gd name="connsiteX0" fmla="*/ 8878 w 1686758"/>
              <a:gd name="connsiteY0" fmla="*/ 1633491 h 1633491"/>
              <a:gd name="connsiteX1" fmla="*/ 1686758 w 1686758"/>
              <a:gd name="connsiteY1" fmla="*/ 1624614 h 1633491"/>
              <a:gd name="connsiteX2" fmla="*/ 1278385 w 1686758"/>
              <a:gd name="connsiteY2" fmla="*/ 0 h 1633491"/>
              <a:gd name="connsiteX3" fmla="*/ 0 w 1686758"/>
              <a:gd name="connsiteY3" fmla="*/ 0 h 1633491"/>
              <a:gd name="connsiteX4" fmla="*/ 8878 w 1686758"/>
              <a:gd name="connsiteY4" fmla="*/ 1633491 h 1633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6758" h="1633491">
                <a:moveTo>
                  <a:pt x="8878" y="1633491"/>
                </a:moveTo>
                <a:lnTo>
                  <a:pt x="1686758" y="1624614"/>
                </a:lnTo>
                <a:lnTo>
                  <a:pt x="1278385" y="0"/>
                </a:lnTo>
                <a:lnTo>
                  <a:pt x="0" y="0"/>
                </a:lnTo>
                <a:cubicBezTo>
                  <a:pt x="2959" y="541538"/>
                  <a:pt x="5919" y="1083076"/>
                  <a:pt x="8878" y="1633491"/>
                </a:cubicBez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grpSp>
        <p:nvGrpSpPr>
          <p:cNvPr id="9" name="Skupina 13"/>
          <p:cNvGrpSpPr/>
          <p:nvPr/>
        </p:nvGrpSpPr>
        <p:grpSpPr>
          <a:xfrm rot="2201902">
            <a:off x="3581890" y="4371518"/>
            <a:ext cx="662752" cy="661967"/>
            <a:chOff x="1755377" y="2775962"/>
            <a:chExt cx="662752" cy="661967"/>
          </a:xfrm>
        </p:grpSpPr>
        <p:sp>
          <p:nvSpPr>
            <p:cNvPr id="15" name="Elipsa 14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8"/>
          <p:cNvGrpSpPr/>
          <p:nvPr/>
        </p:nvGrpSpPr>
        <p:grpSpPr>
          <a:xfrm rot="18472363">
            <a:off x="3595898" y="6143632"/>
            <a:ext cx="662752" cy="661967"/>
            <a:chOff x="1755377" y="2775962"/>
            <a:chExt cx="662752" cy="661967"/>
          </a:xfrm>
        </p:grpSpPr>
        <p:sp>
          <p:nvSpPr>
            <p:cNvPr id="10" name="Elipsa 9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" y="233645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Jaký tvar má boční stěna této zastávky?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392899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ROVNORAMENNÝ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1910" y="3928990"/>
            <a:ext cx="198022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PRAVOÚHLÝ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2190" y="3928990"/>
            <a:ext cx="2610290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RŮZNORAMENNÝ</a:t>
            </a:r>
            <a:endParaRPr lang="cs-CZ" sz="2000" b="1" dirty="0"/>
          </a:p>
        </p:txBody>
      </p:sp>
      <p:sp>
        <p:nvSpPr>
          <p:cNvPr id="6" name="Lichoběžník 5"/>
          <p:cNvSpPr/>
          <p:nvPr/>
        </p:nvSpPr>
        <p:spPr>
          <a:xfrm>
            <a:off x="971600" y="4804234"/>
            <a:ext cx="1665185" cy="1620180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462210" y="4759229"/>
            <a:ext cx="2166152" cy="1585403"/>
          </a:xfrm>
          <a:custGeom>
            <a:avLst/>
            <a:gdLst>
              <a:gd name="connsiteX0" fmla="*/ 0 w 2166152"/>
              <a:gd name="connsiteY0" fmla="*/ 1855433 h 1855433"/>
              <a:gd name="connsiteX1" fmla="*/ 2166152 w 2166152"/>
              <a:gd name="connsiteY1" fmla="*/ 1855433 h 1855433"/>
              <a:gd name="connsiteX2" fmla="*/ 1944210 w 2166152"/>
              <a:gd name="connsiteY2" fmla="*/ 0 h 1855433"/>
              <a:gd name="connsiteX3" fmla="*/ 727969 w 2166152"/>
              <a:gd name="connsiteY3" fmla="*/ 0 h 1855433"/>
              <a:gd name="connsiteX4" fmla="*/ 0 w 2166152"/>
              <a:gd name="connsiteY4" fmla="*/ 1855433 h 185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6152" h="1855433">
                <a:moveTo>
                  <a:pt x="0" y="1855433"/>
                </a:moveTo>
                <a:lnTo>
                  <a:pt x="2166152" y="1855433"/>
                </a:lnTo>
                <a:lnTo>
                  <a:pt x="1944210" y="0"/>
                </a:lnTo>
                <a:lnTo>
                  <a:pt x="727969" y="0"/>
                </a:lnTo>
                <a:lnTo>
                  <a:pt x="0" y="1855433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01670" y="637940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66755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01670" y="41940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1590" y="529928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628939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27095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41940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6905" y="529928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7325" y="62327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42430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97325" y="4194085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2220" y="5209279"/>
            <a:ext cx="40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17106" y="908720"/>
            <a:ext cx="2925324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5704334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2290" y="5659329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56965" y="5614324"/>
            <a:ext cx="103511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pic>
        <p:nvPicPr>
          <p:cNvPr id="3074" name="Picture 2" descr="C:\Documents and Settings\pc\Local Settings\Temporary Internet Files\Content.IE5\8LQ7K9YF\MC9003443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6595" y="1358770"/>
            <a:ext cx="3600400" cy="2359016"/>
          </a:xfrm>
          <a:prstGeom prst="rect">
            <a:avLst/>
          </a:prstGeom>
          <a:noFill/>
        </p:spPr>
      </p:pic>
      <p:sp>
        <p:nvSpPr>
          <p:cNvPr id="37" name="Volný tvar 36"/>
          <p:cNvSpPr/>
          <p:nvPr/>
        </p:nvSpPr>
        <p:spPr>
          <a:xfrm>
            <a:off x="3603279" y="1566250"/>
            <a:ext cx="298765" cy="1711104"/>
          </a:xfrm>
          <a:custGeom>
            <a:avLst/>
            <a:gdLst>
              <a:gd name="connsiteX0" fmla="*/ 9054 w 298765"/>
              <a:gd name="connsiteY0" fmla="*/ 1711104 h 1711104"/>
              <a:gd name="connsiteX1" fmla="*/ 289711 w 298765"/>
              <a:gd name="connsiteY1" fmla="*/ 1466661 h 1711104"/>
              <a:gd name="connsiteX2" fmla="*/ 298765 w 298765"/>
              <a:gd name="connsiteY2" fmla="*/ 434566 h 1711104"/>
              <a:gd name="connsiteX3" fmla="*/ 0 w 298765"/>
              <a:gd name="connsiteY3" fmla="*/ 0 h 1711104"/>
              <a:gd name="connsiteX4" fmla="*/ 9054 w 298765"/>
              <a:gd name="connsiteY4" fmla="*/ 1711104 h 1711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765" h="1711104">
                <a:moveTo>
                  <a:pt x="9054" y="1711104"/>
                </a:moveTo>
                <a:lnTo>
                  <a:pt x="289711" y="1466661"/>
                </a:lnTo>
                <a:lnTo>
                  <a:pt x="298765" y="434566"/>
                </a:lnTo>
                <a:lnTo>
                  <a:pt x="0" y="0"/>
                </a:lnTo>
                <a:lnTo>
                  <a:pt x="9054" y="1711104"/>
                </a:lnTo>
                <a:close/>
              </a:path>
            </a:pathLst>
          </a:cu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8757465" y="6489340"/>
            <a:ext cx="270030" cy="27003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animClr clrSpc="rgb">
                                      <p:cBhvr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8A3E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3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1" animBg="1"/>
      <p:bldP spid="6" grpId="0" animBg="1"/>
      <p:bldP spid="8" grpId="0" animBg="1"/>
      <p:bldP spid="32" grpId="0"/>
      <p:bldP spid="33" grpId="0"/>
      <p:bldP spid="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Obrázky 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326</Words>
  <Application>Microsoft Office PowerPoint</Application>
  <PresentationFormat>Předvádění na obrazovce (4:3)</PresentationFormat>
  <Paragraphs>204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Lichoběžníky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Stanislav</cp:lastModifiedBy>
  <cp:revision>12</cp:revision>
  <dcterms:created xsi:type="dcterms:W3CDTF">2013-04-06T12:37:39Z</dcterms:created>
  <dcterms:modified xsi:type="dcterms:W3CDTF">2013-06-05T10:15:18Z</dcterms:modified>
</cp:coreProperties>
</file>