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221E5-9D8B-48ED-A2C7-9A68B15A8A0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BF3F-1186-4EC9-AE43-3F9D01649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221E5-9D8B-48ED-A2C7-9A68B15A8A0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BF3F-1186-4EC9-AE43-3F9D01649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221E5-9D8B-48ED-A2C7-9A68B15A8A0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BF3F-1186-4EC9-AE43-3F9D01649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221E5-9D8B-48ED-A2C7-9A68B15A8A0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BF3F-1186-4EC9-AE43-3F9D01649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221E5-9D8B-48ED-A2C7-9A68B15A8A0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BF3F-1186-4EC9-AE43-3F9D01649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221E5-9D8B-48ED-A2C7-9A68B15A8A0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BF3F-1186-4EC9-AE43-3F9D01649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221E5-9D8B-48ED-A2C7-9A68B15A8A0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BF3F-1186-4EC9-AE43-3F9D01649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221E5-9D8B-48ED-A2C7-9A68B15A8A0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BF3F-1186-4EC9-AE43-3F9D01649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221E5-9D8B-48ED-A2C7-9A68B15A8A0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BF3F-1186-4EC9-AE43-3F9D01649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221E5-9D8B-48ED-A2C7-9A68B15A8A0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BF3F-1186-4EC9-AE43-3F9D01649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221E5-9D8B-48ED-A2C7-9A68B15A8A0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BF3F-1186-4EC9-AE43-3F9D01649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221E5-9D8B-48ED-A2C7-9A68B15A8A0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E9BF3F-1186-4EC9-AE43-3F9D01649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VY_42_INOVACE_29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Čtyřúhelníky – přemýšlej a počítej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Žák rozezná různé čtyřúhelníky a počítá jejich obsah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Čtyřúhelníky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přemýšlej a počítej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Rozhodni se pro správný vzorec (klikni na něj)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Jaký obsah má obdélník s rozměry 5 m a 3 m?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2924944"/>
            <a:ext cx="161951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a . b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2924944"/>
            <a:ext cx="165602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a . </a:t>
            </a:r>
            <a:r>
              <a:rPr lang="cs-CZ" sz="2400" b="1" dirty="0" err="1" smtClean="0"/>
              <a:t>v</a:t>
            </a:r>
            <a:r>
              <a:rPr lang="cs-CZ" sz="2400" b="1" baseline="-25000" dirty="0" err="1" smtClean="0"/>
              <a:t>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2895327"/>
            <a:ext cx="1440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</a:t>
            </a:r>
            <a:r>
              <a:rPr lang="cs-CZ" sz="2400" b="1" dirty="0" smtClean="0">
                <a:latin typeface="Calibri"/>
              </a:rPr>
              <a:t>a . a</a:t>
            </a:r>
            <a:endParaRPr lang="cs-CZ" sz="2400" b="1" dirty="0"/>
          </a:p>
        </p:txBody>
      </p:sp>
      <p:sp>
        <p:nvSpPr>
          <p:cNvPr id="11" name="Šipka doprava 10"/>
          <p:cNvSpPr/>
          <p:nvPr/>
        </p:nvSpPr>
        <p:spPr>
          <a:xfrm>
            <a:off x="4716016" y="4869160"/>
            <a:ext cx="936104" cy="288032"/>
          </a:xfrm>
          <a:prstGeom prst="right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43651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výsledek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47251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15 m</a:t>
            </a:r>
            <a:r>
              <a:rPr lang="cs-CZ" sz="2400" b="1" baseline="30000" dirty="0" smtClean="0">
                <a:solidFill>
                  <a:schemeClr val="accent5">
                    <a:lumMod val="50000"/>
                  </a:schemeClr>
                </a:solidFill>
              </a:rPr>
              <a:t>2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179512" y="2887216"/>
            <a:ext cx="1368152" cy="613792"/>
            <a:chOff x="5292080" y="2887216"/>
            <a:chExt cx="1469384" cy="613792"/>
          </a:xfrm>
        </p:grpSpPr>
        <p:sp>
          <p:nvSpPr>
            <p:cNvPr id="8" name="TextovéPole 7"/>
            <p:cNvSpPr txBox="1"/>
            <p:nvPr/>
          </p:nvSpPr>
          <p:spPr>
            <a:xfrm>
              <a:off x="5292080" y="2924944"/>
              <a:ext cx="1469384" cy="46166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endParaRPr lang="cs-CZ" sz="2400" b="1" dirty="0"/>
            </a:p>
          </p:txBody>
        </p:sp>
        <p:pic>
          <p:nvPicPr>
            <p:cNvPr id="1025" name="Picture 1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5436096" y="2887216"/>
              <a:ext cx="1125285" cy="613792"/>
            </a:xfrm>
            <a:prstGeom prst="rect">
              <a:avLst/>
            </a:prstGeom>
            <a:noFill/>
          </p:spPr>
        </p:pic>
      </p:grp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7164288" y="2780928"/>
            <a:ext cx="1800040" cy="638175"/>
            <a:chOff x="7164288" y="2852936"/>
            <a:chExt cx="1800040" cy="638175"/>
          </a:xfrm>
        </p:grpSpPr>
        <p:sp>
          <p:nvSpPr>
            <p:cNvPr id="10" name="TextovéPole 9"/>
            <p:cNvSpPr txBox="1"/>
            <p:nvPr/>
          </p:nvSpPr>
          <p:spPr>
            <a:xfrm>
              <a:off x="7164288" y="2924944"/>
              <a:ext cx="1800040" cy="523220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endParaRPr lang="cs-CZ" sz="2800" b="1" dirty="0"/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7236296" y="2852936"/>
              <a:ext cx="1524000" cy="638175"/>
            </a:xfrm>
            <a:prstGeom prst="rect">
              <a:avLst/>
            </a:prstGeom>
            <a:noFill/>
          </p:spPr>
        </p:pic>
      </p:grpSp>
      <p:grpSp>
        <p:nvGrpSpPr>
          <p:cNvPr id="25" name="Skupina 24"/>
          <p:cNvGrpSpPr/>
          <p:nvPr/>
        </p:nvGrpSpPr>
        <p:grpSpPr>
          <a:xfrm>
            <a:off x="467544" y="4221088"/>
            <a:ext cx="2520280" cy="1768262"/>
            <a:chOff x="395536" y="4221088"/>
            <a:chExt cx="2520280" cy="1768262"/>
          </a:xfrm>
        </p:grpSpPr>
        <p:sp>
          <p:nvSpPr>
            <p:cNvPr id="18" name="Obdélník 17"/>
            <p:cNvSpPr/>
            <p:nvPr/>
          </p:nvSpPr>
          <p:spPr>
            <a:xfrm>
              <a:off x="683568" y="4581128"/>
              <a:ext cx="1800000" cy="108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95536" y="5589240"/>
              <a:ext cx="36004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A</a:t>
              </a:r>
              <a:endParaRPr lang="cs-CZ" sz="20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411760" y="5589240"/>
              <a:ext cx="36004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B</a:t>
              </a:r>
              <a:endParaRPr lang="cs-CZ" sz="2000" b="1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411760" y="4221088"/>
              <a:ext cx="36004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C</a:t>
              </a:r>
              <a:endParaRPr lang="cs-CZ" sz="2000" b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95536" y="4221088"/>
              <a:ext cx="36004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D</a:t>
              </a:r>
              <a:endParaRPr lang="cs-CZ" sz="2000" b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331640" y="5589240"/>
              <a:ext cx="36004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a</a:t>
              </a:r>
              <a:endParaRPr lang="cs-CZ" sz="2000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555776" y="4941168"/>
              <a:ext cx="36004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b</a:t>
              </a:r>
              <a:endParaRPr lang="cs-CZ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Rozhodni se pro správný vzorec (klikni na něj)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9144000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smtClean="0"/>
              <a:t>Rovnoběžník </a:t>
            </a:r>
            <a:r>
              <a:rPr lang="cs-CZ" sz="2400" b="1" dirty="0" smtClean="0"/>
              <a:t>má stranu a = 6 cm a výšku </a:t>
            </a:r>
            <a:r>
              <a:rPr lang="cs-CZ" sz="2400" b="1" dirty="0" err="1" smtClean="0"/>
              <a:t>v</a:t>
            </a:r>
            <a:r>
              <a:rPr lang="cs-CZ" sz="2400" b="1" baseline="-25000" dirty="0" err="1" smtClean="0"/>
              <a:t>a</a:t>
            </a:r>
            <a:r>
              <a:rPr lang="cs-CZ" sz="2400" b="1" dirty="0" smtClean="0"/>
              <a:t> = 4,5 cm. </a:t>
            </a:r>
            <a:br>
              <a:rPr lang="cs-CZ" sz="2400" b="1" dirty="0" smtClean="0"/>
            </a:br>
            <a:r>
              <a:rPr lang="cs-CZ" sz="2400" b="1" dirty="0" smtClean="0"/>
              <a:t>Jaký je jeho obsah?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2924944"/>
            <a:ext cx="161951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a . </a:t>
            </a:r>
            <a:r>
              <a:rPr lang="cs-CZ" sz="2400" b="1" dirty="0" err="1" smtClean="0"/>
              <a:t>v</a:t>
            </a:r>
            <a:r>
              <a:rPr lang="cs-CZ" sz="2400" b="1" baseline="-25000" dirty="0" err="1" smtClean="0"/>
              <a:t>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2924944"/>
            <a:ext cx="165602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a . b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2924944"/>
            <a:ext cx="1440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</a:t>
            </a:r>
            <a:r>
              <a:rPr lang="cs-CZ" sz="2400" b="1" dirty="0" smtClean="0">
                <a:latin typeface="Calibri"/>
              </a:rPr>
              <a:t>a . a</a:t>
            </a:r>
            <a:endParaRPr lang="cs-CZ" sz="2400" b="1" dirty="0"/>
          </a:p>
        </p:txBody>
      </p:sp>
      <p:sp>
        <p:nvSpPr>
          <p:cNvPr id="11" name="Šipka doprava 10"/>
          <p:cNvSpPr/>
          <p:nvPr/>
        </p:nvSpPr>
        <p:spPr>
          <a:xfrm>
            <a:off x="4716016" y="4869160"/>
            <a:ext cx="93610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43651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výsledek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47251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27 cm</a:t>
            </a:r>
            <a:r>
              <a:rPr lang="cs-CZ" sz="2400" b="1" baseline="30000" dirty="0" smtClean="0">
                <a:solidFill>
                  <a:schemeClr val="accent5">
                    <a:lumMod val="50000"/>
                  </a:schemeClr>
                </a:solidFill>
              </a:rPr>
              <a:t>2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3606" y="2815208"/>
            <a:ext cx="1047759" cy="61379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2780928"/>
            <a:ext cx="1524000" cy="6381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grpSp>
        <p:nvGrpSpPr>
          <p:cNvPr id="45" name="Skupina 44"/>
          <p:cNvGrpSpPr/>
          <p:nvPr/>
        </p:nvGrpSpPr>
        <p:grpSpPr>
          <a:xfrm>
            <a:off x="827584" y="4221088"/>
            <a:ext cx="2016224" cy="1736324"/>
            <a:chOff x="467544" y="4253026"/>
            <a:chExt cx="2016224" cy="1736324"/>
          </a:xfrm>
        </p:grpSpPr>
        <p:grpSp>
          <p:nvGrpSpPr>
            <p:cNvPr id="18" name="Skupina 17"/>
            <p:cNvGrpSpPr/>
            <p:nvPr/>
          </p:nvGrpSpPr>
          <p:grpSpPr>
            <a:xfrm>
              <a:off x="467544" y="4253026"/>
              <a:ext cx="2016224" cy="1736324"/>
              <a:chOff x="395536" y="4253026"/>
              <a:chExt cx="2016224" cy="1736324"/>
            </a:xfrm>
          </p:grpSpPr>
          <p:sp>
            <p:nvSpPr>
              <p:cNvPr id="20" name="TextovéPole 19"/>
              <p:cNvSpPr txBox="1"/>
              <p:nvPr/>
            </p:nvSpPr>
            <p:spPr>
              <a:xfrm>
                <a:off x="395536" y="5589240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691680" y="5589240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2051720" y="4253026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539552" y="4253026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D</a:t>
                </a:r>
                <a:endParaRPr lang="cs-CZ" sz="2000" b="1" dirty="0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1331640" y="5589240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1907704" y="4941168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</p:grpSp>
        <p:grpSp>
          <p:nvGrpSpPr>
            <p:cNvPr id="44" name="Skupina 43"/>
            <p:cNvGrpSpPr/>
            <p:nvPr/>
          </p:nvGrpSpPr>
          <p:grpSpPr>
            <a:xfrm>
              <a:off x="683568" y="4509120"/>
              <a:ext cx="1474852" cy="1402844"/>
              <a:chOff x="648876" y="4509120"/>
              <a:chExt cx="1474852" cy="1402844"/>
            </a:xfrm>
          </p:grpSpPr>
          <p:cxnSp>
            <p:nvCxnSpPr>
              <p:cNvPr id="29" name="Přímá spojovací čára 28"/>
              <p:cNvCxnSpPr/>
              <p:nvPr/>
            </p:nvCxnSpPr>
            <p:spPr>
              <a:xfrm>
                <a:off x="971600" y="4509120"/>
                <a:ext cx="0" cy="108012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" name="TextovéPole 29"/>
              <p:cNvSpPr txBox="1"/>
              <p:nvPr/>
            </p:nvSpPr>
            <p:spPr>
              <a:xfrm>
                <a:off x="971600" y="4797152"/>
                <a:ext cx="50405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err="1" smtClean="0"/>
                  <a:t>v</a:t>
                </a:r>
                <a:r>
                  <a:rPr lang="cs-CZ" sz="2000" b="1" baseline="-25000" dirty="0" err="1" smtClean="0"/>
                  <a:t>a</a:t>
                </a:r>
                <a:endParaRPr lang="cs-CZ" sz="2000" b="1" dirty="0"/>
              </a:p>
            </p:txBody>
          </p:sp>
          <p:grpSp>
            <p:nvGrpSpPr>
              <p:cNvPr id="31" name="Skupina 30"/>
              <p:cNvGrpSpPr/>
              <p:nvPr/>
            </p:nvGrpSpPr>
            <p:grpSpPr>
              <a:xfrm rot="18505290">
                <a:off x="648876" y="5371964"/>
                <a:ext cx="540000" cy="540000"/>
                <a:chOff x="1755377" y="2775962"/>
                <a:chExt cx="662752" cy="661967"/>
              </a:xfrm>
            </p:grpSpPr>
            <p:sp>
              <p:nvSpPr>
                <p:cNvPr id="32" name="Elipsa 31"/>
                <p:cNvSpPr/>
                <p:nvPr/>
              </p:nvSpPr>
              <p:spPr>
                <a:xfrm rot="3240796">
                  <a:off x="1878129" y="2795735"/>
                  <a:ext cx="540000" cy="540000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Obdélník 32"/>
                <p:cNvSpPr/>
                <p:nvPr/>
              </p:nvSpPr>
              <p:spPr>
                <a:xfrm rot="3240796">
                  <a:off x="1887710" y="2643629"/>
                  <a:ext cx="365404" cy="63007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Obdélník 33"/>
                <p:cNvSpPr/>
                <p:nvPr/>
              </p:nvSpPr>
              <p:spPr>
                <a:xfrm rot="19440796">
                  <a:off x="1968637" y="3167899"/>
                  <a:ext cx="318605" cy="27003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Elipsa 34"/>
                <p:cNvSpPr/>
                <p:nvPr/>
              </p:nvSpPr>
              <p:spPr>
                <a:xfrm rot="3240796">
                  <a:off x="2314765" y="3102796"/>
                  <a:ext cx="36000" cy="36000"/>
                </a:xfrm>
                <a:prstGeom prst="ellips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42" name="Kosoúhelník 41"/>
              <p:cNvSpPr/>
              <p:nvPr/>
            </p:nvSpPr>
            <p:spPr>
              <a:xfrm>
                <a:off x="683568" y="4509120"/>
                <a:ext cx="1440160" cy="1080120"/>
              </a:xfrm>
              <a:prstGeom prst="parallelogram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Rozhodni se pro správný vzorec (klikni na něj)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obsah lichoběžníku se základnami a=6m, c=2,5m </a:t>
            </a:r>
            <a:br>
              <a:rPr lang="cs-CZ" sz="2400" b="1" dirty="0" smtClean="0"/>
            </a:br>
            <a:r>
              <a:rPr lang="cs-CZ" sz="2400" b="1" dirty="0" smtClean="0"/>
              <a:t>a výškou v=3m.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2924944"/>
            <a:ext cx="161951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a . </a:t>
            </a:r>
            <a:r>
              <a:rPr lang="cs-CZ" sz="2400" b="1" dirty="0" err="1" smtClean="0"/>
              <a:t>v</a:t>
            </a:r>
            <a:r>
              <a:rPr lang="cs-CZ" sz="2400" b="1" baseline="-25000" dirty="0" err="1" smtClean="0"/>
              <a:t>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2924944"/>
            <a:ext cx="165602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a . b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2924944"/>
            <a:ext cx="1440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</a:t>
            </a:r>
            <a:r>
              <a:rPr lang="cs-CZ" sz="2400" b="1" dirty="0" smtClean="0">
                <a:latin typeface="Calibri"/>
              </a:rPr>
              <a:t>a . a</a:t>
            </a:r>
            <a:endParaRPr lang="cs-CZ" sz="2400" b="1" dirty="0"/>
          </a:p>
        </p:txBody>
      </p:sp>
      <p:sp>
        <p:nvSpPr>
          <p:cNvPr id="11" name="Šipka doprava 10"/>
          <p:cNvSpPr/>
          <p:nvPr/>
        </p:nvSpPr>
        <p:spPr>
          <a:xfrm>
            <a:off x="4716016" y="4869160"/>
            <a:ext cx="936104" cy="288032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43651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výsledek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47251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12,75 m</a:t>
            </a:r>
            <a:r>
              <a:rPr lang="cs-CZ" sz="2400" b="1" baseline="30000" dirty="0" smtClean="0">
                <a:solidFill>
                  <a:schemeClr val="accent5">
                    <a:lumMod val="50000"/>
                  </a:schemeClr>
                </a:solidFill>
              </a:rPr>
              <a:t>2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3606" y="2815208"/>
            <a:ext cx="1047759" cy="6137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2780928"/>
            <a:ext cx="1524000" cy="6381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grpSp>
        <p:nvGrpSpPr>
          <p:cNvPr id="37" name="Skupina 36"/>
          <p:cNvGrpSpPr/>
          <p:nvPr/>
        </p:nvGrpSpPr>
        <p:grpSpPr>
          <a:xfrm>
            <a:off x="746575" y="4104075"/>
            <a:ext cx="2232248" cy="1781329"/>
            <a:chOff x="755576" y="4104075"/>
            <a:chExt cx="2232248" cy="1781329"/>
          </a:xfrm>
        </p:grpSpPr>
        <p:grpSp>
          <p:nvGrpSpPr>
            <p:cNvPr id="8" name="Skupina 17"/>
            <p:cNvGrpSpPr/>
            <p:nvPr/>
          </p:nvGrpSpPr>
          <p:grpSpPr>
            <a:xfrm>
              <a:off x="755576" y="4104075"/>
              <a:ext cx="2232248" cy="1781329"/>
              <a:chOff x="395536" y="4208021"/>
              <a:chExt cx="2232248" cy="1781329"/>
            </a:xfrm>
          </p:grpSpPr>
          <p:sp>
            <p:nvSpPr>
              <p:cNvPr id="20" name="TextovéPole 19"/>
              <p:cNvSpPr txBox="1"/>
              <p:nvPr/>
            </p:nvSpPr>
            <p:spPr>
              <a:xfrm>
                <a:off x="395536" y="5589240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2267744" y="5589240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2051720" y="4253026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539552" y="4253026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D</a:t>
                </a:r>
                <a:endParaRPr lang="cs-CZ" sz="2000" b="1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1376645" y="4208021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1376645" y="5589240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971600" y="4437112"/>
              <a:ext cx="1728192" cy="1404638"/>
              <a:chOff x="3059832" y="5085184"/>
              <a:chExt cx="1728192" cy="1404638"/>
            </a:xfrm>
          </p:grpSpPr>
          <p:sp>
            <p:nvSpPr>
              <p:cNvPr id="30" name="TextovéPole 29"/>
              <p:cNvSpPr txBox="1"/>
              <p:nvPr/>
            </p:nvSpPr>
            <p:spPr>
              <a:xfrm>
                <a:off x="3670588" y="5373216"/>
                <a:ext cx="50405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v</a:t>
                </a:r>
                <a:endParaRPr lang="cs-CZ" sz="2000" b="1" dirty="0"/>
              </a:p>
            </p:txBody>
          </p:sp>
          <p:grpSp>
            <p:nvGrpSpPr>
              <p:cNvPr id="10" name="Skupina 30"/>
              <p:cNvGrpSpPr/>
              <p:nvPr/>
            </p:nvGrpSpPr>
            <p:grpSpPr>
              <a:xfrm rot="18505290">
                <a:off x="3380137" y="5941535"/>
                <a:ext cx="556574" cy="540000"/>
                <a:chOff x="1782384" y="2809971"/>
                <a:chExt cx="683093" cy="661967"/>
              </a:xfrm>
            </p:grpSpPr>
            <p:sp>
              <p:nvSpPr>
                <p:cNvPr id="32" name="Elipsa 31"/>
                <p:cNvSpPr/>
                <p:nvPr/>
              </p:nvSpPr>
              <p:spPr>
                <a:xfrm rot="3240796">
                  <a:off x="1925477" y="2855356"/>
                  <a:ext cx="540000" cy="540000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Obdélník 32"/>
                <p:cNvSpPr/>
                <p:nvPr/>
              </p:nvSpPr>
              <p:spPr>
                <a:xfrm rot="3240796">
                  <a:off x="1914716" y="2677639"/>
                  <a:ext cx="365405" cy="630069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Obdélník 33"/>
                <p:cNvSpPr/>
                <p:nvPr/>
              </p:nvSpPr>
              <p:spPr>
                <a:xfrm rot="19440796">
                  <a:off x="1995644" y="3201908"/>
                  <a:ext cx="318604" cy="27003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Elipsa 34"/>
                <p:cNvSpPr/>
                <p:nvPr/>
              </p:nvSpPr>
              <p:spPr>
                <a:xfrm rot="3240796">
                  <a:off x="2314765" y="3102796"/>
                  <a:ext cx="36000" cy="36000"/>
                </a:xfrm>
                <a:prstGeom prst="ellips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1" name="Lichoběžník 30"/>
              <p:cNvSpPr/>
              <p:nvPr/>
            </p:nvSpPr>
            <p:spPr>
              <a:xfrm>
                <a:off x="3059832" y="5085184"/>
                <a:ext cx="1728192" cy="1080120"/>
              </a:xfrm>
              <a:prstGeom prst="trapezoid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9" name="Přímá spojovací čára 28"/>
            <p:cNvCxnSpPr/>
            <p:nvPr/>
          </p:nvCxnSpPr>
          <p:spPr>
            <a:xfrm>
              <a:off x="1601670" y="4437112"/>
              <a:ext cx="0" cy="108012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Rozhodni se pro správný vzorec (klikni na něj)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obsah čtverce se stranou délky 4,5 cm.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2924944"/>
            <a:ext cx="161951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a . </a:t>
            </a:r>
            <a:r>
              <a:rPr lang="cs-CZ" sz="2400" b="1" dirty="0" err="1" smtClean="0"/>
              <a:t>v</a:t>
            </a:r>
            <a:r>
              <a:rPr lang="cs-CZ" sz="2400" b="1" baseline="-25000" dirty="0" err="1" smtClean="0"/>
              <a:t>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2924944"/>
            <a:ext cx="165602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a . b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2924944"/>
            <a:ext cx="1440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</a:t>
            </a:r>
            <a:r>
              <a:rPr lang="cs-CZ" sz="2400" b="1" dirty="0" smtClean="0">
                <a:latin typeface="Calibri"/>
              </a:rPr>
              <a:t>a . a</a:t>
            </a:r>
            <a:endParaRPr lang="cs-CZ" sz="2400" b="1" dirty="0"/>
          </a:p>
        </p:txBody>
      </p:sp>
      <p:sp>
        <p:nvSpPr>
          <p:cNvPr id="11" name="Šipka doprava 10"/>
          <p:cNvSpPr/>
          <p:nvPr/>
        </p:nvSpPr>
        <p:spPr>
          <a:xfrm>
            <a:off x="4716016" y="4869160"/>
            <a:ext cx="936104" cy="288032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43651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výsledek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47251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20,25 cm</a:t>
            </a:r>
            <a:r>
              <a:rPr lang="cs-CZ" sz="2400" b="1" baseline="30000" dirty="0" smtClean="0">
                <a:solidFill>
                  <a:schemeClr val="accent5">
                    <a:lumMod val="50000"/>
                  </a:schemeClr>
                </a:solidFill>
              </a:rPr>
              <a:t>2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3606" y="2815208"/>
            <a:ext cx="1047759" cy="6137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2780928"/>
            <a:ext cx="1524000" cy="6381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</p:pic>
      <p:grpSp>
        <p:nvGrpSpPr>
          <p:cNvPr id="37" name="Skupina 36"/>
          <p:cNvGrpSpPr/>
          <p:nvPr/>
        </p:nvGrpSpPr>
        <p:grpSpPr>
          <a:xfrm>
            <a:off x="746575" y="4149080"/>
            <a:ext cx="2025225" cy="1755195"/>
            <a:chOff x="746575" y="4149080"/>
            <a:chExt cx="2025225" cy="1755195"/>
          </a:xfrm>
        </p:grpSpPr>
        <p:grpSp>
          <p:nvGrpSpPr>
            <p:cNvPr id="7" name="Skupina 36"/>
            <p:cNvGrpSpPr/>
            <p:nvPr/>
          </p:nvGrpSpPr>
          <p:grpSpPr>
            <a:xfrm>
              <a:off x="746575" y="4149080"/>
              <a:ext cx="2025225" cy="1755195"/>
              <a:chOff x="755576" y="4149080"/>
              <a:chExt cx="2025225" cy="1755195"/>
            </a:xfrm>
          </p:grpSpPr>
          <p:grpSp>
            <p:nvGrpSpPr>
              <p:cNvPr id="8" name="Skupina 17"/>
              <p:cNvGrpSpPr/>
              <p:nvPr/>
            </p:nvGrpSpPr>
            <p:grpSpPr>
              <a:xfrm>
                <a:off x="755576" y="4149080"/>
                <a:ext cx="2025225" cy="1755195"/>
                <a:chOff x="395536" y="4253026"/>
                <a:chExt cx="2025225" cy="1755195"/>
              </a:xfrm>
            </p:grpSpPr>
            <p:sp>
              <p:nvSpPr>
                <p:cNvPr id="20" name="TextovéPole 19"/>
                <p:cNvSpPr txBox="1"/>
                <p:nvPr/>
              </p:nvSpPr>
              <p:spPr>
                <a:xfrm>
                  <a:off x="395536" y="5589240"/>
                  <a:ext cx="360040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/>
                    <a:t>A</a:t>
                  </a:r>
                  <a:endParaRPr lang="cs-CZ" sz="2000" b="1" dirty="0"/>
                </a:p>
              </p:txBody>
            </p:sp>
            <p:sp>
              <p:nvSpPr>
                <p:cNvPr id="21" name="TextovéPole 20"/>
                <p:cNvSpPr txBox="1"/>
                <p:nvPr/>
              </p:nvSpPr>
              <p:spPr>
                <a:xfrm>
                  <a:off x="2060721" y="5589240"/>
                  <a:ext cx="360040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/>
                    <a:t>B</a:t>
                  </a:r>
                  <a:endParaRPr lang="cs-CZ" sz="2000" b="1" dirty="0"/>
                </a:p>
              </p:txBody>
            </p:sp>
            <p:sp>
              <p:nvSpPr>
                <p:cNvPr id="22" name="TextovéPole 21"/>
                <p:cNvSpPr txBox="1"/>
                <p:nvPr/>
              </p:nvSpPr>
              <p:spPr>
                <a:xfrm>
                  <a:off x="2051720" y="4253026"/>
                  <a:ext cx="360040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/>
                    <a:t>C</a:t>
                  </a:r>
                  <a:endParaRPr lang="cs-CZ" sz="2000" b="1" dirty="0"/>
                </a:p>
              </p:txBody>
            </p:sp>
            <p:sp>
              <p:nvSpPr>
                <p:cNvPr id="23" name="TextovéPole 22"/>
                <p:cNvSpPr txBox="1"/>
                <p:nvPr/>
              </p:nvSpPr>
              <p:spPr>
                <a:xfrm>
                  <a:off x="539552" y="4253026"/>
                  <a:ext cx="360040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/>
                    <a:t>D</a:t>
                  </a:r>
                  <a:endParaRPr lang="cs-CZ" sz="2000" b="1" dirty="0"/>
                </a:p>
              </p:txBody>
            </p:sp>
            <p:sp>
              <p:nvSpPr>
                <p:cNvPr id="24" name="TextovéPole 23"/>
                <p:cNvSpPr txBox="1"/>
                <p:nvPr/>
              </p:nvSpPr>
              <p:spPr>
                <a:xfrm>
                  <a:off x="1385646" y="5608111"/>
                  <a:ext cx="360040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/>
                    <a:t>a</a:t>
                  </a:r>
                  <a:endParaRPr lang="cs-CZ" sz="2000" b="1" dirty="0"/>
                </a:p>
              </p:txBody>
            </p:sp>
          </p:grpSp>
          <p:grpSp>
            <p:nvGrpSpPr>
              <p:cNvPr id="9" name="Skupina 35"/>
              <p:cNvGrpSpPr/>
              <p:nvPr/>
            </p:nvGrpSpPr>
            <p:grpSpPr>
              <a:xfrm>
                <a:off x="1300192" y="4725144"/>
                <a:ext cx="786220" cy="1116606"/>
                <a:chOff x="3388424" y="5373216"/>
                <a:chExt cx="786220" cy="1116606"/>
              </a:xfrm>
            </p:grpSpPr>
            <p:sp>
              <p:nvSpPr>
                <p:cNvPr id="30" name="TextovéPole 29"/>
                <p:cNvSpPr txBox="1"/>
                <p:nvPr/>
              </p:nvSpPr>
              <p:spPr>
                <a:xfrm>
                  <a:off x="3670588" y="5373216"/>
                  <a:ext cx="504056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/>
                    <a:t>v</a:t>
                  </a:r>
                  <a:endParaRPr lang="cs-CZ" sz="2000" b="1" dirty="0"/>
                </a:p>
              </p:txBody>
            </p:sp>
            <p:grpSp>
              <p:nvGrpSpPr>
                <p:cNvPr id="10" name="Skupina 30"/>
                <p:cNvGrpSpPr/>
                <p:nvPr/>
              </p:nvGrpSpPr>
              <p:grpSpPr>
                <a:xfrm rot="18505290">
                  <a:off x="3380137" y="5941535"/>
                  <a:ext cx="556574" cy="540000"/>
                  <a:chOff x="1782384" y="2809971"/>
                  <a:chExt cx="683093" cy="661967"/>
                </a:xfrm>
              </p:grpSpPr>
              <p:sp>
                <p:nvSpPr>
                  <p:cNvPr id="32" name="Elipsa 31"/>
                  <p:cNvSpPr/>
                  <p:nvPr/>
                </p:nvSpPr>
                <p:spPr>
                  <a:xfrm rot="3240796">
                    <a:off x="1925477" y="2855356"/>
                    <a:ext cx="540000" cy="540000"/>
                  </a:xfrm>
                  <a:prstGeom prst="ellipse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3" name="Obdélník 32"/>
                  <p:cNvSpPr/>
                  <p:nvPr/>
                </p:nvSpPr>
                <p:spPr>
                  <a:xfrm rot="3240796">
                    <a:off x="1914716" y="2677639"/>
                    <a:ext cx="365405" cy="630069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4" name="Obdélník 33"/>
                  <p:cNvSpPr/>
                  <p:nvPr/>
                </p:nvSpPr>
                <p:spPr>
                  <a:xfrm rot="19440796">
                    <a:off x="1995644" y="3201908"/>
                    <a:ext cx="318604" cy="27003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5" name="Elipsa 34"/>
                  <p:cNvSpPr/>
                  <p:nvPr/>
                </p:nvSpPr>
                <p:spPr>
                  <a:xfrm rot="3240796">
                    <a:off x="2314765" y="3102796"/>
                    <a:ext cx="36000" cy="36000"/>
                  </a:xfrm>
                  <a:prstGeom prst="ellips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cxnSp>
            <p:nvCxnSpPr>
              <p:cNvPr id="29" name="Přímá spojovací čára 28"/>
              <p:cNvCxnSpPr/>
              <p:nvPr/>
            </p:nvCxnSpPr>
            <p:spPr>
              <a:xfrm>
                <a:off x="1601670" y="4437112"/>
                <a:ext cx="0" cy="108012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6" name="Obdélník 35"/>
            <p:cNvSpPr/>
            <p:nvPr/>
          </p:nvSpPr>
          <p:spPr>
            <a:xfrm>
              <a:off x="1196625" y="4419110"/>
              <a:ext cx="1188000" cy="1188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Rozhodni se pro správný vzorec (klikni na něj)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9144000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Kosočtverec má obsah 20 cm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  <a:r>
              <a:rPr lang="cs-CZ" sz="2400" b="1" dirty="0" smtClean="0"/>
              <a:t> a výšku 4 cm. </a:t>
            </a:r>
            <a:br>
              <a:rPr lang="cs-CZ" sz="2400" b="1" dirty="0" smtClean="0"/>
            </a:br>
            <a:r>
              <a:rPr lang="cs-CZ" sz="2400" b="1" dirty="0" smtClean="0"/>
              <a:t>Vypočítej délku jeho strany.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2924944"/>
            <a:ext cx="161951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a . </a:t>
            </a:r>
            <a:r>
              <a:rPr lang="cs-CZ" sz="2400" b="1" dirty="0" err="1" smtClean="0"/>
              <a:t>v</a:t>
            </a:r>
            <a:r>
              <a:rPr lang="cs-CZ" sz="2400" b="1" baseline="-25000" dirty="0" err="1" smtClean="0"/>
              <a:t>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2924944"/>
            <a:ext cx="165602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a . b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2924944"/>
            <a:ext cx="1440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</a:t>
            </a:r>
            <a:r>
              <a:rPr lang="cs-CZ" sz="2400" b="1" dirty="0" smtClean="0">
                <a:latin typeface="Calibri"/>
              </a:rPr>
              <a:t>a . a</a:t>
            </a:r>
            <a:endParaRPr lang="cs-CZ" sz="2400" b="1" dirty="0"/>
          </a:p>
        </p:txBody>
      </p:sp>
      <p:sp>
        <p:nvSpPr>
          <p:cNvPr id="11" name="Šipka doprava 10"/>
          <p:cNvSpPr/>
          <p:nvPr/>
        </p:nvSpPr>
        <p:spPr>
          <a:xfrm>
            <a:off x="4716016" y="4869160"/>
            <a:ext cx="93610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43651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výsledek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47251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5 cm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3606" y="2815208"/>
            <a:ext cx="1047759" cy="61379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2780928"/>
            <a:ext cx="1524000" cy="6381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grpSp>
        <p:nvGrpSpPr>
          <p:cNvPr id="7" name="Skupina 44"/>
          <p:cNvGrpSpPr/>
          <p:nvPr/>
        </p:nvGrpSpPr>
        <p:grpSpPr>
          <a:xfrm>
            <a:off x="827584" y="4221088"/>
            <a:ext cx="2016224" cy="1736324"/>
            <a:chOff x="467544" y="4253026"/>
            <a:chExt cx="2016224" cy="1736324"/>
          </a:xfrm>
        </p:grpSpPr>
        <p:grpSp>
          <p:nvGrpSpPr>
            <p:cNvPr id="8" name="Skupina 17"/>
            <p:cNvGrpSpPr/>
            <p:nvPr/>
          </p:nvGrpSpPr>
          <p:grpSpPr>
            <a:xfrm>
              <a:off x="467544" y="4253026"/>
              <a:ext cx="2016224" cy="1736324"/>
              <a:chOff x="395536" y="4253026"/>
              <a:chExt cx="2016224" cy="1736324"/>
            </a:xfrm>
          </p:grpSpPr>
          <p:sp>
            <p:nvSpPr>
              <p:cNvPr id="20" name="TextovéPole 19"/>
              <p:cNvSpPr txBox="1"/>
              <p:nvPr/>
            </p:nvSpPr>
            <p:spPr>
              <a:xfrm>
                <a:off x="395536" y="5589240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691680" y="5589240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2051720" y="4253026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539552" y="4253026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D</a:t>
                </a:r>
                <a:endParaRPr lang="cs-CZ" sz="2000" b="1" dirty="0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1331640" y="5589240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1907704" y="4941168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</p:grpSp>
        <p:grpSp>
          <p:nvGrpSpPr>
            <p:cNvPr id="9" name="Skupina 43"/>
            <p:cNvGrpSpPr/>
            <p:nvPr/>
          </p:nvGrpSpPr>
          <p:grpSpPr>
            <a:xfrm>
              <a:off x="683568" y="4509120"/>
              <a:ext cx="1474852" cy="1402844"/>
              <a:chOff x="648876" y="4509120"/>
              <a:chExt cx="1474852" cy="1402844"/>
            </a:xfrm>
          </p:grpSpPr>
          <p:cxnSp>
            <p:nvCxnSpPr>
              <p:cNvPr id="29" name="Přímá spojovací čára 28"/>
              <p:cNvCxnSpPr/>
              <p:nvPr/>
            </p:nvCxnSpPr>
            <p:spPr>
              <a:xfrm>
                <a:off x="971600" y="4509120"/>
                <a:ext cx="0" cy="108012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" name="TextovéPole 29"/>
              <p:cNvSpPr txBox="1"/>
              <p:nvPr/>
            </p:nvSpPr>
            <p:spPr>
              <a:xfrm>
                <a:off x="971600" y="4797152"/>
                <a:ext cx="50405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err="1" smtClean="0"/>
                  <a:t>v</a:t>
                </a:r>
                <a:r>
                  <a:rPr lang="cs-CZ" sz="2000" b="1" baseline="-25000" dirty="0" err="1" smtClean="0"/>
                  <a:t>a</a:t>
                </a:r>
                <a:endParaRPr lang="cs-CZ" sz="2000" b="1" dirty="0"/>
              </a:p>
            </p:txBody>
          </p:sp>
          <p:grpSp>
            <p:nvGrpSpPr>
              <p:cNvPr id="10" name="Skupina 30"/>
              <p:cNvGrpSpPr/>
              <p:nvPr/>
            </p:nvGrpSpPr>
            <p:grpSpPr>
              <a:xfrm rot="18505290">
                <a:off x="648876" y="5371964"/>
                <a:ext cx="540000" cy="540000"/>
                <a:chOff x="1755377" y="2775962"/>
                <a:chExt cx="662752" cy="661967"/>
              </a:xfrm>
            </p:grpSpPr>
            <p:sp>
              <p:nvSpPr>
                <p:cNvPr id="32" name="Elipsa 31"/>
                <p:cNvSpPr/>
                <p:nvPr/>
              </p:nvSpPr>
              <p:spPr>
                <a:xfrm rot="3240796">
                  <a:off x="1878129" y="2795735"/>
                  <a:ext cx="540000" cy="540000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Obdélník 32"/>
                <p:cNvSpPr/>
                <p:nvPr/>
              </p:nvSpPr>
              <p:spPr>
                <a:xfrm rot="3240796">
                  <a:off x="1887710" y="2643629"/>
                  <a:ext cx="365404" cy="63007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Obdélník 33"/>
                <p:cNvSpPr/>
                <p:nvPr/>
              </p:nvSpPr>
              <p:spPr>
                <a:xfrm rot="19440796">
                  <a:off x="1968637" y="3167899"/>
                  <a:ext cx="318605" cy="27003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Elipsa 34"/>
                <p:cNvSpPr/>
                <p:nvPr/>
              </p:nvSpPr>
              <p:spPr>
                <a:xfrm rot="3240796">
                  <a:off x="2314765" y="3102796"/>
                  <a:ext cx="36000" cy="36000"/>
                </a:xfrm>
                <a:prstGeom prst="ellips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42" name="Kosoúhelník 41"/>
              <p:cNvSpPr/>
              <p:nvPr/>
            </p:nvSpPr>
            <p:spPr>
              <a:xfrm>
                <a:off x="683568" y="4509120"/>
                <a:ext cx="1440160" cy="1080120"/>
              </a:xfrm>
              <a:prstGeom prst="parallelogram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31" name="Veselý obličej 30"/>
          <p:cNvSpPr/>
          <p:nvPr/>
        </p:nvSpPr>
        <p:spPr>
          <a:xfrm>
            <a:off x="8487435" y="6354325"/>
            <a:ext cx="315035" cy="315035"/>
          </a:xfrm>
          <a:prstGeom prst="smileyFac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288</Words>
  <Application>Microsoft Office PowerPoint</Application>
  <PresentationFormat>Předvádění na obrazovce (4:3)</PresentationFormat>
  <Paragraphs>86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Čtyřúhelníky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18</cp:revision>
  <dcterms:created xsi:type="dcterms:W3CDTF">2013-04-06T13:42:53Z</dcterms:created>
  <dcterms:modified xsi:type="dcterms:W3CDTF">2013-04-28T09:05:48Z</dcterms:modified>
</cp:coreProperties>
</file>