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636C6-A5A5-4EB8-A64B-98BAF7FD46D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3F8E0-223E-4216-8578-2BA48DB90D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636C6-A5A5-4EB8-A64B-98BAF7FD46D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3F8E0-223E-4216-8578-2BA48DB90D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636C6-A5A5-4EB8-A64B-98BAF7FD46D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3F8E0-223E-4216-8578-2BA48DB90D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636C6-A5A5-4EB8-A64B-98BAF7FD46D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3F8E0-223E-4216-8578-2BA48DB90D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636C6-A5A5-4EB8-A64B-98BAF7FD46D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3F8E0-223E-4216-8578-2BA48DB90D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636C6-A5A5-4EB8-A64B-98BAF7FD46D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3F8E0-223E-4216-8578-2BA48DB90D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636C6-A5A5-4EB8-A64B-98BAF7FD46D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3F8E0-223E-4216-8578-2BA48DB90D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636C6-A5A5-4EB8-A64B-98BAF7FD46D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3F8E0-223E-4216-8578-2BA48DB90D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636C6-A5A5-4EB8-A64B-98BAF7FD46D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3F8E0-223E-4216-8578-2BA48DB90D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636C6-A5A5-4EB8-A64B-98BAF7FD46D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3F8E0-223E-4216-8578-2BA48DB90D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636C6-A5A5-4EB8-A64B-98BAF7FD46D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3F8E0-223E-4216-8578-2BA48DB90D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B636C6-A5A5-4EB8-A64B-98BAF7FD46DD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53F8E0-223E-4216-8578-2BA48DB90D6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</a:t>
            </a:r>
            <a:r>
              <a:rPr lang="cs-CZ" sz="1600" dirty="0" smtClean="0"/>
              <a:t>VY_42_INOVACE_31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</a:t>
            </a:r>
            <a:r>
              <a:rPr lang="cs-CZ" sz="1600" smtClean="0"/>
              <a:t>: </a:t>
            </a:r>
            <a:r>
              <a:rPr lang="cs-CZ" sz="1600" smtClean="0"/>
              <a:t>2012-13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9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Goniometrické </a:t>
            </a:r>
            <a:r>
              <a:rPr lang="cs-CZ" sz="1600" dirty="0" smtClean="0"/>
              <a:t>funkce - procvičování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Žáci procvičují goniometrické funkce v trojúhelnících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Goniometrické funkce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58670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Trojúhelník ABC je pravoúhlý. Odpovídej na otázky.</a:t>
            </a:r>
            <a:endParaRPr lang="cs-CZ" sz="2400" b="1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611952" y="1493785"/>
            <a:ext cx="2789918" cy="1898642"/>
            <a:chOff x="611952" y="1493785"/>
            <a:chExt cx="2789918" cy="1898642"/>
          </a:xfrm>
        </p:grpSpPr>
        <p:grpSp>
          <p:nvGrpSpPr>
            <p:cNvPr id="13" name="Skupina 12"/>
            <p:cNvGrpSpPr/>
            <p:nvPr/>
          </p:nvGrpSpPr>
          <p:grpSpPr>
            <a:xfrm>
              <a:off x="611952" y="1493785"/>
              <a:ext cx="2789918" cy="1898642"/>
              <a:chOff x="611952" y="1493785"/>
              <a:chExt cx="2789918" cy="1898642"/>
            </a:xfrm>
          </p:grpSpPr>
          <p:grpSp>
            <p:nvGrpSpPr>
              <p:cNvPr id="9" name="Skupina 8"/>
              <p:cNvGrpSpPr/>
              <p:nvPr/>
            </p:nvGrpSpPr>
            <p:grpSpPr>
              <a:xfrm>
                <a:off x="611952" y="1988840"/>
                <a:ext cx="2474883" cy="1403587"/>
                <a:chOff x="611952" y="1988840"/>
                <a:chExt cx="2474883" cy="1403587"/>
              </a:xfrm>
            </p:grpSpPr>
            <p:grpSp>
              <p:nvGrpSpPr>
                <p:cNvPr id="4" name="Skupina 3"/>
                <p:cNvGrpSpPr/>
                <p:nvPr/>
              </p:nvGrpSpPr>
              <p:grpSpPr>
                <a:xfrm rot="18172138">
                  <a:off x="611560" y="2730067"/>
                  <a:ext cx="662752" cy="661967"/>
                  <a:chOff x="1755377" y="2775962"/>
                  <a:chExt cx="662752" cy="661967"/>
                </a:xfrm>
              </p:grpSpPr>
              <p:sp>
                <p:nvSpPr>
                  <p:cNvPr id="5" name="Elipsa 4"/>
                  <p:cNvSpPr/>
                  <p:nvPr/>
                </p:nvSpPr>
                <p:spPr>
                  <a:xfrm rot="3240796">
                    <a:off x="1878129" y="2795735"/>
                    <a:ext cx="540000" cy="540000"/>
                  </a:xfrm>
                  <a:prstGeom prst="ellipse">
                    <a:avLst/>
                  </a:prstGeom>
                  <a:noFill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6" name="Obdélník 5"/>
                  <p:cNvSpPr/>
                  <p:nvPr/>
                </p:nvSpPr>
                <p:spPr>
                  <a:xfrm rot="3240796">
                    <a:off x="1887710" y="2643629"/>
                    <a:ext cx="365404" cy="63007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" name="Obdélník 6"/>
                  <p:cNvSpPr/>
                  <p:nvPr/>
                </p:nvSpPr>
                <p:spPr>
                  <a:xfrm rot="19440796">
                    <a:off x="1968637" y="3167899"/>
                    <a:ext cx="318605" cy="27003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" name="Elipsa 7"/>
                  <p:cNvSpPr/>
                  <p:nvPr/>
                </p:nvSpPr>
                <p:spPr>
                  <a:xfrm rot="3240796">
                    <a:off x="2314765" y="3102796"/>
                    <a:ext cx="36000" cy="36000"/>
                  </a:xfrm>
                  <a:prstGeom prst="ellipse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3" name="Pravoúhlý trojúhelník 2"/>
                <p:cNvSpPr/>
                <p:nvPr/>
              </p:nvSpPr>
              <p:spPr>
                <a:xfrm>
                  <a:off x="971600" y="1988840"/>
                  <a:ext cx="2115235" cy="990110"/>
                </a:xfrm>
                <a:prstGeom prst="rtTriangle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0" name="TextovéPole 9"/>
              <p:cNvSpPr txBox="1"/>
              <p:nvPr/>
            </p:nvSpPr>
            <p:spPr>
              <a:xfrm>
                <a:off x="746575" y="2933945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solidFill>
                      <a:schemeClr val="accent1">
                        <a:lumMod val="50000"/>
                      </a:schemeClr>
                    </a:solidFill>
                  </a:rPr>
                  <a:t>C</a:t>
                </a:r>
                <a:endParaRPr lang="cs-CZ" sz="2000" b="1" dirty="0"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3041830" y="2888940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solidFill>
                      <a:schemeClr val="accent1">
                        <a:lumMod val="50000"/>
                      </a:schemeClr>
                    </a:solidFill>
                  </a:rPr>
                  <a:t>A</a:t>
                </a:r>
                <a:endParaRPr lang="cs-CZ" sz="2000" b="1" dirty="0"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746575" y="1493785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solidFill>
                      <a:schemeClr val="accent1">
                        <a:lumMod val="50000"/>
                      </a:schemeClr>
                    </a:solidFill>
                  </a:rPr>
                  <a:t>B</a:t>
                </a:r>
                <a:endParaRPr lang="cs-CZ" sz="2000" b="1" dirty="0"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p:grpSp>
        <p:sp>
          <p:nvSpPr>
            <p:cNvPr id="14" name="TextovéPole 13"/>
            <p:cNvSpPr txBox="1"/>
            <p:nvPr/>
          </p:nvSpPr>
          <p:spPr>
            <a:xfrm>
              <a:off x="2276745" y="2618910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2400" b="1" dirty="0" smtClean="0">
                  <a:solidFill>
                    <a:schemeClr val="accent1">
                      <a:lumMod val="50000"/>
                    </a:schemeClr>
                  </a:solidFill>
                </a:rPr>
                <a:t>α</a:t>
              </a:r>
              <a:endParaRPr lang="cs-CZ" sz="2400" b="1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926595" y="2022230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2400" b="1" dirty="0" smtClean="0">
                  <a:solidFill>
                    <a:schemeClr val="accent1">
                      <a:lumMod val="50000"/>
                    </a:schemeClr>
                  </a:solidFill>
                </a:rPr>
                <a:t>β</a:t>
              </a:r>
              <a:endParaRPr lang="cs-CZ" sz="2400" b="1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0" y="3429000"/>
            <a:ext cx="574213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Která odvěsna je protilehlá k úhlu </a:t>
            </a:r>
            <a:r>
              <a:rPr lang="el-GR" sz="2400" b="1" dirty="0" smtClean="0"/>
              <a:t>α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4149080"/>
            <a:ext cx="574213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Která odvěsna je přilehlá k úhlu </a:t>
            </a:r>
            <a:r>
              <a:rPr lang="el-GR" sz="2400" b="1" dirty="0" smtClean="0"/>
              <a:t>α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22250" y="3429000"/>
            <a:ext cx="1035115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CB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22250" y="4137465"/>
            <a:ext cx="1035115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AC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4869160"/>
            <a:ext cx="574213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Která odvěsna je přilehlá k úhlu </a:t>
            </a:r>
            <a:r>
              <a:rPr lang="el-GR" sz="2400" b="1" dirty="0" smtClean="0"/>
              <a:t>β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22250" y="4869160"/>
            <a:ext cx="1035115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CB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-18510" y="5577625"/>
            <a:ext cx="574213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Která odvěsna je protilehlá k úhlu </a:t>
            </a:r>
            <a:r>
              <a:rPr lang="el-GR" sz="2400" b="1" dirty="0" smtClean="0"/>
              <a:t>β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03740" y="5577625"/>
            <a:ext cx="1035115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CB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-18510" y="5004175"/>
            <a:ext cx="574213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Která strana je přepona </a:t>
            </a:r>
            <a:r>
              <a:rPr lang="cs-CZ" sz="2400" b="1" dirty="0" smtClean="0">
                <a:latin typeface="Calibri"/>
              </a:rPr>
              <a:t>∆ </a:t>
            </a:r>
            <a:r>
              <a:rPr lang="cs-CZ" sz="2400" b="1" dirty="0" smtClean="0"/>
              <a:t>ABC?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03740" y="5004175"/>
            <a:ext cx="1035115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AB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58670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Trojúhelník ABC je pravoúhlý. Vyjádři a zapiš hodnoty funkcí: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6565" y="3687415"/>
            <a:ext cx="10351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sin </a:t>
            </a:r>
            <a:r>
              <a:rPr lang="el-GR" sz="2400" b="1" dirty="0" smtClean="0"/>
              <a:t>α</a:t>
            </a:r>
            <a:r>
              <a:rPr lang="cs-CZ" sz="2400" b="1" dirty="0" smtClean="0"/>
              <a:t> =</a:t>
            </a:r>
            <a:endParaRPr lang="cs-CZ" sz="2400" b="1" dirty="0"/>
          </a:p>
        </p:txBody>
      </p:sp>
      <p:grpSp>
        <p:nvGrpSpPr>
          <p:cNvPr id="61" name="Skupina 60"/>
          <p:cNvGrpSpPr/>
          <p:nvPr/>
        </p:nvGrpSpPr>
        <p:grpSpPr>
          <a:xfrm>
            <a:off x="461653" y="1548044"/>
            <a:ext cx="4155352" cy="2429117"/>
            <a:chOff x="461653" y="1548044"/>
            <a:chExt cx="4155352" cy="2429117"/>
          </a:xfrm>
        </p:grpSpPr>
        <p:grpSp>
          <p:nvGrpSpPr>
            <p:cNvPr id="3" name="Skupina 2"/>
            <p:cNvGrpSpPr/>
            <p:nvPr/>
          </p:nvGrpSpPr>
          <p:grpSpPr>
            <a:xfrm rot="9180970">
              <a:off x="461653" y="1548044"/>
              <a:ext cx="3363447" cy="2429117"/>
              <a:chOff x="609055" y="1703166"/>
              <a:chExt cx="2713518" cy="1720272"/>
            </a:xfrm>
          </p:grpSpPr>
          <p:grpSp>
            <p:nvGrpSpPr>
              <p:cNvPr id="4" name="Skupina 12"/>
              <p:cNvGrpSpPr/>
              <p:nvPr/>
            </p:nvGrpSpPr>
            <p:grpSpPr>
              <a:xfrm>
                <a:off x="609055" y="1703166"/>
                <a:ext cx="2713518" cy="1720272"/>
                <a:chOff x="609055" y="1703166"/>
                <a:chExt cx="2713518" cy="1720272"/>
              </a:xfrm>
            </p:grpSpPr>
            <p:grpSp>
              <p:nvGrpSpPr>
                <p:cNvPr id="7" name="Skupina 8"/>
                <p:cNvGrpSpPr/>
                <p:nvPr/>
              </p:nvGrpSpPr>
              <p:grpSpPr>
                <a:xfrm>
                  <a:off x="609055" y="1988840"/>
                  <a:ext cx="2477780" cy="1434598"/>
                  <a:chOff x="609055" y="1988840"/>
                  <a:chExt cx="2477780" cy="1434598"/>
                </a:xfrm>
              </p:grpSpPr>
              <p:grpSp>
                <p:nvGrpSpPr>
                  <p:cNvPr id="11" name="Skupina 3"/>
                  <p:cNvGrpSpPr/>
                  <p:nvPr/>
                </p:nvGrpSpPr>
                <p:grpSpPr>
                  <a:xfrm rot="18172138">
                    <a:off x="652084" y="2696468"/>
                    <a:ext cx="683941" cy="769999"/>
                    <a:chOff x="1755377" y="2775962"/>
                    <a:chExt cx="683941" cy="769999"/>
                  </a:xfrm>
                </p:grpSpPr>
                <p:sp>
                  <p:nvSpPr>
                    <p:cNvPr id="13" name="Elipsa 12"/>
                    <p:cNvSpPr/>
                    <p:nvPr/>
                  </p:nvSpPr>
                  <p:spPr>
                    <a:xfrm rot="3246892">
                      <a:off x="1899318" y="2878197"/>
                      <a:ext cx="540000" cy="540000"/>
                    </a:xfrm>
                    <a:prstGeom prst="ellipse">
                      <a:avLst/>
                    </a:prstGeom>
                    <a:noFill/>
                    <a:ln>
                      <a:solidFill>
                        <a:schemeClr val="accent5">
                          <a:lumMod val="5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14" name="Obdélník 5"/>
                    <p:cNvSpPr/>
                    <p:nvPr/>
                  </p:nvSpPr>
                  <p:spPr>
                    <a:xfrm rot="3240796">
                      <a:off x="1887710" y="2643629"/>
                      <a:ext cx="365404" cy="630070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15" name="Obdélník 14"/>
                    <p:cNvSpPr/>
                    <p:nvPr/>
                  </p:nvSpPr>
                  <p:spPr>
                    <a:xfrm rot="19746892">
                      <a:off x="1926548" y="3172755"/>
                      <a:ext cx="360191" cy="373206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16" name="Elipsa 15"/>
                    <p:cNvSpPr/>
                    <p:nvPr/>
                  </p:nvSpPr>
                  <p:spPr>
                    <a:xfrm rot="3240796">
                      <a:off x="2314765" y="3102796"/>
                      <a:ext cx="36000" cy="36000"/>
                    </a:xfrm>
                    <a:prstGeom prst="ellipse">
                      <a:avLst/>
                    </a:prstGeom>
                    <a:solidFill>
                      <a:schemeClr val="accent5">
                        <a:lumMod val="50000"/>
                      </a:schemeClr>
                    </a:solidFill>
                    <a:ln>
                      <a:solidFill>
                        <a:schemeClr val="accent5">
                          <a:lumMod val="5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</p:grpSp>
              <p:sp>
                <p:nvSpPr>
                  <p:cNvPr id="12" name="Pravoúhlý trojúhelník 2"/>
                  <p:cNvSpPr/>
                  <p:nvPr/>
                </p:nvSpPr>
                <p:spPr>
                  <a:xfrm>
                    <a:off x="971600" y="1988840"/>
                    <a:ext cx="2115235" cy="990110"/>
                  </a:xfrm>
                  <a:prstGeom prst="rtTriangle">
                    <a:avLst/>
                  </a:prstGeom>
                  <a:noFill/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</p:grpSp>
            <p:sp>
              <p:nvSpPr>
                <p:cNvPr id="8" name="TextovéPole 7"/>
                <p:cNvSpPr txBox="1"/>
                <p:nvPr/>
              </p:nvSpPr>
              <p:spPr>
                <a:xfrm rot="12419030">
                  <a:off x="753437" y="2936659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5">
                          <a:lumMod val="50000"/>
                        </a:schemeClr>
                      </a:solidFill>
                    </a:rPr>
                    <a:t>C</a:t>
                  </a:r>
                  <a:endParaRPr lang="cs-CZ" sz="2000" b="1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9" name="TextovéPole 8"/>
                <p:cNvSpPr txBox="1"/>
                <p:nvPr/>
              </p:nvSpPr>
              <p:spPr>
                <a:xfrm rot="12419030">
                  <a:off x="2962533" y="2851055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5">
                          <a:lumMod val="50000"/>
                        </a:schemeClr>
                      </a:solidFill>
                    </a:rPr>
                    <a:t>A</a:t>
                  </a:r>
                  <a:endParaRPr lang="cs-CZ" sz="2000" b="1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10" name="TextovéPole 9"/>
                <p:cNvSpPr txBox="1"/>
                <p:nvPr/>
              </p:nvSpPr>
              <p:spPr>
                <a:xfrm rot="12239977">
                  <a:off x="685156" y="1703166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5">
                          <a:lumMod val="50000"/>
                        </a:schemeClr>
                      </a:solidFill>
                    </a:rPr>
                    <a:t>B</a:t>
                  </a:r>
                  <a:endParaRPr lang="cs-CZ" sz="2000" b="1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</p:grpSp>
          <p:sp>
            <p:nvSpPr>
              <p:cNvPr id="5" name="TextovéPole 4"/>
              <p:cNvSpPr txBox="1"/>
              <p:nvPr/>
            </p:nvSpPr>
            <p:spPr>
              <a:xfrm rot="12419030">
                <a:off x="2345222" y="2705262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α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 rot="12419030">
                <a:off x="918853" y="2067739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β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</p:grpSp>
        <p:sp>
          <p:nvSpPr>
            <p:cNvPr id="18" name="TextovéPole 17"/>
            <p:cNvSpPr txBox="1"/>
            <p:nvPr/>
          </p:nvSpPr>
          <p:spPr>
            <a:xfrm>
              <a:off x="3311860" y="2078850"/>
              <a:ext cx="130514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a = 3 cm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 rot="20022428">
              <a:off x="995502" y="1852161"/>
              <a:ext cx="130514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b = 4 cm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601670" y="2978950"/>
              <a:ext cx="130514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c = 5 cm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1601670" y="3564015"/>
            <a:ext cx="450050" cy="731695"/>
            <a:chOff x="1601670" y="3564015"/>
            <a:chExt cx="450050" cy="731695"/>
          </a:xfrm>
        </p:grpSpPr>
        <p:sp>
          <p:nvSpPr>
            <p:cNvPr id="21" name="TextovéPole 20"/>
            <p:cNvSpPr txBox="1"/>
            <p:nvPr/>
          </p:nvSpPr>
          <p:spPr>
            <a:xfrm>
              <a:off x="1601670" y="3564015"/>
              <a:ext cx="45005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50000"/>
                    </a:schemeClr>
                  </a:solidFill>
                </a:rPr>
                <a:t>a</a:t>
              </a:r>
              <a:endParaRPr lang="cs-CZ" sz="2400" b="1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601670" y="3834045"/>
              <a:ext cx="45005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50000"/>
                    </a:schemeClr>
                  </a:solidFill>
                </a:rPr>
                <a:t>c</a:t>
              </a:r>
              <a:endParaRPr lang="cs-CZ" sz="2400" b="1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  <p:cxnSp>
          <p:nvCxnSpPr>
            <p:cNvPr id="24" name="Přímá spojovací čára 23"/>
            <p:cNvCxnSpPr/>
            <p:nvPr/>
          </p:nvCxnSpPr>
          <p:spPr>
            <a:xfrm>
              <a:off x="1646675" y="3924055"/>
              <a:ext cx="270030" cy="0"/>
            </a:xfrm>
            <a:prstGeom prst="line">
              <a:avLst/>
            </a:prstGeom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7" name="TextovéPole 26"/>
          <p:cNvSpPr txBox="1"/>
          <p:nvPr/>
        </p:nvSpPr>
        <p:spPr>
          <a:xfrm>
            <a:off x="1961710" y="3687415"/>
            <a:ext cx="8100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= 0,6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56565" y="4419110"/>
            <a:ext cx="11251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cos </a:t>
            </a:r>
            <a:r>
              <a:rPr lang="el-GR" sz="2400" b="1" dirty="0" smtClean="0"/>
              <a:t>α</a:t>
            </a:r>
            <a:r>
              <a:rPr lang="cs-CZ" sz="2400" b="1" dirty="0" smtClean="0"/>
              <a:t> =</a:t>
            </a:r>
            <a:endParaRPr lang="cs-CZ" sz="2400" b="1" dirty="0"/>
          </a:p>
        </p:txBody>
      </p:sp>
      <p:grpSp>
        <p:nvGrpSpPr>
          <p:cNvPr id="29" name="Skupina 28"/>
          <p:cNvGrpSpPr/>
          <p:nvPr/>
        </p:nvGrpSpPr>
        <p:grpSpPr>
          <a:xfrm>
            <a:off x="1646675" y="4295710"/>
            <a:ext cx="450050" cy="731695"/>
            <a:chOff x="1601670" y="3564015"/>
            <a:chExt cx="450050" cy="731695"/>
          </a:xfrm>
        </p:grpSpPr>
        <p:sp>
          <p:nvSpPr>
            <p:cNvPr id="30" name="TextovéPole 29"/>
            <p:cNvSpPr txBox="1"/>
            <p:nvPr/>
          </p:nvSpPr>
          <p:spPr>
            <a:xfrm>
              <a:off x="1601670" y="3564015"/>
              <a:ext cx="45005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50000"/>
                    </a:schemeClr>
                  </a:solidFill>
                </a:rPr>
                <a:t>b</a:t>
              </a:r>
              <a:endParaRPr lang="cs-CZ" sz="2400" b="1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601670" y="3834045"/>
              <a:ext cx="45005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50000"/>
                    </a:schemeClr>
                  </a:solidFill>
                </a:rPr>
                <a:t>c</a:t>
              </a:r>
              <a:endParaRPr lang="cs-CZ" sz="2400" b="1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  <p:cxnSp>
          <p:nvCxnSpPr>
            <p:cNvPr id="32" name="Přímá spojovací čára 31"/>
            <p:cNvCxnSpPr/>
            <p:nvPr/>
          </p:nvCxnSpPr>
          <p:spPr>
            <a:xfrm>
              <a:off x="1646675" y="3924055"/>
              <a:ext cx="270030" cy="0"/>
            </a:xfrm>
            <a:prstGeom prst="line">
              <a:avLst/>
            </a:prstGeom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3" name="TextovéPole 32"/>
          <p:cNvSpPr txBox="1"/>
          <p:nvPr/>
        </p:nvSpPr>
        <p:spPr>
          <a:xfrm>
            <a:off x="2006715" y="4419110"/>
            <a:ext cx="8100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= 0,8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01571" y="5184195"/>
            <a:ext cx="9901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tg </a:t>
            </a:r>
            <a:r>
              <a:rPr lang="el-GR" sz="2400" b="1" dirty="0" smtClean="0"/>
              <a:t>α</a:t>
            </a:r>
            <a:r>
              <a:rPr lang="cs-CZ" sz="2400" b="1" dirty="0" smtClean="0"/>
              <a:t> =</a:t>
            </a:r>
            <a:endParaRPr lang="cs-CZ" sz="2400" b="1" dirty="0"/>
          </a:p>
        </p:txBody>
      </p:sp>
      <p:grpSp>
        <p:nvGrpSpPr>
          <p:cNvPr id="35" name="Skupina 34"/>
          <p:cNvGrpSpPr/>
          <p:nvPr/>
        </p:nvGrpSpPr>
        <p:grpSpPr>
          <a:xfrm>
            <a:off x="1601670" y="5060795"/>
            <a:ext cx="450050" cy="731695"/>
            <a:chOff x="1601670" y="3564015"/>
            <a:chExt cx="450050" cy="731695"/>
          </a:xfrm>
        </p:grpSpPr>
        <p:sp>
          <p:nvSpPr>
            <p:cNvPr id="36" name="TextovéPole 35"/>
            <p:cNvSpPr txBox="1"/>
            <p:nvPr/>
          </p:nvSpPr>
          <p:spPr>
            <a:xfrm>
              <a:off x="1601670" y="3564015"/>
              <a:ext cx="45005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50000"/>
                    </a:schemeClr>
                  </a:solidFill>
                </a:rPr>
                <a:t>a</a:t>
              </a:r>
              <a:endParaRPr lang="cs-CZ" sz="2400" b="1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1601670" y="3834045"/>
              <a:ext cx="45005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50000"/>
                    </a:schemeClr>
                  </a:solidFill>
                </a:rPr>
                <a:t>b</a:t>
              </a:r>
              <a:endParaRPr lang="cs-CZ" sz="2400" b="1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  <p:cxnSp>
          <p:nvCxnSpPr>
            <p:cNvPr id="38" name="Přímá spojovací čára 37"/>
            <p:cNvCxnSpPr/>
            <p:nvPr/>
          </p:nvCxnSpPr>
          <p:spPr>
            <a:xfrm>
              <a:off x="1646675" y="3924055"/>
              <a:ext cx="270030" cy="0"/>
            </a:xfrm>
            <a:prstGeom prst="line">
              <a:avLst/>
            </a:prstGeom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9" name="TextovéPole 38"/>
          <p:cNvSpPr txBox="1"/>
          <p:nvPr/>
        </p:nvSpPr>
        <p:spPr>
          <a:xfrm>
            <a:off x="1961710" y="5184195"/>
            <a:ext cx="9901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= 0,75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662010" y="3699030"/>
            <a:ext cx="10351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sin </a:t>
            </a:r>
            <a:r>
              <a:rPr lang="el-GR" sz="2400" b="1" dirty="0" smtClean="0"/>
              <a:t>β</a:t>
            </a:r>
            <a:r>
              <a:rPr lang="cs-CZ" sz="2400" b="1" dirty="0" smtClean="0"/>
              <a:t> =</a:t>
            </a:r>
            <a:endParaRPr lang="cs-CZ" sz="2400" b="1" dirty="0"/>
          </a:p>
        </p:txBody>
      </p:sp>
      <p:grpSp>
        <p:nvGrpSpPr>
          <p:cNvPr id="41" name="Skupina 40"/>
          <p:cNvGrpSpPr/>
          <p:nvPr/>
        </p:nvGrpSpPr>
        <p:grpSpPr>
          <a:xfrm>
            <a:off x="5607115" y="3575630"/>
            <a:ext cx="450050" cy="731695"/>
            <a:chOff x="1601670" y="3564015"/>
            <a:chExt cx="450050" cy="731695"/>
          </a:xfrm>
        </p:grpSpPr>
        <p:sp>
          <p:nvSpPr>
            <p:cNvPr id="42" name="TextovéPole 41"/>
            <p:cNvSpPr txBox="1"/>
            <p:nvPr/>
          </p:nvSpPr>
          <p:spPr>
            <a:xfrm>
              <a:off x="1601670" y="3564015"/>
              <a:ext cx="45005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50000"/>
                    </a:schemeClr>
                  </a:solidFill>
                </a:rPr>
                <a:t>b</a:t>
              </a:r>
              <a:endParaRPr lang="cs-CZ" sz="2400" b="1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1601670" y="3834045"/>
              <a:ext cx="45005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50000"/>
                    </a:schemeClr>
                  </a:solidFill>
                </a:rPr>
                <a:t>c</a:t>
              </a:r>
              <a:endParaRPr lang="cs-CZ" sz="2400" b="1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  <p:cxnSp>
          <p:nvCxnSpPr>
            <p:cNvPr id="44" name="Přímá spojovací čára 43"/>
            <p:cNvCxnSpPr/>
            <p:nvPr/>
          </p:nvCxnSpPr>
          <p:spPr>
            <a:xfrm>
              <a:off x="1646675" y="3924055"/>
              <a:ext cx="270030" cy="0"/>
            </a:xfrm>
            <a:prstGeom prst="line">
              <a:avLst/>
            </a:prstGeom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45" name="TextovéPole 44"/>
          <p:cNvSpPr txBox="1"/>
          <p:nvPr/>
        </p:nvSpPr>
        <p:spPr>
          <a:xfrm>
            <a:off x="5967155" y="3699030"/>
            <a:ext cx="8100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= 0,8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617006" y="4440885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cos </a:t>
            </a:r>
            <a:r>
              <a:rPr lang="el-GR" sz="2400" b="1" dirty="0" smtClean="0"/>
              <a:t>β</a:t>
            </a:r>
            <a:r>
              <a:rPr lang="cs-CZ" sz="2400" b="1" dirty="0" smtClean="0"/>
              <a:t> =</a:t>
            </a:r>
            <a:endParaRPr lang="cs-CZ" sz="2400" b="1" dirty="0"/>
          </a:p>
        </p:txBody>
      </p:sp>
      <p:grpSp>
        <p:nvGrpSpPr>
          <p:cNvPr id="47" name="Skupina 46"/>
          <p:cNvGrpSpPr/>
          <p:nvPr/>
        </p:nvGrpSpPr>
        <p:grpSpPr>
          <a:xfrm>
            <a:off x="5607115" y="4329100"/>
            <a:ext cx="450050" cy="731695"/>
            <a:chOff x="1601670" y="3564015"/>
            <a:chExt cx="450050" cy="731695"/>
          </a:xfrm>
        </p:grpSpPr>
        <p:sp>
          <p:nvSpPr>
            <p:cNvPr id="48" name="TextovéPole 47"/>
            <p:cNvSpPr txBox="1"/>
            <p:nvPr/>
          </p:nvSpPr>
          <p:spPr>
            <a:xfrm>
              <a:off x="1601670" y="3564015"/>
              <a:ext cx="45005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50000"/>
                    </a:schemeClr>
                  </a:solidFill>
                </a:rPr>
                <a:t>a</a:t>
              </a:r>
              <a:endParaRPr lang="cs-CZ" sz="2400" b="1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1601670" y="3834045"/>
              <a:ext cx="45005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50000"/>
                    </a:schemeClr>
                  </a:solidFill>
                </a:rPr>
                <a:t>c</a:t>
              </a:r>
              <a:endParaRPr lang="cs-CZ" sz="2400" b="1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  <p:cxnSp>
          <p:nvCxnSpPr>
            <p:cNvPr id="50" name="Přímá spojovací čára 49"/>
            <p:cNvCxnSpPr/>
            <p:nvPr/>
          </p:nvCxnSpPr>
          <p:spPr>
            <a:xfrm>
              <a:off x="1646675" y="3924055"/>
              <a:ext cx="270030" cy="0"/>
            </a:xfrm>
            <a:prstGeom prst="line">
              <a:avLst/>
            </a:prstGeom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1" name="TextovéPole 50"/>
          <p:cNvSpPr txBox="1"/>
          <p:nvPr/>
        </p:nvSpPr>
        <p:spPr>
          <a:xfrm>
            <a:off x="5967155" y="4440885"/>
            <a:ext cx="8100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= 0,6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617005" y="5139190"/>
            <a:ext cx="10351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tg </a:t>
            </a:r>
            <a:r>
              <a:rPr lang="el-GR" sz="2400" b="1" dirty="0" smtClean="0"/>
              <a:t>β</a:t>
            </a:r>
            <a:r>
              <a:rPr lang="cs-CZ" sz="2400" b="1" dirty="0" smtClean="0"/>
              <a:t> =</a:t>
            </a:r>
            <a:endParaRPr lang="cs-CZ" sz="2400" b="1" dirty="0"/>
          </a:p>
        </p:txBody>
      </p:sp>
      <p:grpSp>
        <p:nvGrpSpPr>
          <p:cNvPr id="53" name="Skupina 52"/>
          <p:cNvGrpSpPr/>
          <p:nvPr/>
        </p:nvGrpSpPr>
        <p:grpSpPr>
          <a:xfrm>
            <a:off x="5562110" y="5015790"/>
            <a:ext cx="450050" cy="731695"/>
            <a:chOff x="1601670" y="3564015"/>
            <a:chExt cx="450050" cy="731695"/>
          </a:xfrm>
        </p:grpSpPr>
        <p:sp>
          <p:nvSpPr>
            <p:cNvPr id="54" name="TextovéPole 53"/>
            <p:cNvSpPr txBox="1"/>
            <p:nvPr/>
          </p:nvSpPr>
          <p:spPr>
            <a:xfrm>
              <a:off x="1601670" y="3564015"/>
              <a:ext cx="45005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50000"/>
                    </a:schemeClr>
                  </a:solidFill>
                </a:rPr>
                <a:t>b</a:t>
              </a:r>
              <a:endParaRPr lang="cs-CZ" sz="2400" b="1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1601670" y="3834045"/>
              <a:ext cx="45005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50000"/>
                    </a:schemeClr>
                  </a:solidFill>
                </a:rPr>
                <a:t>a</a:t>
              </a:r>
              <a:endParaRPr lang="cs-CZ" sz="2400" b="1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  <p:cxnSp>
          <p:nvCxnSpPr>
            <p:cNvPr id="56" name="Přímá spojovací čára 55"/>
            <p:cNvCxnSpPr/>
            <p:nvPr/>
          </p:nvCxnSpPr>
          <p:spPr>
            <a:xfrm>
              <a:off x="1646675" y="3924055"/>
              <a:ext cx="270030" cy="0"/>
            </a:xfrm>
            <a:prstGeom prst="line">
              <a:avLst/>
            </a:prstGeom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7" name="TextovéPole 56"/>
          <p:cNvSpPr txBox="1"/>
          <p:nvPr/>
        </p:nvSpPr>
        <p:spPr>
          <a:xfrm>
            <a:off x="5922150" y="5139190"/>
            <a:ext cx="9901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= 1,33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495055" y="5814265"/>
            <a:ext cx="3266855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Urči velikosti úhlů </a:t>
            </a:r>
            <a:r>
              <a:rPr lang="el-GR" sz="2400" b="1" dirty="0" smtClean="0"/>
              <a:t>α</a:t>
            </a:r>
            <a:r>
              <a:rPr lang="cs-CZ" sz="2400" b="1" dirty="0" smtClean="0"/>
              <a:t>, </a:t>
            </a:r>
            <a:r>
              <a:rPr lang="el-GR" sz="2400" b="1" dirty="0" smtClean="0"/>
              <a:t>β</a:t>
            </a:r>
            <a:endParaRPr lang="cs-CZ" sz="2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707015" y="5859270"/>
            <a:ext cx="1494275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α</a:t>
            </a:r>
            <a:r>
              <a:rPr lang="cs-CZ" sz="2400" b="1" dirty="0" smtClean="0"/>
              <a:t> = 37° </a:t>
            </a:r>
            <a:endParaRPr lang="cs-CZ" sz="24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7272300" y="5859270"/>
            <a:ext cx="1665185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β</a:t>
            </a:r>
            <a:r>
              <a:rPr lang="cs-CZ" sz="2400" b="1" dirty="0" smtClean="0"/>
              <a:t> = 53°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33" grpId="0"/>
      <p:bldP spid="39" grpId="0"/>
      <p:bldP spid="45" grpId="0"/>
      <p:bldP spid="51" grpId="0"/>
      <p:bldP spid="57" grpId="0"/>
      <p:bldP spid="58" grpId="0" animBg="1"/>
      <p:bldP spid="59" grpId="0" animBg="1"/>
      <p:bldP spid="6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58670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1. Úhel </a:t>
            </a:r>
            <a:r>
              <a:rPr lang="el-GR" sz="2400" b="1" dirty="0" smtClean="0"/>
              <a:t>α</a:t>
            </a:r>
            <a:r>
              <a:rPr lang="cs-CZ" sz="2400" b="1" dirty="0" smtClean="0"/>
              <a:t> má velikost: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96625" y="2022230"/>
            <a:ext cx="81009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31°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2022230"/>
            <a:ext cx="81009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37°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02070" y="2022230"/>
            <a:ext cx="81009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53°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57265" y="2022230"/>
            <a:ext cx="81009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90°</a:t>
            </a:r>
            <a:endParaRPr lang="cs-CZ" sz="2400" b="1" dirty="0"/>
          </a:p>
        </p:txBody>
      </p:sp>
      <p:grpSp>
        <p:nvGrpSpPr>
          <p:cNvPr id="35" name="Skupina 34"/>
          <p:cNvGrpSpPr/>
          <p:nvPr/>
        </p:nvGrpSpPr>
        <p:grpSpPr>
          <a:xfrm>
            <a:off x="2321750" y="3340143"/>
            <a:ext cx="4155352" cy="2429117"/>
            <a:chOff x="461653" y="1548044"/>
            <a:chExt cx="4155352" cy="2429117"/>
          </a:xfrm>
        </p:grpSpPr>
        <p:grpSp>
          <p:nvGrpSpPr>
            <p:cNvPr id="36" name="Skupina 35"/>
            <p:cNvGrpSpPr/>
            <p:nvPr/>
          </p:nvGrpSpPr>
          <p:grpSpPr>
            <a:xfrm rot="9180970">
              <a:off x="461653" y="1548044"/>
              <a:ext cx="3363447" cy="2429117"/>
              <a:chOff x="609055" y="1703166"/>
              <a:chExt cx="2713518" cy="1720272"/>
            </a:xfrm>
          </p:grpSpPr>
          <p:grpSp>
            <p:nvGrpSpPr>
              <p:cNvPr id="40" name="Skupina 12"/>
              <p:cNvGrpSpPr/>
              <p:nvPr/>
            </p:nvGrpSpPr>
            <p:grpSpPr>
              <a:xfrm>
                <a:off x="609055" y="1703166"/>
                <a:ext cx="2713518" cy="1720272"/>
                <a:chOff x="609055" y="1703166"/>
                <a:chExt cx="2713518" cy="1720272"/>
              </a:xfrm>
            </p:grpSpPr>
            <p:grpSp>
              <p:nvGrpSpPr>
                <p:cNvPr id="43" name="Skupina 8"/>
                <p:cNvGrpSpPr/>
                <p:nvPr/>
              </p:nvGrpSpPr>
              <p:grpSpPr>
                <a:xfrm>
                  <a:off x="609055" y="1988840"/>
                  <a:ext cx="2477780" cy="1434598"/>
                  <a:chOff x="609055" y="1988840"/>
                  <a:chExt cx="2477780" cy="1434598"/>
                </a:xfrm>
              </p:grpSpPr>
              <p:grpSp>
                <p:nvGrpSpPr>
                  <p:cNvPr id="47" name="Skupina 3"/>
                  <p:cNvGrpSpPr/>
                  <p:nvPr/>
                </p:nvGrpSpPr>
                <p:grpSpPr>
                  <a:xfrm rot="18172138">
                    <a:off x="652084" y="2696468"/>
                    <a:ext cx="683941" cy="769999"/>
                    <a:chOff x="1755377" y="2775962"/>
                    <a:chExt cx="683941" cy="769999"/>
                  </a:xfrm>
                </p:grpSpPr>
                <p:sp>
                  <p:nvSpPr>
                    <p:cNvPr id="49" name="Elipsa 48"/>
                    <p:cNvSpPr/>
                    <p:nvPr/>
                  </p:nvSpPr>
                  <p:spPr>
                    <a:xfrm rot="3246892">
                      <a:off x="1899318" y="2878197"/>
                      <a:ext cx="540000" cy="540000"/>
                    </a:xfrm>
                    <a:prstGeom prst="ellipse">
                      <a:avLst/>
                    </a:prstGeom>
                    <a:noFill/>
                    <a:ln>
                      <a:solidFill>
                        <a:schemeClr val="accent5">
                          <a:lumMod val="5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50" name="Obdélník 5"/>
                    <p:cNvSpPr/>
                    <p:nvPr/>
                  </p:nvSpPr>
                  <p:spPr>
                    <a:xfrm rot="3240796">
                      <a:off x="1887710" y="2643629"/>
                      <a:ext cx="365404" cy="630070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51" name="Obdélník 50"/>
                    <p:cNvSpPr/>
                    <p:nvPr/>
                  </p:nvSpPr>
                  <p:spPr>
                    <a:xfrm rot="19746892">
                      <a:off x="1926548" y="3172755"/>
                      <a:ext cx="360191" cy="373206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52" name="Elipsa 51"/>
                    <p:cNvSpPr/>
                    <p:nvPr/>
                  </p:nvSpPr>
                  <p:spPr>
                    <a:xfrm rot="3240796">
                      <a:off x="2314765" y="3102796"/>
                      <a:ext cx="36000" cy="36000"/>
                    </a:xfrm>
                    <a:prstGeom prst="ellipse">
                      <a:avLst/>
                    </a:prstGeom>
                    <a:solidFill>
                      <a:schemeClr val="accent5">
                        <a:lumMod val="50000"/>
                      </a:schemeClr>
                    </a:solidFill>
                    <a:ln>
                      <a:solidFill>
                        <a:schemeClr val="accent5">
                          <a:lumMod val="5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</p:grpSp>
              <p:sp>
                <p:nvSpPr>
                  <p:cNvPr id="48" name="Pravoúhlý trojúhelník 2"/>
                  <p:cNvSpPr/>
                  <p:nvPr/>
                </p:nvSpPr>
                <p:spPr>
                  <a:xfrm>
                    <a:off x="971600" y="1988840"/>
                    <a:ext cx="2115235" cy="990110"/>
                  </a:xfrm>
                  <a:prstGeom prst="rtTriangle">
                    <a:avLst/>
                  </a:prstGeom>
                  <a:noFill/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</p:grpSp>
            <p:sp>
              <p:nvSpPr>
                <p:cNvPr id="44" name="TextovéPole 43"/>
                <p:cNvSpPr txBox="1"/>
                <p:nvPr/>
              </p:nvSpPr>
              <p:spPr>
                <a:xfrm rot="12419030">
                  <a:off x="753437" y="2936659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5">
                          <a:lumMod val="50000"/>
                        </a:schemeClr>
                      </a:solidFill>
                    </a:rPr>
                    <a:t>C</a:t>
                  </a:r>
                  <a:endParaRPr lang="cs-CZ" sz="2000" b="1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45" name="TextovéPole 44"/>
                <p:cNvSpPr txBox="1"/>
                <p:nvPr/>
              </p:nvSpPr>
              <p:spPr>
                <a:xfrm rot="12419030">
                  <a:off x="2962533" y="2851055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5">
                          <a:lumMod val="50000"/>
                        </a:schemeClr>
                      </a:solidFill>
                    </a:rPr>
                    <a:t>A</a:t>
                  </a:r>
                  <a:endParaRPr lang="cs-CZ" sz="2000" b="1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46" name="TextovéPole 9"/>
                <p:cNvSpPr txBox="1"/>
                <p:nvPr/>
              </p:nvSpPr>
              <p:spPr>
                <a:xfrm rot="12239977">
                  <a:off x="685156" y="1703166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5">
                          <a:lumMod val="50000"/>
                        </a:schemeClr>
                      </a:solidFill>
                    </a:rPr>
                    <a:t>B</a:t>
                  </a:r>
                  <a:endParaRPr lang="cs-CZ" sz="2000" b="1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</p:grpSp>
          <p:sp>
            <p:nvSpPr>
              <p:cNvPr id="41" name="TextovéPole 40"/>
              <p:cNvSpPr txBox="1"/>
              <p:nvPr/>
            </p:nvSpPr>
            <p:spPr>
              <a:xfrm rot="12419030">
                <a:off x="2345222" y="2705262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α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 rot="12419030">
                <a:off x="918853" y="2067739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β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</p:grpSp>
        <p:sp>
          <p:nvSpPr>
            <p:cNvPr id="37" name="TextovéPole 36"/>
            <p:cNvSpPr txBox="1"/>
            <p:nvPr/>
          </p:nvSpPr>
          <p:spPr>
            <a:xfrm>
              <a:off x="3311860" y="2078850"/>
              <a:ext cx="130514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a = 30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 rot="20022428">
              <a:off x="995502" y="1852161"/>
              <a:ext cx="130514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b = 50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5922150" y="1043735"/>
            <a:ext cx="2951820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obdélník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0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2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33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58670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2. Úhel </a:t>
            </a:r>
            <a:r>
              <a:rPr lang="el-GR" sz="2400" b="1" dirty="0" smtClean="0"/>
              <a:t>β</a:t>
            </a:r>
            <a:r>
              <a:rPr lang="cs-CZ" sz="2400" b="1" dirty="0" smtClean="0"/>
              <a:t> má velikost: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957265" y="2022230"/>
            <a:ext cx="810090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60°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1988840"/>
            <a:ext cx="810090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30°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02070" y="1988840"/>
            <a:ext cx="810090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45°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06615" y="1988840"/>
            <a:ext cx="810090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25°</a:t>
            </a:r>
            <a:endParaRPr lang="cs-CZ" sz="2400" b="1" dirty="0"/>
          </a:p>
        </p:txBody>
      </p:sp>
      <p:grpSp>
        <p:nvGrpSpPr>
          <p:cNvPr id="7" name="Skupina 34"/>
          <p:cNvGrpSpPr/>
          <p:nvPr/>
        </p:nvGrpSpPr>
        <p:grpSpPr>
          <a:xfrm>
            <a:off x="2321750" y="3520163"/>
            <a:ext cx="4155352" cy="2429117"/>
            <a:chOff x="461653" y="1548044"/>
            <a:chExt cx="4155352" cy="2429117"/>
          </a:xfrm>
        </p:grpSpPr>
        <p:grpSp>
          <p:nvGrpSpPr>
            <p:cNvPr id="8" name="Skupina 35"/>
            <p:cNvGrpSpPr/>
            <p:nvPr/>
          </p:nvGrpSpPr>
          <p:grpSpPr>
            <a:xfrm rot="9180970">
              <a:off x="461653" y="1548044"/>
              <a:ext cx="3363447" cy="2429117"/>
              <a:chOff x="609055" y="1703166"/>
              <a:chExt cx="2713518" cy="1720272"/>
            </a:xfrm>
          </p:grpSpPr>
          <p:grpSp>
            <p:nvGrpSpPr>
              <p:cNvPr id="9" name="Skupina 12"/>
              <p:cNvGrpSpPr/>
              <p:nvPr/>
            </p:nvGrpSpPr>
            <p:grpSpPr>
              <a:xfrm>
                <a:off x="609055" y="1703166"/>
                <a:ext cx="2713518" cy="1720272"/>
                <a:chOff x="609055" y="1703166"/>
                <a:chExt cx="2713518" cy="1720272"/>
              </a:xfrm>
            </p:grpSpPr>
            <p:grpSp>
              <p:nvGrpSpPr>
                <p:cNvPr id="10" name="Skupina 8"/>
                <p:cNvGrpSpPr/>
                <p:nvPr/>
              </p:nvGrpSpPr>
              <p:grpSpPr>
                <a:xfrm>
                  <a:off x="609055" y="1988840"/>
                  <a:ext cx="2477780" cy="1434598"/>
                  <a:chOff x="609055" y="1988840"/>
                  <a:chExt cx="2477780" cy="1434598"/>
                </a:xfrm>
              </p:grpSpPr>
              <p:grpSp>
                <p:nvGrpSpPr>
                  <p:cNvPr id="11" name="Skupina 3"/>
                  <p:cNvGrpSpPr/>
                  <p:nvPr/>
                </p:nvGrpSpPr>
                <p:grpSpPr>
                  <a:xfrm rot="18172138">
                    <a:off x="652084" y="2696468"/>
                    <a:ext cx="683941" cy="769999"/>
                    <a:chOff x="1755377" y="2775962"/>
                    <a:chExt cx="683941" cy="769999"/>
                  </a:xfrm>
                </p:grpSpPr>
                <p:sp>
                  <p:nvSpPr>
                    <p:cNvPr id="49" name="Elipsa 48"/>
                    <p:cNvSpPr/>
                    <p:nvPr/>
                  </p:nvSpPr>
                  <p:spPr>
                    <a:xfrm rot="3246892">
                      <a:off x="1899318" y="2878197"/>
                      <a:ext cx="540000" cy="540000"/>
                    </a:xfrm>
                    <a:prstGeom prst="ellipse">
                      <a:avLst/>
                    </a:prstGeom>
                    <a:noFill/>
                    <a:ln>
                      <a:solidFill>
                        <a:schemeClr val="accent5">
                          <a:lumMod val="5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50" name="Obdélník 5"/>
                    <p:cNvSpPr/>
                    <p:nvPr/>
                  </p:nvSpPr>
                  <p:spPr>
                    <a:xfrm rot="3240796">
                      <a:off x="1887710" y="2643629"/>
                      <a:ext cx="365404" cy="630070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51" name="Obdélník 50"/>
                    <p:cNvSpPr/>
                    <p:nvPr/>
                  </p:nvSpPr>
                  <p:spPr>
                    <a:xfrm rot="19746892">
                      <a:off x="1926548" y="3172755"/>
                      <a:ext cx="360191" cy="373206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  <p:sp>
                  <p:nvSpPr>
                    <p:cNvPr id="52" name="Elipsa 51"/>
                    <p:cNvSpPr/>
                    <p:nvPr/>
                  </p:nvSpPr>
                  <p:spPr>
                    <a:xfrm rot="3240796">
                      <a:off x="2314765" y="3102796"/>
                      <a:ext cx="36000" cy="36000"/>
                    </a:xfrm>
                    <a:prstGeom prst="ellipse">
                      <a:avLst/>
                    </a:prstGeom>
                    <a:solidFill>
                      <a:schemeClr val="accent5">
                        <a:lumMod val="50000"/>
                      </a:schemeClr>
                    </a:solidFill>
                    <a:ln>
                      <a:solidFill>
                        <a:schemeClr val="accent5">
                          <a:lumMod val="50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p:txBody>
                </p:sp>
              </p:grpSp>
              <p:sp>
                <p:nvSpPr>
                  <p:cNvPr id="48" name="Pravoúhlý trojúhelník 2"/>
                  <p:cNvSpPr/>
                  <p:nvPr/>
                </p:nvSpPr>
                <p:spPr>
                  <a:xfrm>
                    <a:off x="971600" y="1988840"/>
                    <a:ext cx="2115235" cy="990110"/>
                  </a:xfrm>
                  <a:prstGeom prst="rtTriangle">
                    <a:avLst/>
                  </a:prstGeom>
                  <a:noFill/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</p:grpSp>
            <p:sp>
              <p:nvSpPr>
                <p:cNvPr id="44" name="TextovéPole 43"/>
                <p:cNvSpPr txBox="1"/>
                <p:nvPr/>
              </p:nvSpPr>
              <p:spPr>
                <a:xfrm rot="12419030">
                  <a:off x="753437" y="2936659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5">
                          <a:lumMod val="50000"/>
                        </a:schemeClr>
                      </a:solidFill>
                    </a:rPr>
                    <a:t>C</a:t>
                  </a:r>
                  <a:endParaRPr lang="cs-CZ" sz="2000" b="1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45" name="TextovéPole 44"/>
                <p:cNvSpPr txBox="1"/>
                <p:nvPr/>
              </p:nvSpPr>
              <p:spPr>
                <a:xfrm rot="12419030">
                  <a:off x="2962533" y="2851055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5">
                          <a:lumMod val="50000"/>
                        </a:schemeClr>
                      </a:solidFill>
                    </a:rPr>
                    <a:t>A</a:t>
                  </a:r>
                  <a:endParaRPr lang="cs-CZ" sz="2000" b="1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46" name="TextovéPole 9"/>
                <p:cNvSpPr txBox="1"/>
                <p:nvPr/>
              </p:nvSpPr>
              <p:spPr>
                <a:xfrm rot="12239977">
                  <a:off x="685156" y="1703166"/>
                  <a:ext cx="360040" cy="28335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000" b="1" dirty="0" smtClean="0">
                      <a:solidFill>
                        <a:schemeClr val="accent5">
                          <a:lumMod val="50000"/>
                        </a:schemeClr>
                      </a:solidFill>
                    </a:rPr>
                    <a:t>B</a:t>
                  </a:r>
                  <a:endParaRPr lang="cs-CZ" sz="2000" b="1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</p:grpSp>
          <p:sp>
            <p:nvSpPr>
              <p:cNvPr id="41" name="TextovéPole 40"/>
              <p:cNvSpPr txBox="1"/>
              <p:nvPr/>
            </p:nvSpPr>
            <p:spPr>
              <a:xfrm rot="12419030">
                <a:off x="2345222" y="2705262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α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 rot="12419030">
                <a:off x="918853" y="2067739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β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</p:grpSp>
        <p:sp>
          <p:nvSpPr>
            <p:cNvPr id="37" name="TextovéPole 36"/>
            <p:cNvSpPr txBox="1"/>
            <p:nvPr/>
          </p:nvSpPr>
          <p:spPr>
            <a:xfrm>
              <a:off x="3311860" y="2078850"/>
              <a:ext cx="130514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a = 20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1832905" y="2985386"/>
              <a:ext cx="130514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c = 40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5922150" y="1043735"/>
            <a:ext cx="2951820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obdélník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0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2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33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58670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3. Úhel </a:t>
            </a:r>
            <a:r>
              <a:rPr lang="el-GR" sz="2400" b="1" dirty="0" smtClean="0">
                <a:solidFill>
                  <a:schemeClr val="tx1"/>
                </a:solidFill>
              </a:rPr>
              <a:t>δ</a:t>
            </a:r>
            <a:r>
              <a:rPr lang="cs-CZ" sz="2400" b="1" dirty="0" smtClean="0"/>
              <a:t> má velikost: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86835" y="1977225"/>
            <a:ext cx="81009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68°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57265" y="1977225"/>
            <a:ext cx="81009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15°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02070" y="1977225"/>
            <a:ext cx="81009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22°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06615" y="1977225"/>
            <a:ext cx="81009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60°</a:t>
            </a:r>
            <a:endParaRPr lang="cs-CZ" sz="2400" b="1" dirty="0"/>
          </a:p>
        </p:txBody>
      </p:sp>
      <p:grpSp>
        <p:nvGrpSpPr>
          <p:cNvPr id="7" name="Skupina 34"/>
          <p:cNvGrpSpPr/>
          <p:nvPr/>
        </p:nvGrpSpPr>
        <p:grpSpPr>
          <a:xfrm rot="12506436">
            <a:off x="3267366" y="3788166"/>
            <a:ext cx="3160878" cy="2025730"/>
            <a:chOff x="646432" y="1503709"/>
            <a:chExt cx="3160878" cy="2025730"/>
          </a:xfrm>
        </p:grpSpPr>
        <p:grpSp>
          <p:nvGrpSpPr>
            <p:cNvPr id="8" name="Skupina 35"/>
            <p:cNvGrpSpPr/>
            <p:nvPr/>
          </p:nvGrpSpPr>
          <p:grpSpPr>
            <a:xfrm rot="9180970">
              <a:off x="646432" y="1503709"/>
              <a:ext cx="3071246" cy="2025730"/>
              <a:chOff x="609056" y="1988840"/>
              <a:chExt cx="2477780" cy="1434598"/>
            </a:xfrm>
          </p:grpSpPr>
          <p:grpSp>
            <p:nvGrpSpPr>
              <p:cNvPr id="10" name="Skupina 8"/>
              <p:cNvGrpSpPr/>
              <p:nvPr/>
            </p:nvGrpSpPr>
            <p:grpSpPr>
              <a:xfrm>
                <a:off x="609056" y="1988840"/>
                <a:ext cx="2477780" cy="1434598"/>
                <a:chOff x="609055" y="1988840"/>
                <a:chExt cx="2477780" cy="1434598"/>
              </a:xfrm>
            </p:grpSpPr>
            <p:grpSp>
              <p:nvGrpSpPr>
                <p:cNvPr id="11" name="Skupina 3"/>
                <p:cNvGrpSpPr/>
                <p:nvPr/>
              </p:nvGrpSpPr>
              <p:grpSpPr>
                <a:xfrm rot="18172138">
                  <a:off x="652084" y="2696468"/>
                  <a:ext cx="683941" cy="769999"/>
                  <a:chOff x="1755377" y="2775962"/>
                  <a:chExt cx="683941" cy="769999"/>
                </a:xfrm>
              </p:grpSpPr>
              <p:sp>
                <p:nvSpPr>
                  <p:cNvPr id="49" name="Elipsa 48"/>
                  <p:cNvSpPr/>
                  <p:nvPr/>
                </p:nvSpPr>
                <p:spPr>
                  <a:xfrm rot="3246892">
                    <a:off x="1899318" y="2878197"/>
                    <a:ext cx="540000" cy="540000"/>
                  </a:xfrm>
                  <a:prstGeom prst="ellipse">
                    <a:avLst/>
                  </a:prstGeom>
                  <a:noFill/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0" name="Obdélník 5"/>
                  <p:cNvSpPr/>
                  <p:nvPr/>
                </p:nvSpPr>
                <p:spPr>
                  <a:xfrm rot="3240796">
                    <a:off x="1887710" y="2643629"/>
                    <a:ext cx="365404" cy="63007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1" name="Obdélník 50"/>
                  <p:cNvSpPr/>
                  <p:nvPr/>
                </p:nvSpPr>
                <p:spPr>
                  <a:xfrm rot="19746892">
                    <a:off x="1926548" y="3172755"/>
                    <a:ext cx="360191" cy="373206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2" name="Elipsa 51"/>
                  <p:cNvSpPr/>
                  <p:nvPr/>
                </p:nvSpPr>
                <p:spPr>
                  <a:xfrm rot="3240796">
                    <a:off x="2314765" y="3102796"/>
                    <a:ext cx="36000" cy="36000"/>
                  </a:xfrm>
                  <a:prstGeom prst="ellipse">
                    <a:avLst/>
                  </a:prstGeom>
                  <a:solidFill>
                    <a:schemeClr val="accent5">
                      <a:lumMod val="50000"/>
                    </a:schemeClr>
                  </a:solidFill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</p:grpSp>
            <p:sp>
              <p:nvSpPr>
                <p:cNvPr id="48" name="Pravoúhlý trojúhelník 2"/>
                <p:cNvSpPr/>
                <p:nvPr/>
              </p:nvSpPr>
              <p:spPr>
                <a:xfrm>
                  <a:off x="971600" y="1988840"/>
                  <a:ext cx="2115235" cy="990110"/>
                </a:xfrm>
                <a:prstGeom prst="rtTriangle">
                  <a:avLst/>
                </a:prstGeom>
                <a:noFill/>
                <a:ln>
                  <a:solidFill>
                    <a:schemeClr val="accent5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</p:grpSp>
          <p:sp>
            <p:nvSpPr>
              <p:cNvPr id="41" name="TextovéPole 40"/>
              <p:cNvSpPr txBox="1"/>
              <p:nvPr/>
            </p:nvSpPr>
            <p:spPr>
              <a:xfrm rot="21512594">
                <a:off x="2345223" y="2705262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δ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 rot="89738">
                <a:off x="990990" y="2018109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σ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</p:grpSp>
        <p:sp>
          <p:nvSpPr>
            <p:cNvPr id="37" name="TextovéPole 36"/>
            <p:cNvSpPr txBox="1"/>
            <p:nvPr/>
          </p:nvSpPr>
          <p:spPr>
            <a:xfrm rot="9093564">
              <a:off x="3184648" y="2103890"/>
              <a:ext cx="62266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40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 rot="9093564">
              <a:off x="2261101" y="2960661"/>
              <a:ext cx="54006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43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5922150" y="1043735"/>
            <a:ext cx="2951820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obdélník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0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2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33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58670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4. Úhel </a:t>
            </a:r>
            <a:r>
              <a:rPr lang="el-GR" sz="2400" b="1" dirty="0" smtClean="0">
                <a:solidFill>
                  <a:schemeClr val="tx1"/>
                </a:solidFill>
              </a:rPr>
              <a:t>σ</a:t>
            </a:r>
            <a:r>
              <a:rPr lang="cs-CZ" sz="2400" b="1" dirty="0" smtClean="0"/>
              <a:t> má velikost: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32040" y="1988840"/>
            <a:ext cx="810090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22°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57265" y="1977225"/>
            <a:ext cx="810090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15°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1988840"/>
            <a:ext cx="810090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68°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06615" y="1977225"/>
            <a:ext cx="810090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60°</a:t>
            </a:r>
            <a:endParaRPr lang="cs-CZ" sz="2400" b="1" dirty="0"/>
          </a:p>
        </p:txBody>
      </p:sp>
      <p:grpSp>
        <p:nvGrpSpPr>
          <p:cNvPr id="7" name="Skupina 34"/>
          <p:cNvGrpSpPr/>
          <p:nvPr/>
        </p:nvGrpSpPr>
        <p:grpSpPr>
          <a:xfrm rot="12506436">
            <a:off x="3267366" y="3788166"/>
            <a:ext cx="3160878" cy="2025730"/>
            <a:chOff x="646432" y="1503709"/>
            <a:chExt cx="3160878" cy="2025730"/>
          </a:xfrm>
        </p:grpSpPr>
        <p:grpSp>
          <p:nvGrpSpPr>
            <p:cNvPr id="8" name="Skupina 35"/>
            <p:cNvGrpSpPr/>
            <p:nvPr/>
          </p:nvGrpSpPr>
          <p:grpSpPr>
            <a:xfrm rot="9180970">
              <a:off x="646432" y="1503709"/>
              <a:ext cx="3071246" cy="2025730"/>
              <a:chOff x="609056" y="1988840"/>
              <a:chExt cx="2477780" cy="1434598"/>
            </a:xfrm>
          </p:grpSpPr>
          <p:grpSp>
            <p:nvGrpSpPr>
              <p:cNvPr id="9" name="Skupina 8"/>
              <p:cNvGrpSpPr/>
              <p:nvPr/>
            </p:nvGrpSpPr>
            <p:grpSpPr>
              <a:xfrm>
                <a:off x="609056" y="1988840"/>
                <a:ext cx="2477780" cy="1434598"/>
                <a:chOff x="609055" y="1988840"/>
                <a:chExt cx="2477780" cy="1434598"/>
              </a:xfrm>
            </p:grpSpPr>
            <p:grpSp>
              <p:nvGrpSpPr>
                <p:cNvPr id="10" name="Skupina 3"/>
                <p:cNvGrpSpPr/>
                <p:nvPr/>
              </p:nvGrpSpPr>
              <p:grpSpPr>
                <a:xfrm rot="18172138">
                  <a:off x="652084" y="2696468"/>
                  <a:ext cx="683941" cy="769999"/>
                  <a:chOff x="1755377" y="2775962"/>
                  <a:chExt cx="683941" cy="769999"/>
                </a:xfrm>
              </p:grpSpPr>
              <p:sp>
                <p:nvSpPr>
                  <p:cNvPr id="49" name="Elipsa 48"/>
                  <p:cNvSpPr/>
                  <p:nvPr/>
                </p:nvSpPr>
                <p:spPr>
                  <a:xfrm rot="3246892">
                    <a:off x="1899318" y="2878197"/>
                    <a:ext cx="540000" cy="540000"/>
                  </a:xfrm>
                  <a:prstGeom prst="ellipse">
                    <a:avLst/>
                  </a:prstGeom>
                  <a:noFill/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0" name="Obdélník 5"/>
                  <p:cNvSpPr/>
                  <p:nvPr/>
                </p:nvSpPr>
                <p:spPr>
                  <a:xfrm rot="3240796">
                    <a:off x="1887710" y="2643629"/>
                    <a:ext cx="365404" cy="63007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1" name="Obdélník 50"/>
                  <p:cNvSpPr/>
                  <p:nvPr/>
                </p:nvSpPr>
                <p:spPr>
                  <a:xfrm rot="19746892">
                    <a:off x="1926548" y="3172755"/>
                    <a:ext cx="360191" cy="373206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2" name="Elipsa 51"/>
                  <p:cNvSpPr/>
                  <p:nvPr/>
                </p:nvSpPr>
                <p:spPr>
                  <a:xfrm rot="3240796">
                    <a:off x="2314765" y="3102796"/>
                    <a:ext cx="36000" cy="36000"/>
                  </a:xfrm>
                  <a:prstGeom prst="ellipse">
                    <a:avLst/>
                  </a:prstGeom>
                  <a:solidFill>
                    <a:schemeClr val="accent5">
                      <a:lumMod val="50000"/>
                    </a:schemeClr>
                  </a:solidFill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</p:grpSp>
            <p:sp>
              <p:nvSpPr>
                <p:cNvPr id="48" name="Pravoúhlý trojúhelník 2"/>
                <p:cNvSpPr/>
                <p:nvPr/>
              </p:nvSpPr>
              <p:spPr>
                <a:xfrm>
                  <a:off x="971600" y="1988840"/>
                  <a:ext cx="2115235" cy="990110"/>
                </a:xfrm>
                <a:prstGeom prst="rtTriangle">
                  <a:avLst/>
                </a:prstGeom>
                <a:noFill/>
                <a:ln>
                  <a:solidFill>
                    <a:schemeClr val="accent5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</p:grpSp>
          <p:sp>
            <p:nvSpPr>
              <p:cNvPr id="41" name="TextovéPole 40"/>
              <p:cNvSpPr txBox="1"/>
              <p:nvPr/>
            </p:nvSpPr>
            <p:spPr>
              <a:xfrm rot="21512594">
                <a:off x="2345223" y="2705262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δ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 rot="89738">
                <a:off x="990990" y="2018109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σ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</p:grpSp>
        <p:sp>
          <p:nvSpPr>
            <p:cNvPr id="37" name="TextovéPole 36"/>
            <p:cNvSpPr txBox="1"/>
            <p:nvPr/>
          </p:nvSpPr>
          <p:spPr>
            <a:xfrm rot="9093564">
              <a:off x="3184648" y="2103890"/>
              <a:ext cx="62266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40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 rot="9093564">
              <a:off x="2261101" y="2960661"/>
              <a:ext cx="54006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43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5922150" y="1043735"/>
            <a:ext cx="295182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obdélník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0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2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33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58670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5. Přepona k má velikost: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06615" y="1988840"/>
            <a:ext cx="1125125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40 mm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57264" y="1977225"/>
            <a:ext cx="1305145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10 mm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39" y="1988840"/>
            <a:ext cx="1125125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23 mm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77045" y="1988840"/>
            <a:ext cx="1215135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35 mm</a:t>
            </a:r>
            <a:endParaRPr lang="cs-CZ" sz="2400" b="1" dirty="0"/>
          </a:p>
        </p:txBody>
      </p:sp>
      <p:grpSp>
        <p:nvGrpSpPr>
          <p:cNvPr id="7" name="Skupina 34"/>
          <p:cNvGrpSpPr/>
          <p:nvPr/>
        </p:nvGrpSpPr>
        <p:grpSpPr>
          <a:xfrm rot="12506436">
            <a:off x="2914324" y="3700106"/>
            <a:ext cx="3646661" cy="2025731"/>
            <a:chOff x="542334" y="1528681"/>
            <a:chExt cx="3646661" cy="2025731"/>
          </a:xfrm>
        </p:grpSpPr>
        <p:grpSp>
          <p:nvGrpSpPr>
            <p:cNvPr id="8" name="Skupina 35"/>
            <p:cNvGrpSpPr/>
            <p:nvPr/>
          </p:nvGrpSpPr>
          <p:grpSpPr>
            <a:xfrm rot="9180970">
              <a:off x="542334" y="1528681"/>
              <a:ext cx="3181335" cy="2025731"/>
              <a:chOff x="609056" y="1988840"/>
              <a:chExt cx="2566597" cy="1434598"/>
            </a:xfrm>
          </p:grpSpPr>
          <p:grpSp>
            <p:nvGrpSpPr>
              <p:cNvPr id="9" name="Skupina 8"/>
              <p:cNvGrpSpPr/>
              <p:nvPr/>
            </p:nvGrpSpPr>
            <p:grpSpPr>
              <a:xfrm>
                <a:off x="609056" y="1988840"/>
                <a:ext cx="2477780" cy="1434598"/>
                <a:chOff x="609055" y="1988840"/>
                <a:chExt cx="2477780" cy="1434598"/>
              </a:xfrm>
            </p:grpSpPr>
            <p:grpSp>
              <p:nvGrpSpPr>
                <p:cNvPr id="10" name="Skupina 3"/>
                <p:cNvGrpSpPr/>
                <p:nvPr/>
              </p:nvGrpSpPr>
              <p:grpSpPr>
                <a:xfrm rot="18172138">
                  <a:off x="652084" y="2696468"/>
                  <a:ext cx="683941" cy="769999"/>
                  <a:chOff x="1755377" y="2775962"/>
                  <a:chExt cx="683941" cy="769999"/>
                </a:xfrm>
              </p:grpSpPr>
              <p:sp>
                <p:nvSpPr>
                  <p:cNvPr id="49" name="Elipsa 48"/>
                  <p:cNvSpPr/>
                  <p:nvPr/>
                </p:nvSpPr>
                <p:spPr>
                  <a:xfrm rot="3246892">
                    <a:off x="1899318" y="2878197"/>
                    <a:ext cx="540000" cy="540000"/>
                  </a:xfrm>
                  <a:prstGeom prst="ellipse">
                    <a:avLst/>
                  </a:prstGeom>
                  <a:noFill/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0" name="Obdélník 5"/>
                  <p:cNvSpPr/>
                  <p:nvPr/>
                </p:nvSpPr>
                <p:spPr>
                  <a:xfrm rot="3240796">
                    <a:off x="1887710" y="2643629"/>
                    <a:ext cx="365404" cy="63007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1" name="Obdélník 50"/>
                  <p:cNvSpPr/>
                  <p:nvPr/>
                </p:nvSpPr>
                <p:spPr>
                  <a:xfrm rot="19746892">
                    <a:off x="1926548" y="3172755"/>
                    <a:ext cx="360191" cy="373206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2" name="Elipsa 51"/>
                  <p:cNvSpPr/>
                  <p:nvPr/>
                </p:nvSpPr>
                <p:spPr>
                  <a:xfrm rot="3240796">
                    <a:off x="2314765" y="3102796"/>
                    <a:ext cx="36000" cy="36000"/>
                  </a:xfrm>
                  <a:prstGeom prst="ellipse">
                    <a:avLst/>
                  </a:prstGeom>
                  <a:solidFill>
                    <a:schemeClr val="accent5">
                      <a:lumMod val="50000"/>
                    </a:schemeClr>
                  </a:solidFill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</p:grpSp>
            <p:sp>
              <p:nvSpPr>
                <p:cNvPr id="48" name="Pravoúhlý trojúhelník 2"/>
                <p:cNvSpPr/>
                <p:nvPr/>
              </p:nvSpPr>
              <p:spPr>
                <a:xfrm>
                  <a:off x="971600" y="1988840"/>
                  <a:ext cx="2115235" cy="990110"/>
                </a:xfrm>
                <a:prstGeom prst="rtTriangle">
                  <a:avLst/>
                </a:prstGeom>
                <a:noFill/>
                <a:ln>
                  <a:solidFill>
                    <a:schemeClr val="accent5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</p:grpSp>
          <p:sp>
            <p:nvSpPr>
              <p:cNvPr id="41" name="TextovéPole 40"/>
              <p:cNvSpPr txBox="1"/>
              <p:nvPr/>
            </p:nvSpPr>
            <p:spPr>
              <a:xfrm rot="21512594">
                <a:off x="1961643" y="2704291"/>
                <a:ext cx="121401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δ</a:t>
                </a:r>
                <a:r>
                  <a:rPr lang="cs-CZ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 = 30°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 rot="89738">
                <a:off x="990990" y="2018109"/>
                <a:ext cx="360040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σ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</p:grpSp>
        <p:sp>
          <p:nvSpPr>
            <p:cNvPr id="37" name="TextovéPole 36"/>
            <p:cNvSpPr txBox="1"/>
            <p:nvPr/>
          </p:nvSpPr>
          <p:spPr>
            <a:xfrm rot="9093564">
              <a:off x="3251299" y="1982477"/>
              <a:ext cx="93769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20 mm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 rot="9093564">
              <a:off x="2261101" y="2960661"/>
              <a:ext cx="54006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k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5922150" y="1043735"/>
            <a:ext cx="295182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obdélník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0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2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33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58670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6. Odvěsna s má velikost: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06815" y="1988840"/>
            <a:ext cx="1125125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30 mm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57264" y="1977225"/>
            <a:ext cx="1305145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50 mm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16605" y="1988840"/>
            <a:ext cx="1125125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20 mm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77045" y="1988840"/>
            <a:ext cx="1215135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40 mm</a:t>
            </a:r>
            <a:endParaRPr lang="cs-CZ" sz="2400" b="1" dirty="0"/>
          </a:p>
        </p:txBody>
      </p:sp>
      <p:grpSp>
        <p:nvGrpSpPr>
          <p:cNvPr id="7" name="Skupina 34"/>
          <p:cNvGrpSpPr/>
          <p:nvPr/>
        </p:nvGrpSpPr>
        <p:grpSpPr>
          <a:xfrm rot="12506436">
            <a:off x="2976062" y="3714347"/>
            <a:ext cx="3470888" cy="2025731"/>
            <a:chOff x="646432" y="1503706"/>
            <a:chExt cx="3470888" cy="2025731"/>
          </a:xfrm>
        </p:grpSpPr>
        <p:grpSp>
          <p:nvGrpSpPr>
            <p:cNvPr id="8" name="Skupina 35"/>
            <p:cNvGrpSpPr/>
            <p:nvPr/>
          </p:nvGrpSpPr>
          <p:grpSpPr>
            <a:xfrm rot="9180970">
              <a:off x="646432" y="1503706"/>
              <a:ext cx="3071245" cy="2025731"/>
              <a:chOff x="609056" y="1988840"/>
              <a:chExt cx="2477780" cy="1434598"/>
            </a:xfrm>
          </p:grpSpPr>
          <p:grpSp>
            <p:nvGrpSpPr>
              <p:cNvPr id="9" name="Skupina 8"/>
              <p:cNvGrpSpPr/>
              <p:nvPr/>
            </p:nvGrpSpPr>
            <p:grpSpPr>
              <a:xfrm>
                <a:off x="609056" y="1988840"/>
                <a:ext cx="2477780" cy="1434598"/>
                <a:chOff x="609055" y="1988840"/>
                <a:chExt cx="2477780" cy="1434598"/>
              </a:xfrm>
            </p:grpSpPr>
            <p:grpSp>
              <p:nvGrpSpPr>
                <p:cNvPr id="10" name="Skupina 3"/>
                <p:cNvGrpSpPr/>
                <p:nvPr/>
              </p:nvGrpSpPr>
              <p:grpSpPr>
                <a:xfrm rot="18172138">
                  <a:off x="652084" y="2696468"/>
                  <a:ext cx="683941" cy="769999"/>
                  <a:chOff x="1755377" y="2775962"/>
                  <a:chExt cx="683941" cy="769999"/>
                </a:xfrm>
              </p:grpSpPr>
              <p:sp>
                <p:nvSpPr>
                  <p:cNvPr id="49" name="Elipsa 48"/>
                  <p:cNvSpPr/>
                  <p:nvPr/>
                </p:nvSpPr>
                <p:spPr>
                  <a:xfrm rot="3246892">
                    <a:off x="1899318" y="2878197"/>
                    <a:ext cx="540000" cy="540000"/>
                  </a:xfrm>
                  <a:prstGeom prst="ellipse">
                    <a:avLst/>
                  </a:prstGeom>
                  <a:noFill/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0" name="Obdélník 5"/>
                  <p:cNvSpPr/>
                  <p:nvPr/>
                </p:nvSpPr>
                <p:spPr>
                  <a:xfrm rot="3240796">
                    <a:off x="1887710" y="2643629"/>
                    <a:ext cx="365404" cy="63007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1" name="Obdélník 50"/>
                  <p:cNvSpPr/>
                  <p:nvPr/>
                </p:nvSpPr>
                <p:spPr>
                  <a:xfrm rot="19746892">
                    <a:off x="1926548" y="3172755"/>
                    <a:ext cx="360191" cy="373206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  <p:sp>
                <p:nvSpPr>
                  <p:cNvPr id="52" name="Elipsa 51"/>
                  <p:cNvSpPr/>
                  <p:nvPr/>
                </p:nvSpPr>
                <p:spPr>
                  <a:xfrm rot="3240796">
                    <a:off x="2314765" y="3102796"/>
                    <a:ext cx="36000" cy="36000"/>
                  </a:xfrm>
                  <a:prstGeom prst="ellipse">
                    <a:avLst/>
                  </a:prstGeom>
                  <a:solidFill>
                    <a:schemeClr val="accent5">
                      <a:lumMod val="50000"/>
                    </a:schemeClr>
                  </a:solidFill>
                  <a:ln>
                    <a:solidFill>
                      <a:schemeClr val="accent5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schemeClr val="accent5">
                          <a:lumMod val="50000"/>
                        </a:schemeClr>
                      </a:solidFill>
                    </a:endParaRPr>
                  </a:p>
                </p:txBody>
              </p:sp>
            </p:grpSp>
            <p:sp>
              <p:nvSpPr>
                <p:cNvPr id="48" name="Pravoúhlý trojúhelník 2"/>
                <p:cNvSpPr/>
                <p:nvPr/>
              </p:nvSpPr>
              <p:spPr>
                <a:xfrm>
                  <a:off x="971600" y="1988840"/>
                  <a:ext cx="2115235" cy="990110"/>
                </a:xfrm>
                <a:prstGeom prst="rtTriangle">
                  <a:avLst/>
                </a:prstGeom>
                <a:noFill/>
                <a:ln>
                  <a:solidFill>
                    <a:schemeClr val="accent5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</p:grpSp>
          <p:sp>
            <p:nvSpPr>
              <p:cNvPr id="41" name="TextovéPole 40"/>
              <p:cNvSpPr txBox="1"/>
              <p:nvPr/>
            </p:nvSpPr>
            <p:spPr>
              <a:xfrm rot="21512594">
                <a:off x="2361052" y="2705278"/>
                <a:ext cx="326778" cy="3269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δ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 rot="21512594">
                <a:off x="929714" y="2211536"/>
                <a:ext cx="876724" cy="2833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0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σ</a:t>
                </a:r>
                <a:r>
                  <a:rPr lang="cs-CZ" sz="20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 = 40°</a:t>
                </a:r>
                <a:endParaRPr lang="cs-CZ" sz="20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</p:grpSp>
        <p:sp>
          <p:nvSpPr>
            <p:cNvPr id="37" name="TextovéPole 36"/>
            <p:cNvSpPr txBox="1"/>
            <p:nvPr/>
          </p:nvSpPr>
          <p:spPr>
            <a:xfrm rot="9093564">
              <a:off x="3179624" y="1850139"/>
              <a:ext cx="93769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36 mm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 rot="9093564">
              <a:off x="1705595" y="1840511"/>
              <a:ext cx="54006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5">
                      <a:lumMod val="50000"/>
                    </a:schemeClr>
                  </a:solidFill>
                </a:rPr>
                <a:t>s</a:t>
              </a:r>
              <a:endParaRPr lang="cs-CZ" sz="20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5922150" y="1043735"/>
            <a:ext cx="2951820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obdélník</a:t>
            </a:r>
            <a:endParaRPr lang="cs-CZ" sz="2400" b="1" dirty="0"/>
          </a:p>
        </p:txBody>
      </p:sp>
      <p:sp>
        <p:nvSpPr>
          <p:cNvPr id="21" name="Veselý obličej 20"/>
          <p:cNvSpPr/>
          <p:nvPr/>
        </p:nvSpPr>
        <p:spPr>
          <a:xfrm>
            <a:off x="8487435" y="6264315"/>
            <a:ext cx="360040" cy="360040"/>
          </a:xfrm>
          <a:prstGeom prst="smileyFac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0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2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33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</p:bldLst>
  </p:timing>
</p:sld>
</file>

<file path=ppt/theme/theme1.xml><?xml version="1.0" encoding="utf-8"?>
<a:theme xmlns:a="http://schemas.openxmlformats.org/drawingml/2006/main" name="Motiv sady Office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356</Words>
  <Application>Microsoft Office PowerPoint</Application>
  <PresentationFormat>Předvádění na obrazovce (4:3)</PresentationFormat>
  <Paragraphs>135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Goniometrické funkce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14</cp:revision>
  <dcterms:created xsi:type="dcterms:W3CDTF">2013-05-01T15:54:30Z</dcterms:created>
  <dcterms:modified xsi:type="dcterms:W3CDTF">2013-05-01T17:18:44Z</dcterms:modified>
</cp:coreProperties>
</file>