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61" r:id="rId5"/>
    <p:sldId id="259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46085125" cy="4608512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B1E1F-C101-4F41-B6F2-4E35F1004B28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46C49E-74DA-4832-A671-A4C6A8E813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B1E1F-C101-4F41-B6F2-4E35F1004B28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46C49E-74DA-4832-A671-A4C6A8E813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B1E1F-C101-4F41-B6F2-4E35F1004B28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46C49E-74DA-4832-A671-A4C6A8E813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B1E1F-C101-4F41-B6F2-4E35F1004B28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46C49E-74DA-4832-A671-A4C6A8E813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B1E1F-C101-4F41-B6F2-4E35F1004B28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46C49E-74DA-4832-A671-A4C6A8E813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B1E1F-C101-4F41-B6F2-4E35F1004B28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46C49E-74DA-4832-A671-A4C6A8E813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B1E1F-C101-4F41-B6F2-4E35F1004B28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46C49E-74DA-4832-A671-A4C6A8E813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B1E1F-C101-4F41-B6F2-4E35F1004B28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46C49E-74DA-4832-A671-A4C6A8E813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B1E1F-C101-4F41-B6F2-4E35F1004B28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46C49E-74DA-4832-A671-A4C6A8E813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B1E1F-C101-4F41-B6F2-4E35F1004B28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46C49E-74DA-4832-A671-A4C6A8E813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B1E1F-C101-4F41-B6F2-4E35F1004B28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46C49E-74DA-4832-A671-A4C6A8E813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1B1E1F-C101-4F41-B6F2-4E35F1004B28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46C49E-74DA-4832-A671-A4C6A8E813E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n%C4%9B%C5%BEka,_z_R%C5%AF%C5%BEov%C3%A9_hory.jpg?uselang=cs" TargetMode="External"/><Relationship Id="rId2" Type="http://schemas.openxmlformats.org/officeDocument/2006/relationships/hyperlink" Target="http://cs.wikipedia.org/wiki/Soubor:Adansonia_grandidieri04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iki/File:Czech_road_sign_A05a.svg?uselang=cs" TargetMode="External"/><Relationship Id="rId4" Type="http://schemas.openxmlformats.org/officeDocument/2006/relationships/hyperlink" Target="http://commons.wikimedia.org/wiki/File:Nebezpe%C4%8Dn%C3%A9_kles%C3%A1n%C3%AD_(bez_%C4%8D%C3%ADsla)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27584" y="1628800"/>
            <a:ext cx="7067550" cy="3529013"/>
          </a:xfrm>
        </p:spPr>
        <p:txBody>
          <a:bodyPr>
            <a:normAutofit lnSpcReduction="1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VY_42_INOVACE_32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9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Geometrie v rovině a prostoru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 Goniometrické funkce v praxi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Žáci procvičují goniometrické funkce na praktických úlohách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972087" y="510421"/>
            <a:ext cx="722999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Goniometrické funkce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 praxi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Skupina 17"/>
          <p:cNvGrpSpPr/>
          <p:nvPr/>
        </p:nvGrpSpPr>
        <p:grpSpPr>
          <a:xfrm>
            <a:off x="1223367" y="1350150"/>
            <a:ext cx="6697266" cy="2933945"/>
            <a:chOff x="656565" y="1043735"/>
            <a:chExt cx="6697266" cy="2933945"/>
          </a:xfrm>
        </p:grpSpPr>
        <p:pic>
          <p:nvPicPr>
            <p:cNvPr id="1028" name="Picture 4" descr="C:\Documents and Settings\pc\Local Settings\Temporary Internet Files\Content.IE5\8LQ7K9YF\MP900423732[1].jpg"/>
            <p:cNvPicPr>
              <a:picLocks noChangeAspect="1" noChangeArrowheads="1"/>
            </p:cNvPicPr>
            <p:nvPr/>
          </p:nvPicPr>
          <p:blipFill>
            <a:blip r:embed="rId2" cstate="print"/>
            <a:srcRect b="57219"/>
            <a:stretch>
              <a:fillRect/>
            </a:stretch>
          </p:blipFill>
          <p:spPr bwMode="auto">
            <a:xfrm>
              <a:off x="656565" y="1043735"/>
              <a:ext cx="6697266" cy="2933945"/>
            </a:xfrm>
            <a:prstGeom prst="rect">
              <a:avLst/>
            </a:prstGeom>
            <a:noFill/>
          </p:spPr>
        </p:pic>
        <p:grpSp>
          <p:nvGrpSpPr>
            <p:cNvPr id="17" name="Skupina 16"/>
            <p:cNvGrpSpPr/>
            <p:nvPr/>
          </p:nvGrpSpPr>
          <p:grpSpPr>
            <a:xfrm>
              <a:off x="2591779" y="1358770"/>
              <a:ext cx="1780707" cy="1639673"/>
              <a:chOff x="2591779" y="1358770"/>
              <a:chExt cx="1780707" cy="1639673"/>
            </a:xfrm>
          </p:grpSpPr>
          <p:sp>
            <p:nvSpPr>
              <p:cNvPr id="6" name="Pravoúhlý trojúhelník 5"/>
              <p:cNvSpPr/>
              <p:nvPr/>
            </p:nvSpPr>
            <p:spPr>
              <a:xfrm flipH="1">
                <a:off x="2591779" y="1358770"/>
                <a:ext cx="1395155" cy="1305145"/>
              </a:xfrm>
              <a:prstGeom prst="rtTriangle">
                <a:avLst/>
              </a:prstGeom>
              <a:noFill/>
              <a:ln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14" name="Skupina 13"/>
              <p:cNvGrpSpPr/>
              <p:nvPr/>
            </p:nvGrpSpPr>
            <p:grpSpPr>
              <a:xfrm rot="16008438">
                <a:off x="3652406" y="2278363"/>
                <a:ext cx="720080" cy="720080"/>
                <a:chOff x="6012160" y="1268760"/>
                <a:chExt cx="720080" cy="720080"/>
              </a:xfrm>
            </p:grpSpPr>
            <p:sp>
              <p:nvSpPr>
                <p:cNvPr id="15" name="Elipsa 14"/>
                <p:cNvSpPr/>
                <p:nvPr/>
              </p:nvSpPr>
              <p:spPr>
                <a:xfrm>
                  <a:off x="6516216" y="1484784"/>
                  <a:ext cx="36000" cy="36000"/>
                </a:xfrm>
                <a:prstGeom prst="ellipse">
                  <a:avLst/>
                </a:prstGeom>
                <a:solidFill>
                  <a:srgbClr val="FFC000"/>
                </a:solidFill>
                <a:ln>
                  <a:solidFill>
                    <a:srgbClr val="FFC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6" name="Oblouk 15"/>
                <p:cNvSpPr/>
                <p:nvPr/>
              </p:nvSpPr>
              <p:spPr>
                <a:xfrm>
                  <a:off x="6012160" y="1268760"/>
                  <a:ext cx="720080" cy="720080"/>
                </a:xfrm>
                <a:prstGeom prst="arc">
                  <a:avLst/>
                </a:prstGeom>
                <a:ln w="28575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</p:grpSp>
      <p:sp>
        <p:nvSpPr>
          <p:cNvPr id="19" name="TextovéPole 18"/>
          <p:cNvSpPr txBox="1"/>
          <p:nvPr/>
        </p:nvSpPr>
        <p:spPr>
          <a:xfrm>
            <a:off x="0" y="233645"/>
            <a:ext cx="9144000" cy="83099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Vypočítej, pod jakým úhlem stoupá kopec, pokud víš, že je dlouhý </a:t>
            </a:r>
            <a:br>
              <a:rPr lang="cs-CZ" sz="2400" b="1" dirty="0" smtClean="0"/>
            </a:br>
            <a:r>
              <a:rPr lang="cs-CZ" sz="2400" b="1" dirty="0" smtClean="0"/>
              <a:t>1,2 km a vysoký 850 m.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797025" y="5127575"/>
            <a:ext cx="3105346" cy="46166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sin </a:t>
            </a:r>
            <a:r>
              <a:rPr lang="el-GR" sz="2400" b="1" dirty="0" smtClean="0"/>
              <a:t>α</a:t>
            </a:r>
            <a:r>
              <a:rPr lang="cs-CZ" sz="2400" b="1" dirty="0" smtClean="0"/>
              <a:t> = 850/1200 = 45° 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ovéPole 18"/>
          <p:cNvSpPr txBox="1"/>
          <p:nvPr/>
        </p:nvSpPr>
        <p:spPr>
          <a:xfrm>
            <a:off x="0" y="233645"/>
            <a:ext cx="9144000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Ze stanoviště vzdáleného 24 m od baobabu pozorujeme jeho vrchol pod výškovým úhlem 50°. Urči výšku baobabu.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11560" y="1583795"/>
            <a:ext cx="3105346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 = 24 . tg 50°= 29 m </a:t>
            </a:r>
            <a:endParaRPr lang="cs-CZ" sz="2400" b="1" dirty="0"/>
          </a:p>
        </p:txBody>
      </p:sp>
      <p:pic>
        <p:nvPicPr>
          <p:cNvPr id="3074" name="Picture 2" descr="http://upload.wikimedia.org/wikipedia/commons/a/a8/Adansonia_grandidieri0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42030" y="1313765"/>
            <a:ext cx="3483354" cy="4649610"/>
          </a:xfrm>
          <a:prstGeom prst="rect">
            <a:avLst/>
          </a:prstGeom>
          <a:noFill/>
        </p:spPr>
      </p:pic>
      <p:sp>
        <p:nvSpPr>
          <p:cNvPr id="13" name="Pravoúhlý trojúhelník 12"/>
          <p:cNvSpPr/>
          <p:nvPr/>
        </p:nvSpPr>
        <p:spPr>
          <a:xfrm flipH="1">
            <a:off x="3986934" y="2393886"/>
            <a:ext cx="2655293" cy="2925324"/>
          </a:xfrm>
          <a:prstGeom prst="rtTriangl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grpSp>
        <p:nvGrpSpPr>
          <p:cNvPr id="2" name="Skupina 13"/>
          <p:cNvGrpSpPr/>
          <p:nvPr/>
        </p:nvGrpSpPr>
        <p:grpSpPr>
          <a:xfrm rot="16200000">
            <a:off x="6282190" y="4959170"/>
            <a:ext cx="720080" cy="720080"/>
            <a:chOff x="6012160" y="1268760"/>
            <a:chExt cx="720080" cy="720080"/>
          </a:xfrm>
        </p:grpSpPr>
        <p:sp>
          <p:nvSpPr>
            <p:cNvPr id="17" name="Elipsa 16"/>
            <p:cNvSpPr/>
            <p:nvPr/>
          </p:nvSpPr>
          <p:spPr>
            <a:xfrm>
              <a:off x="6516216" y="1484784"/>
              <a:ext cx="36000" cy="36000"/>
            </a:xfrm>
            <a:prstGeom prst="ellipse">
              <a:avLst/>
            </a:prstGeom>
            <a:solidFill>
              <a:srgbClr val="FFC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louk 17"/>
            <p:cNvSpPr/>
            <p:nvPr/>
          </p:nvSpPr>
          <p:spPr>
            <a:xfrm>
              <a:off x="6012160" y="1268760"/>
              <a:ext cx="720080" cy="720080"/>
            </a:xfrm>
            <a:prstGeom prst="arc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3075" name="Picture 3" descr="C:\Documents and Settings\pc\Local Settings\Temporary Internet Files\Content.IE5\8LQ7K9YF\MC900441888[1].wmf"/>
          <p:cNvPicPr>
            <a:picLocks noChangeAspect="1" noChangeArrowheads="1"/>
          </p:cNvPicPr>
          <p:nvPr/>
        </p:nvPicPr>
        <p:blipFill>
          <a:blip r:embed="rId3" cstate="print"/>
          <a:srcRect r="33797"/>
          <a:stretch>
            <a:fillRect/>
          </a:stretch>
        </p:blipFill>
        <p:spPr bwMode="auto">
          <a:xfrm flipH="1">
            <a:off x="3581890" y="5049180"/>
            <a:ext cx="450050" cy="400444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5112060" y="5364215"/>
            <a:ext cx="720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FF00"/>
                </a:solidFill>
              </a:rPr>
              <a:t>24 m</a:t>
            </a:r>
            <a:endParaRPr lang="cs-CZ" sz="2000" b="1" dirty="0">
              <a:solidFill>
                <a:srgbClr val="FFFF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732240" y="3609020"/>
            <a:ext cx="720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 =?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301970" y="4869160"/>
            <a:ext cx="720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000" b="1" dirty="0" smtClean="0">
                <a:solidFill>
                  <a:srgbClr val="FF0000"/>
                </a:solidFill>
              </a:rPr>
              <a:t>α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1510" y="2348880"/>
            <a:ext cx="400544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Baobab</a:t>
            </a:r>
            <a:r>
              <a:rPr lang="cs-CZ" sz="2000" dirty="0" smtClean="0"/>
              <a:t> je rod rostlin z čeledi </a:t>
            </a:r>
            <a:r>
              <a:rPr lang="cs-CZ" sz="2000" dirty="0" err="1" smtClean="0"/>
              <a:t>slézovité</a:t>
            </a:r>
            <a:r>
              <a:rPr lang="cs-CZ" sz="2000" dirty="0" smtClean="0"/>
              <a:t>. Jsou to opadavé stromy </a:t>
            </a:r>
            <a:r>
              <a:rPr lang="cs-CZ" sz="2000" dirty="0" smtClean="0"/>
              <a:t>                   s </a:t>
            </a:r>
            <a:r>
              <a:rPr lang="cs-CZ" sz="2000" dirty="0" smtClean="0"/>
              <a:t>nápadně tlustými kmeny a </a:t>
            </a:r>
            <a:br>
              <a:rPr lang="cs-CZ" sz="2000" dirty="0" smtClean="0"/>
            </a:br>
            <a:r>
              <a:rPr lang="cs-CZ" sz="2000" dirty="0" smtClean="0"/>
              <a:t>s dlanitě složenými listy, rostoucí v oblastech s obdobím sucha. Baobaby se vyskytují na Madagaskaru, </a:t>
            </a:r>
            <a:r>
              <a:rPr lang="cs-CZ" sz="2000" dirty="0" smtClean="0"/>
              <a:t>                             v </a:t>
            </a:r>
            <a:r>
              <a:rPr lang="cs-CZ" sz="2000" dirty="0" smtClean="0"/>
              <a:t>Africe a v severozápadní Austrálii. Baobaby poskytují všestranný užitek.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13" grpId="0" animBg="1"/>
      <p:bldP spid="21" grpId="0"/>
      <p:bldP spid="22" grpId="0"/>
      <p:bldP spid="2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5" descr="File:Sn&amp;ecaron;&amp;zcaron;ka, z R&amp;uring;&amp;zcaron;ové hor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13330" y="1763815"/>
            <a:ext cx="6030670" cy="4523003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0" y="233645"/>
            <a:ext cx="9144000" cy="120032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Lanovka na Sněžku vyveze až 250 osob za hodinu z Pece pod Sněžkou 890m </a:t>
            </a:r>
            <a:r>
              <a:rPr lang="cs-CZ" sz="2400" b="1" dirty="0" err="1" smtClean="0"/>
              <a:t>n.m</a:t>
            </a:r>
            <a:r>
              <a:rPr lang="cs-CZ" sz="2400" b="1" dirty="0" smtClean="0"/>
              <a:t>. </a:t>
            </a:r>
            <a:r>
              <a:rPr lang="cs-CZ" sz="2400" b="1" dirty="0" smtClean="0"/>
              <a:t>až na Sněžku 1594 m </a:t>
            </a:r>
            <a:r>
              <a:rPr lang="cs-CZ" sz="2400" b="1" dirty="0" err="1" smtClean="0"/>
              <a:t>n.m</a:t>
            </a:r>
            <a:r>
              <a:rPr lang="cs-CZ" sz="2400" b="1" dirty="0" smtClean="0"/>
              <a:t>. Délka lanovky je 3527 m</a:t>
            </a:r>
            <a:r>
              <a:rPr lang="cs-CZ" sz="2400" b="1" dirty="0" smtClean="0"/>
              <a:t>.                     Pod </a:t>
            </a:r>
            <a:r>
              <a:rPr lang="cs-CZ" sz="2400" b="1" dirty="0" smtClean="0"/>
              <a:t>jakým úhlem lanovka stoupá?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56565" y="1763815"/>
            <a:ext cx="3780420" cy="83099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Sin </a:t>
            </a:r>
            <a:r>
              <a:rPr lang="el-GR" sz="2400" b="1" dirty="0" smtClean="0">
                <a:solidFill>
                  <a:schemeClr val="tx1"/>
                </a:solidFill>
              </a:rPr>
              <a:t>α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smtClean="0"/>
              <a:t>= (1594 – 890)/3527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       </a:t>
            </a:r>
            <a:r>
              <a:rPr lang="el-GR" sz="2400" b="1" dirty="0" smtClean="0">
                <a:solidFill>
                  <a:schemeClr val="tx1"/>
                </a:solidFill>
              </a:rPr>
              <a:t>α </a:t>
            </a:r>
            <a:r>
              <a:rPr lang="cs-CZ" sz="2400" b="1" dirty="0" smtClean="0"/>
              <a:t>= 11,5°</a:t>
            </a:r>
            <a:endParaRPr lang="cs-CZ" sz="2400" b="1" dirty="0"/>
          </a:p>
        </p:txBody>
      </p:sp>
      <p:sp>
        <p:nvSpPr>
          <p:cNvPr id="26" name="Pravoúhlý trojúhelník 25"/>
          <p:cNvSpPr/>
          <p:nvPr/>
        </p:nvSpPr>
        <p:spPr>
          <a:xfrm>
            <a:off x="6192179" y="2888940"/>
            <a:ext cx="1215135" cy="3330370"/>
          </a:xfrm>
          <a:prstGeom prst="rtTriangl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7" name="Skupina 26"/>
          <p:cNvGrpSpPr/>
          <p:nvPr/>
        </p:nvGrpSpPr>
        <p:grpSpPr>
          <a:xfrm>
            <a:off x="5832140" y="5859270"/>
            <a:ext cx="720080" cy="720080"/>
            <a:chOff x="6012160" y="1268760"/>
            <a:chExt cx="720080" cy="720080"/>
          </a:xfrm>
        </p:grpSpPr>
        <p:sp>
          <p:nvSpPr>
            <p:cNvPr id="28" name="Elipsa 27"/>
            <p:cNvSpPr/>
            <p:nvPr/>
          </p:nvSpPr>
          <p:spPr>
            <a:xfrm>
              <a:off x="6516216" y="1484784"/>
              <a:ext cx="36000" cy="36000"/>
            </a:xfrm>
            <a:prstGeom prst="ellipse">
              <a:avLst/>
            </a:prstGeom>
            <a:solidFill>
              <a:srgbClr val="FFC0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blouk 28"/>
            <p:cNvSpPr/>
            <p:nvPr/>
          </p:nvSpPr>
          <p:spPr>
            <a:xfrm>
              <a:off x="6012160" y="1268760"/>
              <a:ext cx="720080" cy="720080"/>
            </a:xfrm>
            <a:prstGeom prst="arc">
              <a:avLst/>
            </a:prstGeom>
            <a:ln w="28575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0" name="TextovéPole 29"/>
          <p:cNvSpPr txBox="1"/>
          <p:nvPr/>
        </p:nvSpPr>
        <p:spPr>
          <a:xfrm>
            <a:off x="6912260" y="5769260"/>
            <a:ext cx="720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000" b="1" dirty="0" smtClean="0">
                <a:solidFill>
                  <a:srgbClr val="FFFF00"/>
                </a:solidFill>
              </a:rPr>
              <a:t>α</a:t>
            </a:r>
            <a:endParaRPr lang="cs-CZ" sz="20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6" grpId="0" animBg="1"/>
      <p:bldP spid="30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60" name="Picture 4" descr="File:Nebezpe&amp;ccaron;né klesání (bez &amp;ccaron;ísla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51820" y="2169495"/>
            <a:ext cx="5939813" cy="4454860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0" y="233645"/>
            <a:ext cx="9144000" cy="83099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Značka na obrázku ukazuje, že na dalším úseku bude silnice prudce klesat. Pod jakým úhlem silnice klesá, pokud je klesání 12%?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0" y="1202848"/>
            <a:ext cx="9144000" cy="830997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Klesání 12% znamená, že na vodorovnou vzdálenost 100 m klesne silnice o výšku 12 m.</a:t>
            </a:r>
            <a:endParaRPr lang="cs-CZ" sz="2400" b="1" dirty="0"/>
          </a:p>
        </p:txBody>
      </p:sp>
      <p:pic>
        <p:nvPicPr>
          <p:cNvPr id="19461" name="Picture 5" descr="Náhled verze z 18. 10. 2011, 01:0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47075" y="2303875"/>
            <a:ext cx="1845205" cy="1845205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386535" y="2708920"/>
            <a:ext cx="2205245" cy="830997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tg </a:t>
            </a:r>
            <a:r>
              <a:rPr lang="el-GR" sz="2400" b="1" dirty="0" smtClean="0">
                <a:solidFill>
                  <a:schemeClr val="tx1"/>
                </a:solidFill>
              </a:rPr>
              <a:t>α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smtClean="0"/>
              <a:t>= 12/100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       </a:t>
            </a:r>
            <a:r>
              <a:rPr lang="el-GR" sz="2400" b="1" dirty="0" smtClean="0">
                <a:solidFill>
                  <a:schemeClr val="tx1"/>
                </a:solidFill>
              </a:rPr>
              <a:t>α </a:t>
            </a:r>
            <a:r>
              <a:rPr lang="cs-CZ" sz="2400" b="1" dirty="0" smtClean="0"/>
              <a:t>= 6°50´</a:t>
            </a:r>
            <a:endParaRPr lang="cs-CZ" sz="2400" b="1" dirty="0"/>
          </a:p>
        </p:txBody>
      </p:sp>
      <p:sp>
        <p:nvSpPr>
          <p:cNvPr id="15" name="Pravoúhlý trojúhelník 14"/>
          <p:cNvSpPr/>
          <p:nvPr/>
        </p:nvSpPr>
        <p:spPr>
          <a:xfrm>
            <a:off x="4932040" y="5229200"/>
            <a:ext cx="3105345" cy="675075"/>
          </a:xfrm>
          <a:prstGeom prst="rtTriangle">
            <a:avLst/>
          </a:prstGeom>
          <a:noFill/>
          <a:ln w="285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6" name="Skupina 15"/>
          <p:cNvGrpSpPr/>
          <p:nvPr/>
        </p:nvGrpSpPr>
        <p:grpSpPr>
          <a:xfrm>
            <a:off x="4572000" y="5544234"/>
            <a:ext cx="720080" cy="675075"/>
            <a:chOff x="6012160" y="1268760"/>
            <a:chExt cx="720080" cy="720080"/>
          </a:xfrm>
        </p:grpSpPr>
        <p:sp>
          <p:nvSpPr>
            <p:cNvPr id="17" name="Elipsa 16"/>
            <p:cNvSpPr/>
            <p:nvPr/>
          </p:nvSpPr>
          <p:spPr>
            <a:xfrm>
              <a:off x="6516216" y="1484784"/>
              <a:ext cx="36000" cy="36000"/>
            </a:xfrm>
            <a:prstGeom prst="ellipse">
              <a:avLst/>
            </a:prstGeom>
            <a:solidFill>
              <a:srgbClr val="FFC0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louk 17"/>
            <p:cNvSpPr/>
            <p:nvPr/>
          </p:nvSpPr>
          <p:spPr>
            <a:xfrm>
              <a:off x="6012160" y="1268760"/>
              <a:ext cx="720080" cy="720080"/>
            </a:xfrm>
            <a:prstGeom prst="arc">
              <a:avLst/>
            </a:prstGeom>
            <a:ln w="28575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1" name="TextovéPole 20"/>
          <p:cNvSpPr txBox="1"/>
          <p:nvPr/>
        </p:nvSpPr>
        <p:spPr>
          <a:xfrm>
            <a:off x="5112060" y="5904275"/>
            <a:ext cx="112512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FF00"/>
                </a:solidFill>
              </a:rPr>
              <a:t>100 m</a:t>
            </a:r>
            <a:endParaRPr lang="cs-CZ" sz="2000" b="1" dirty="0">
              <a:solidFill>
                <a:srgbClr val="FFFF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256965" y="5409220"/>
            <a:ext cx="112512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FF00"/>
                </a:solidFill>
              </a:rPr>
              <a:t>12 m</a:t>
            </a:r>
            <a:endParaRPr lang="cs-CZ" sz="2000" b="1" dirty="0">
              <a:solidFill>
                <a:srgbClr val="FFFF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687235" y="5589240"/>
            <a:ext cx="112512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000" b="1" dirty="0" smtClean="0">
                <a:solidFill>
                  <a:srgbClr val="FFFF00"/>
                </a:solidFill>
              </a:rPr>
              <a:t>α</a:t>
            </a:r>
            <a:endParaRPr lang="cs-CZ" sz="2000" b="1" dirty="0">
              <a:solidFill>
                <a:srgbClr val="FFFF00"/>
              </a:solidFill>
            </a:endParaRPr>
          </a:p>
        </p:txBody>
      </p:sp>
      <p:sp>
        <p:nvSpPr>
          <p:cNvPr id="24" name="Veselý obličej 23"/>
          <p:cNvSpPr/>
          <p:nvPr/>
        </p:nvSpPr>
        <p:spPr>
          <a:xfrm>
            <a:off x="296525" y="6219310"/>
            <a:ext cx="540060" cy="495055"/>
          </a:xfrm>
          <a:prstGeom prst="smileyFac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94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14" grpId="0" animBg="1"/>
      <p:bldP spid="15" grpId="0" animBg="1"/>
      <p:bldP spid="21" grpId="0"/>
      <p:bldP spid="22" grpId="0"/>
      <p:bldP spid="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Soubor:</a:t>
            </a:r>
            <a:r>
              <a:rPr lang="cs-CZ" sz="1200" dirty="0" err="1" smtClean="0"/>
              <a:t>Adansonia</a:t>
            </a:r>
            <a:r>
              <a:rPr lang="cs-CZ" sz="1200" dirty="0" smtClean="0"/>
              <a:t> grandidieri04.jpg. In: </a:t>
            </a:r>
            <a:r>
              <a:rPr lang="cs-CZ" sz="1200" i="1" dirty="0" err="1" smtClean="0"/>
              <a:t>Wikipedia</a:t>
            </a:r>
            <a:r>
              <a:rPr lang="cs-CZ" sz="1200" i="1" dirty="0" smtClean="0"/>
              <a:t>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 [online]. San </a:t>
            </a:r>
            <a:r>
              <a:rPr lang="cs-CZ" sz="1200" dirty="0" err="1" smtClean="0"/>
              <a:t>Francisco</a:t>
            </a:r>
            <a:r>
              <a:rPr lang="cs-CZ" sz="1200" dirty="0" smtClean="0"/>
              <a:t> (CA): </a:t>
            </a:r>
            <a:r>
              <a:rPr lang="cs-CZ" sz="1200" dirty="0" err="1" smtClean="0"/>
              <a:t>Wikimedia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31. 5. 2009, 04:09 Náhled verze z 31. 5. 2009, 04: [cit. 2013-05-01]. Dostupné z: </a:t>
            </a:r>
            <a:r>
              <a:rPr lang="cs-CZ" sz="1200" dirty="0" smtClean="0">
                <a:hlinkClick r:id="rId2"/>
              </a:rPr>
              <a:t>http://cs.wikipedia.org/wiki/Soubor:Adansonia_grandidieri04.jpg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File:Sněžka, z Růžové hory.</a:t>
            </a:r>
            <a:r>
              <a:rPr lang="cs-CZ" sz="1200" dirty="0" err="1" smtClean="0"/>
              <a:t>jpgSoubor</a:t>
            </a:r>
            <a:r>
              <a:rPr lang="cs-CZ" sz="1200" dirty="0" smtClean="0"/>
              <a:t>:</a:t>
            </a:r>
            <a:r>
              <a:rPr lang="cs-CZ" sz="1200" dirty="0" err="1" smtClean="0"/>
              <a:t>Adansonia</a:t>
            </a:r>
            <a:r>
              <a:rPr lang="cs-CZ" sz="1200" dirty="0" smtClean="0"/>
              <a:t> grandidieri04.jpg. In: </a:t>
            </a:r>
            <a:r>
              <a:rPr lang="cs-CZ" sz="1200" i="1" dirty="0" err="1" smtClean="0"/>
              <a:t>Wikipedia</a:t>
            </a:r>
            <a:r>
              <a:rPr lang="cs-CZ" sz="1200" i="1" dirty="0" smtClean="0"/>
              <a:t>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 [online]. San </a:t>
            </a:r>
            <a:r>
              <a:rPr lang="cs-CZ" sz="1200" dirty="0" err="1" smtClean="0"/>
              <a:t>Francisco</a:t>
            </a:r>
            <a:r>
              <a:rPr lang="cs-CZ" sz="1200" dirty="0" smtClean="0"/>
              <a:t> (CA): </a:t>
            </a:r>
            <a:r>
              <a:rPr lang="cs-CZ" sz="1200" dirty="0" err="1" smtClean="0"/>
              <a:t>Wikimedia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24. 4. 2009, 18:55 Náhled verze z 24. 4. 2009, 18: [cit. 2013-05-01]. Dostupné z: </a:t>
            </a:r>
            <a:r>
              <a:rPr lang="cs-CZ" sz="1200" dirty="0" smtClean="0">
                <a:hlinkClick r:id="rId3"/>
              </a:rPr>
              <a:t>http://commons.wikimedia.org/wiki/File:Sn%C4%9B%C5%BEka,_z_R%C5%AF%C5%BEov%C3%A9_hory.jpg?uselang=cs</a:t>
            </a:r>
            <a:endParaRPr lang="cs-CZ" sz="1200" dirty="0" smtClean="0"/>
          </a:p>
          <a:p>
            <a:r>
              <a:rPr lang="cs-CZ" sz="1200" dirty="0" smtClean="0"/>
              <a:t>File:Nebezpečné klesání (bez čísla).</a:t>
            </a:r>
            <a:r>
              <a:rPr lang="cs-CZ" sz="1200" dirty="0" err="1" smtClean="0"/>
              <a:t>jpg</a:t>
            </a:r>
            <a:r>
              <a:rPr lang="cs-CZ" sz="1200" dirty="0" smtClean="0"/>
              <a:t>. In: </a:t>
            </a:r>
            <a:r>
              <a:rPr lang="cs-CZ" sz="1200" i="1" dirty="0" err="1" smtClean="0"/>
              <a:t>Wikipedia</a:t>
            </a:r>
            <a:r>
              <a:rPr lang="cs-CZ" sz="1200" i="1" dirty="0" smtClean="0"/>
              <a:t>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 [online]. San </a:t>
            </a:r>
            <a:r>
              <a:rPr lang="cs-CZ" sz="1200" dirty="0" err="1" smtClean="0"/>
              <a:t>Francisco</a:t>
            </a:r>
            <a:r>
              <a:rPr lang="cs-CZ" sz="1200" dirty="0" smtClean="0"/>
              <a:t> (CA): </a:t>
            </a:r>
            <a:r>
              <a:rPr lang="cs-CZ" sz="1200" dirty="0" err="1" smtClean="0"/>
              <a:t>Wikimedia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25. 2. 2009, 16:42 Náhled verze z 25. 2. 2009, 16: [cit. 2013-05-01]. Dostupné z: </a:t>
            </a:r>
            <a:r>
              <a:rPr lang="cs-CZ" sz="1200" dirty="0" smtClean="0">
                <a:hlinkClick r:id="rId4"/>
              </a:rPr>
              <a:t>http://commons.wikimedia.org/wiki/File:Nebezpe%C4%8Dn%C3%A9_kles%C3%A1n%C3%AD_%28bez_%C4%8D%C3%ADsla%29.jpg?uselang=cs</a:t>
            </a:r>
            <a:endParaRPr lang="cs-CZ" sz="1200" dirty="0" smtClean="0"/>
          </a:p>
          <a:p>
            <a:r>
              <a:rPr lang="cs-CZ" sz="1200" dirty="0" smtClean="0"/>
              <a:t>File:Czech </a:t>
            </a:r>
            <a:r>
              <a:rPr lang="cs-CZ" sz="1200" dirty="0" err="1" smtClean="0"/>
              <a:t>road</a:t>
            </a:r>
            <a:r>
              <a:rPr lang="cs-CZ" sz="1200" dirty="0" smtClean="0"/>
              <a:t> sign A05a.svg. In: </a:t>
            </a:r>
            <a:r>
              <a:rPr lang="cs-CZ" sz="1200" i="1" dirty="0" err="1" smtClean="0"/>
              <a:t>Wikipedia</a:t>
            </a:r>
            <a:r>
              <a:rPr lang="cs-CZ" sz="1200" i="1" dirty="0" smtClean="0"/>
              <a:t>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 [online]. San </a:t>
            </a:r>
            <a:r>
              <a:rPr lang="cs-CZ" sz="1200" dirty="0" err="1" smtClean="0"/>
              <a:t>Francisco</a:t>
            </a:r>
            <a:r>
              <a:rPr lang="cs-CZ" sz="1200" dirty="0" smtClean="0"/>
              <a:t> (CA): </a:t>
            </a:r>
            <a:r>
              <a:rPr lang="cs-CZ" sz="1200" dirty="0" err="1" smtClean="0"/>
              <a:t>Wikimedia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18. 10. 2011, 01:08 Náhled verze z 18. 10. 2011, 0 [cit. 2013-05-01]. Dostupné z: </a:t>
            </a:r>
            <a:r>
              <a:rPr lang="cs-CZ" sz="1200" dirty="0" smtClean="0">
                <a:hlinkClick r:id="rId5"/>
              </a:rPr>
              <a:t>http://commons.wikimedia.org/wiki/File:Czech_road_sign_A05a.svg?uselang=cs</a:t>
            </a:r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456</Words>
  <Application>Microsoft Office PowerPoint</Application>
  <PresentationFormat>Předvádění na obrazovce (4:3)</PresentationFormat>
  <Paragraphs>41</Paragraphs>
  <Slides>7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Goniometrické funkce</vt:lpstr>
      <vt:lpstr>Snímek 3</vt:lpstr>
      <vt:lpstr>Snímek 4</vt:lpstr>
      <vt:lpstr>Snímek 5</vt:lpstr>
      <vt:lpstr>Snímek 6</vt:lpstr>
      <vt:lpstr>Snímek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Dum</cp:lastModifiedBy>
  <cp:revision>11</cp:revision>
  <dcterms:created xsi:type="dcterms:W3CDTF">2013-05-01T17:18:07Z</dcterms:created>
  <dcterms:modified xsi:type="dcterms:W3CDTF">2013-06-06T18:17:42Z</dcterms:modified>
</cp:coreProperties>
</file>