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615224-E305-4C3B-A1D4-74C633AB6842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167527-D842-4FC6-A33A-C765E5D4B9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34820" y="1628775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VY_42_INOVACE_34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7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Čtyřúhelníky - pojmy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Úvod k čtyřúhelníkům. Žáci procvičují základní údaje.</a:t>
            </a:r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Čtyřúhelníky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POJMY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Ze zobrazených geometrických útvarů vyber čtyřúhelníky.</a:t>
            </a:r>
            <a:endParaRPr lang="cs-CZ" sz="2400" b="1" dirty="0"/>
          </a:p>
        </p:txBody>
      </p:sp>
      <p:sp>
        <p:nvSpPr>
          <p:cNvPr id="3" name="Volný tvar 2"/>
          <p:cNvSpPr/>
          <p:nvPr/>
        </p:nvSpPr>
        <p:spPr>
          <a:xfrm>
            <a:off x="514905" y="1464816"/>
            <a:ext cx="1287262" cy="1757778"/>
          </a:xfrm>
          <a:custGeom>
            <a:avLst/>
            <a:gdLst>
              <a:gd name="connsiteX0" fmla="*/ 532660 w 1287262"/>
              <a:gd name="connsiteY0" fmla="*/ 0 h 1757778"/>
              <a:gd name="connsiteX1" fmla="*/ 0 w 1287262"/>
              <a:gd name="connsiteY1" fmla="*/ 1411549 h 1757778"/>
              <a:gd name="connsiteX2" fmla="*/ 754602 w 1287262"/>
              <a:gd name="connsiteY2" fmla="*/ 852256 h 1757778"/>
              <a:gd name="connsiteX3" fmla="*/ 1056443 w 1287262"/>
              <a:gd name="connsiteY3" fmla="*/ 1757778 h 1757778"/>
              <a:gd name="connsiteX4" fmla="*/ 1287262 w 1287262"/>
              <a:gd name="connsiteY4" fmla="*/ 266330 h 1757778"/>
              <a:gd name="connsiteX5" fmla="*/ 532660 w 1287262"/>
              <a:gd name="connsiteY5" fmla="*/ 0 h 1757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87262" h="1757778">
                <a:moveTo>
                  <a:pt x="532660" y="0"/>
                </a:moveTo>
                <a:lnTo>
                  <a:pt x="0" y="1411549"/>
                </a:lnTo>
                <a:lnTo>
                  <a:pt x="754602" y="852256"/>
                </a:lnTo>
                <a:lnTo>
                  <a:pt x="1056443" y="1757778"/>
                </a:lnTo>
                <a:lnTo>
                  <a:pt x="1287262" y="266330"/>
                </a:lnTo>
                <a:lnTo>
                  <a:pt x="532660" y="0"/>
                </a:lnTo>
                <a:close/>
              </a:path>
            </a:pathLst>
          </a:cu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2681790" y="1538790"/>
            <a:ext cx="2210540" cy="1597980"/>
          </a:xfrm>
          <a:custGeom>
            <a:avLst/>
            <a:gdLst>
              <a:gd name="connsiteX0" fmla="*/ 239697 w 2210540"/>
              <a:gd name="connsiteY0" fmla="*/ 568170 h 1597980"/>
              <a:gd name="connsiteX1" fmla="*/ 1473693 w 2210540"/>
              <a:gd name="connsiteY1" fmla="*/ 0 h 1597980"/>
              <a:gd name="connsiteX2" fmla="*/ 2210540 w 2210540"/>
              <a:gd name="connsiteY2" fmla="*/ 994299 h 1597980"/>
              <a:gd name="connsiteX3" fmla="*/ 0 w 2210540"/>
              <a:gd name="connsiteY3" fmla="*/ 1597980 h 1597980"/>
              <a:gd name="connsiteX4" fmla="*/ 239697 w 2210540"/>
              <a:gd name="connsiteY4" fmla="*/ 568170 h 1597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0540" h="1597980">
                <a:moveTo>
                  <a:pt x="239697" y="568170"/>
                </a:moveTo>
                <a:lnTo>
                  <a:pt x="1473693" y="0"/>
                </a:lnTo>
                <a:lnTo>
                  <a:pt x="2210540" y="994299"/>
                </a:lnTo>
                <a:lnTo>
                  <a:pt x="0" y="1597980"/>
                </a:lnTo>
                <a:lnTo>
                  <a:pt x="239697" y="568170"/>
                </a:lnTo>
                <a:close/>
              </a:path>
            </a:pathLst>
          </a:cu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791580" y="4374105"/>
            <a:ext cx="2476870" cy="1731146"/>
          </a:xfrm>
          <a:custGeom>
            <a:avLst/>
            <a:gdLst>
              <a:gd name="connsiteX0" fmla="*/ 781235 w 2476870"/>
              <a:gd name="connsiteY0" fmla="*/ 0 h 1731146"/>
              <a:gd name="connsiteX1" fmla="*/ 0 w 2476870"/>
              <a:gd name="connsiteY1" fmla="*/ 1731146 h 1731146"/>
              <a:gd name="connsiteX2" fmla="*/ 2476870 w 2476870"/>
              <a:gd name="connsiteY2" fmla="*/ 621437 h 1731146"/>
              <a:gd name="connsiteX3" fmla="*/ 923278 w 2476870"/>
              <a:gd name="connsiteY3" fmla="*/ 878889 h 1731146"/>
              <a:gd name="connsiteX4" fmla="*/ 781235 w 2476870"/>
              <a:gd name="connsiteY4" fmla="*/ 0 h 1731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870" h="1731146">
                <a:moveTo>
                  <a:pt x="781235" y="0"/>
                </a:moveTo>
                <a:lnTo>
                  <a:pt x="0" y="1731146"/>
                </a:lnTo>
                <a:lnTo>
                  <a:pt x="2476870" y="621437"/>
                </a:lnTo>
                <a:lnTo>
                  <a:pt x="923278" y="878889"/>
                </a:lnTo>
                <a:lnTo>
                  <a:pt x="781235" y="0"/>
                </a:lnTo>
                <a:close/>
              </a:path>
            </a:pathLst>
          </a:cu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3806915" y="4599130"/>
            <a:ext cx="2041864" cy="1908699"/>
          </a:xfrm>
          <a:custGeom>
            <a:avLst/>
            <a:gdLst>
              <a:gd name="connsiteX0" fmla="*/ 1056443 w 2041864"/>
              <a:gd name="connsiteY0" fmla="*/ 0 h 1908699"/>
              <a:gd name="connsiteX1" fmla="*/ 0 w 2041864"/>
              <a:gd name="connsiteY1" fmla="*/ 941033 h 1908699"/>
              <a:gd name="connsiteX2" fmla="*/ 506028 w 2041864"/>
              <a:gd name="connsiteY2" fmla="*/ 1908699 h 1908699"/>
              <a:gd name="connsiteX3" fmla="*/ 941033 w 2041864"/>
              <a:gd name="connsiteY3" fmla="*/ 1225118 h 1908699"/>
              <a:gd name="connsiteX4" fmla="*/ 1935332 w 2041864"/>
              <a:gd name="connsiteY4" fmla="*/ 1544714 h 1908699"/>
              <a:gd name="connsiteX5" fmla="*/ 2041864 w 2041864"/>
              <a:gd name="connsiteY5" fmla="*/ 230819 h 1908699"/>
              <a:gd name="connsiteX6" fmla="*/ 1056443 w 2041864"/>
              <a:gd name="connsiteY6" fmla="*/ 0 h 19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41864" h="1908699">
                <a:moveTo>
                  <a:pt x="1056443" y="0"/>
                </a:moveTo>
                <a:lnTo>
                  <a:pt x="0" y="941033"/>
                </a:lnTo>
                <a:lnTo>
                  <a:pt x="506028" y="1908699"/>
                </a:lnTo>
                <a:lnTo>
                  <a:pt x="941033" y="1225118"/>
                </a:lnTo>
                <a:lnTo>
                  <a:pt x="1935332" y="1544714"/>
                </a:lnTo>
                <a:lnTo>
                  <a:pt x="2041864" y="230819"/>
                </a:lnTo>
                <a:lnTo>
                  <a:pt x="1056443" y="0"/>
                </a:lnTo>
                <a:close/>
              </a:path>
            </a:pathLst>
          </a:cu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 rot="3445482">
            <a:off x="6732240" y="4959170"/>
            <a:ext cx="1535221" cy="1260140"/>
          </a:xfrm>
          <a:custGeom>
            <a:avLst/>
            <a:gdLst>
              <a:gd name="connsiteX0" fmla="*/ 0 w 1580226"/>
              <a:gd name="connsiteY0" fmla="*/ 71021 h 861134"/>
              <a:gd name="connsiteX1" fmla="*/ 35511 w 1580226"/>
              <a:gd name="connsiteY1" fmla="*/ 861134 h 861134"/>
              <a:gd name="connsiteX2" fmla="*/ 1580226 w 1580226"/>
              <a:gd name="connsiteY2" fmla="*/ 754602 h 861134"/>
              <a:gd name="connsiteX3" fmla="*/ 896645 w 1580226"/>
              <a:gd name="connsiteY3" fmla="*/ 0 h 861134"/>
              <a:gd name="connsiteX4" fmla="*/ 0 w 1580226"/>
              <a:gd name="connsiteY4" fmla="*/ 71021 h 8611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80226" h="861134">
                <a:moveTo>
                  <a:pt x="0" y="71021"/>
                </a:moveTo>
                <a:lnTo>
                  <a:pt x="35511" y="861134"/>
                </a:lnTo>
                <a:lnTo>
                  <a:pt x="1580226" y="754602"/>
                </a:lnTo>
                <a:lnTo>
                  <a:pt x="896645" y="0"/>
                </a:lnTo>
                <a:lnTo>
                  <a:pt x="0" y="71021"/>
                </a:lnTo>
                <a:close/>
              </a:path>
            </a:pathLst>
          </a:cu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17105" y="2978950"/>
            <a:ext cx="1035115" cy="139515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osoúhelník 8"/>
          <p:cNvSpPr/>
          <p:nvPr/>
        </p:nvSpPr>
        <p:spPr>
          <a:xfrm>
            <a:off x="2501770" y="3879050"/>
            <a:ext cx="1485165" cy="810090"/>
          </a:xfrm>
          <a:prstGeom prst="parallelogram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102170" y="1043735"/>
            <a:ext cx="2726795" cy="46166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Klikni na obrazec</a:t>
            </a:r>
            <a:endParaRPr lang="cs-CZ" sz="2400" b="1" dirty="0"/>
          </a:p>
        </p:txBody>
      </p:sp>
      <p:sp>
        <p:nvSpPr>
          <p:cNvPr id="11" name="Pravidelný pětiúhelník 10"/>
          <p:cNvSpPr/>
          <p:nvPr/>
        </p:nvSpPr>
        <p:spPr>
          <a:xfrm>
            <a:off x="7092280" y="2078850"/>
            <a:ext cx="1530170" cy="1440160"/>
          </a:xfrm>
          <a:prstGeom prst="pentagon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20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>
                                      <p:cBhvr>
                                        <p:cTn id="3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4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Čtyřúhelníky mají:</a:t>
            </a:r>
            <a:endParaRPr lang="cs-CZ" sz="2400" b="1" dirty="0"/>
          </a:p>
        </p:txBody>
      </p:sp>
      <p:sp>
        <p:nvSpPr>
          <p:cNvPr id="4" name="Volný tvar 3"/>
          <p:cNvSpPr/>
          <p:nvPr/>
        </p:nvSpPr>
        <p:spPr>
          <a:xfrm>
            <a:off x="566555" y="2348880"/>
            <a:ext cx="2210540" cy="1597980"/>
          </a:xfrm>
          <a:custGeom>
            <a:avLst/>
            <a:gdLst>
              <a:gd name="connsiteX0" fmla="*/ 239697 w 2210540"/>
              <a:gd name="connsiteY0" fmla="*/ 568170 h 1597980"/>
              <a:gd name="connsiteX1" fmla="*/ 1473693 w 2210540"/>
              <a:gd name="connsiteY1" fmla="*/ 0 h 1597980"/>
              <a:gd name="connsiteX2" fmla="*/ 2210540 w 2210540"/>
              <a:gd name="connsiteY2" fmla="*/ 994299 h 1597980"/>
              <a:gd name="connsiteX3" fmla="*/ 0 w 2210540"/>
              <a:gd name="connsiteY3" fmla="*/ 1597980 h 1597980"/>
              <a:gd name="connsiteX4" fmla="*/ 239697 w 2210540"/>
              <a:gd name="connsiteY4" fmla="*/ 568170 h 1597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0540" h="1597980">
                <a:moveTo>
                  <a:pt x="239697" y="568170"/>
                </a:moveTo>
                <a:lnTo>
                  <a:pt x="1473693" y="0"/>
                </a:lnTo>
                <a:lnTo>
                  <a:pt x="2210540" y="994299"/>
                </a:lnTo>
                <a:lnTo>
                  <a:pt x="0" y="1597980"/>
                </a:lnTo>
                <a:lnTo>
                  <a:pt x="239697" y="568170"/>
                </a:lnTo>
                <a:close/>
              </a:path>
            </a:pathLst>
          </a:cu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791580" y="4374105"/>
            <a:ext cx="2476870" cy="1731146"/>
          </a:xfrm>
          <a:custGeom>
            <a:avLst/>
            <a:gdLst>
              <a:gd name="connsiteX0" fmla="*/ 781235 w 2476870"/>
              <a:gd name="connsiteY0" fmla="*/ 0 h 1731146"/>
              <a:gd name="connsiteX1" fmla="*/ 0 w 2476870"/>
              <a:gd name="connsiteY1" fmla="*/ 1731146 h 1731146"/>
              <a:gd name="connsiteX2" fmla="*/ 2476870 w 2476870"/>
              <a:gd name="connsiteY2" fmla="*/ 621437 h 1731146"/>
              <a:gd name="connsiteX3" fmla="*/ 923278 w 2476870"/>
              <a:gd name="connsiteY3" fmla="*/ 878889 h 1731146"/>
              <a:gd name="connsiteX4" fmla="*/ 781235 w 2476870"/>
              <a:gd name="connsiteY4" fmla="*/ 0 h 1731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76870" h="1731146">
                <a:moveTo>
                  <a:pt x="781235" y="0"/>
                </a:moveTo>
                <a:lnTo>
                  <a:pt x="0" y="1731146"/>
                </a:lnTo>
                <a:lnTo>
                  <a:pt x="2476870" y="621437"/>
                </a:lnTo>
                <a:lnTo>
                  <a:pt x="923278" y="878889"/>
                </a:lnTo>
                <a:lnTo>
                  <a:pt x="781235" y="0"/>
                </a:lnTo>
                <a:close/>
              </a:path>
            </a:pathLst>
          </a:cu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26895" y="1268760"/>
            <a:ext cx="1035115" cy="139515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1718810"/>
            <a:ext cx="265529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 strany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573905"/>
            <a:ext cx="265529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 vrcholy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3429000"/>
            <a:ext cx="265529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 úhly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06915" y="4779150"/>
            <a:ext cx="436548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Součet úhlů v čtyřúhelníku je ?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67355" y="4779150"/>
            <a:ext cx="810090" cy="461665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360°</a:t>
            </a:r>
            <a:endParaRPr lang="cs-CZ" sz="2400" b="1" dirty="0"/>
          </a:p>
        </p:txBody>
      </p:sp>
      <p:cxnSp>
        <p:nvCxnSpPr>
          <p:cNvPr id="18" name="Přímá spojovací čára 17"/>
          <p:cNvCxnSpPr>
            <a:stCxn id="4" idx="0"/>
            <a:endCxn id="4" idx="2"/>
          </p:cNvCxnSpPr>
          <p:nvPr/>
        </p:nvCxnSpPr>
        <p:spPr>
          <a:xfrm>
            <a:off x="806252" y="2917050"/>
            <a:ext cx="1970843" cy="4261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401870" y="2609618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26995" y="2618910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17005" y="998730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01870" y="953725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41930" y="2708920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17005" y="1718810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031940" y="953725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356865" y="1763815"/>
            <a:ext cx="315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8" name="Oblouk 27"/>
          <p:cNvSpPr/>
          <p:nvPr/>
        </p:nvSpPr>
        <p:spPr>
          <a:xfrm>
            <a:off x="3293930" y="2348879"/>
            <a:ext cx="648000" cy="630071"/>
          </a:xfrm>
          <a:prstGeom prst="arc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louk 28"/>
          <p:cNvSpPr/>
          <p:nvPr/>
        </p:nvSpPr>
        <p:spPr>
          <a:xfrm rot="16200000">
            <a:off x="4338009" y="2357845"/>
            <a:ext cx="648000" cy="630071"/>
          </a:xfrm>
          <a:prstGeom prst="arc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louk 29"/>
          <p:cNvSpPr/>
          <p:nvPr/>
        </p:nvSpPr>
        <p:spPr>
          <a:xfrm rot="10800000">
            <a:off x="4329045" y="953725"/>
            <a:ext cx="648000" cy="630071"/>
          </a:xfrm>
          <a:prstGeom prst="arc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louk 30"/>
          <p:cNvSpPr/>
          <p:nvPr/>
        </p:nvSpPr>
        <p:spPr>
          <a:xfrm rot="5400000">
            <a:off x="3302896" y="962690"/>
            <a:ext cx="648000" cy="630071"/>
          </a:xfrm>
          <a:prstGeom prst="arc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500"/>
                            </p:stCondLst>
                            <p:childTnLst>
                              <p:par>
                                <p:cTn id="6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 zobrazený čtyřúhelník doplň dvojici:</a:t>
            </a:r>
            <a:endParaRPr lang="cs-CZ" sz="2400" b="1" dirty="0"/>
          </a:p>
        </p:txBody>
      </p:sp>
      <p:sp>
        <p:nvSpPr>
          <p:cNvPr id="4" name="Volný tvar 3"/>
          <p:cNvSpPr/>
          <p:nvPr/>
        </p:nvSpPr>
        <p:spPr>
          <a:xfrm>
            <a:off x="791580" y="1988839"/>
            <a:ext cx="3150350" cy="2565285"/>
          </a:xfrm>
          <a:custGeom>
            <a:avLst/>
            <a:gdLst>
              <a:gd name="connsiteX0" fmla="*/ 239697 w 2210540"/>
              <a:gd name="connsiteY0" fmla="*/ 568170 h 1597980"/>
              <a:gd name="connsiteX1" fmla="*/ 1473693 w 2210540"/>
              <a:gd name="connsiteY1" fmla="*/ 0 h 1597980"/>
              <a:gd name="connsiteX2" fmla="*/ 2210540 w 2210540"/>
              <a:gd name="connsiteY2" fmla="*/ 994299 h 1597980"/>
              <a:gd name="connsiteX3" fmla="*/ 0 w 2210540"/>
              <a:gd name="connsiteY3" fmla="*/ 1597980 h 1597980"/>
              <a:gd name="connsiteX4" fmla="*/ 239697 w 2210540"/>
              <a:gd name="connsiteY4" fmla="*/ 568170 h 1597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10540" h="1597980">
                <a:moveTo>
                  <a:pt x="239697" y="568170"/>
                </a:moveTo>
                <a:lnTo>
                  <a:pt x="1473693" y="0"/>
                </a:lnTo>
                <a:lnTo>
                  <a:pt x="2210540" y="994299"/>
                </a:lnTo>
                <a:lnTo>
                  <a:pt x="0" y="1597980"/>
                </a:lnTo>
                <a:lnTo>
                  <a:pt x="239697" y="568170"/>
                </a:lnTo>
                <a:close/>
              </a:path>
            </a:pathLst>
          </a:cu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4526995" y="1493785"/>
            <a:ext cx="301533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Sousedních vrcholů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6555" y="450912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96925" y="347400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26795" y="158379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36585" y="257390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006715" y="414908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311860" y="230387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36685" y="203384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6565" y="34290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572000" y="2742310"/>
            <a:ext cx="301533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Protějších vrcholů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526995" y="2078850"/>
            <a:ext cx="67507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A-B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17105" y="2078850"/>
            <a:ext cx="67507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B-C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07215" y="2078850"/>
            <a:ext cx="67507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C-D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452320" y="2078850"/>
            <a:ext cx="67507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A-D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3462390"/>
            <a:ext cx="67507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A-C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62110" y="3462390"/>
            <a:ext cx="675075" cy="46166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B-D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572000" y="4239090"/>
            <a:ext cx="301533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Sousedních stran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17005" y="5487615"/>
            <a:ext cx="301533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Protějších stran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572000" y="482415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a-b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62110" y="482415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b-c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552220" y="482415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c-d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497325" y="482415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a-d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617005" y="620769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a-c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607115" y="620769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b-d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000"/>
                            </p:stCondLst>
                            <p:childTnLst>
                              <p:par>
                                <p:cTn id="4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 zobrazený čtyřúhelník doplň dvojici: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32040" y="4149080"/>
            <a:ext cx="301533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Sousedních úhlů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6555" y="450912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86935" y="261891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71700" y="113374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76745" y="360902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61810" y="243889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185382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51620" y="25289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77045" y="5397605"/>
            <a:ext cx="301533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Protějších úhlů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932040" y="4734145"/>
            <a:ext cx="67507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α</a:t>
            </a:r>
            <a:r>
              <a:rPr lang="cs-CZ" sz="2400" b="1" dirty="0" smtClean="0"/>
              <a:t>-</a:t>
            </a:r>
            <a:r>
              <a:rPr lang="el-GR" sz="2400" b="1" dirty="0" smtClean="0"/>
              <a:t>β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22150" y="4734145"/>
            <a:ext cx="67507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β </a:t>
            </a:r>
            <a:r>
              <a:rPr lang="cs-CZ" sz="2400" b="1" dirty="0" smtClean="0"/>
              <a:t>-</a:t>
            </a:r>
            <a:r>
              <a:rPr lang="el-GR" sz="2400" b="1" dirty="0" smtClean="0"/>
              <a:t>γ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12260" y="4734145"/>
            <a:ext cx="67507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γ </a:t>
            </a:r>
            <a:r>
              <a:rPr lang="cs-CZ" sz="2400" b="1" dirty="0" smtClean="0"/>
              <a:t>-</a:t>
            </a:r>
            <a:r>
              <a:rPr lang="el-GR" sz="2400" b="1" dirty="0" smtClean="0"/>
              <a:t>δ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857365" y="4734145"/>
            <a:ext cx="76508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α </a:t>
            </a:r>
            <a:r>
              <a:rPr lang="cs-CZ" sz="2400" b="1" dirty="0" smtClean="0"/>
              <a:t>-</a:t>
            </a:r>
            <a:r>
              <a:rPr lang="el-GR" sz="2400" b="1" dirty="0" smtClean="0"/>
              <a:t> δ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77045" y="6117685"/>
            <a:ext cx="76508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α </a:t>
            </a:r>
            <a:r>
              <a:rPr lang="cs-CZ" sz="2400" b="1" dirty="0" smtClean="0"/>
              <a:t>-</a:t>
            </a:r>
            <a:r>
              <a:rPr lang="el-GR" sz="2400" b="1" dirty="0" smtClean="0"/>
              <a:t> γ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967154" y="6117685"/>
            <a:ext cx="765085" cy="46166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β </a:t>
            </a:r>
            <a:r>
              <a:rPr lang="cs-CZ" sz="2400" b="1" dirty="0" smtClean="0"/>
              <a:t>-</a:t>
            </a:r>
            <a:r>
              <a:rPr lang="el-GR" sz="2400" b="1" dirty="0" smtClean="0"/>
              <a:t> δ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932040" y="1358770"/>
            <a:ext cx="301533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Sousedních stran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977045" y="2607295"/>
            <a:ext cx="3015334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Protějších stran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932040" y="194383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a-b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922150" y="194383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b-c</a:t>
            </a:r>
            <a:endParaRPr lang="cs-CZ" sz="24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912260" y="194383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c-d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857365" y="194383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smtClean="0"/>
              <a:t>a-d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77045" y="332737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a-c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967155" y="3327375"/>
            <a:ext cx="675075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b-d</a:t>
            </a:r>
            <a:endParaRPr lang="cs-CZ" sz="2400" b="1" dirty="0"/>
          </a:p>
        </p:txBody>
      </p:sp>
      <p:grpSp>
        <p:nvGrpSpPr>
          <p:cNvPr id="43" name="Skupina 42"/>
          <p:cNvGrpSpPr/>
          <p:nvPr/>
        </p:nvGrpSpPr>
        <p:grpSpPr>
          <a:xfrm>
            <a:off x="836585" y="1538790"/>
            <a:ext cx="3330290" cy="2991286"/>
            <a:chOff x="836665" y="1538790"/>
            <a:chExt cx="3330290" cy="2991286"/>
          </a:xfrm>
        </p:grpSpPr>
        <p:sp>
          <p:nvSpPr>
            <p:cNvPr id="36" name="Volný tvar 35"/>
            <p:cNvSpPr/>
            <p:nvPr/>
          </p:nvSpPr>
          <p:spPr>
            <a:xfrm>
              <a:off x="926595" y="1538790"/>
              <a:ext cx="3240360" cy="2991286"/>
            </a:xfrm>
            <a:custGeom>
              <a:avLst/>
              <a:gdLst>
                <a:gd name="connsiteX0" fmla="*/ 781235 w 2476870"/>
                <a:gd name="connsiteY0" fmla="*/ 0 h 1731146"/>
                <a:gd name="connsiteX1" fmla="*/ 0 w 2476870"/>
                <a:gd name="connsiteY1" fmla="*/ 1731146 h 1731146"/>
                <a:gd name="connsiteX2" fmla="*/ 2476870 w 2476870"/>
                <a:gd name="connsiteY2" fmla="*/ 621437 h 1731146"/>
                <a:gd name="connsiteX3" fmla="*/ 923278 w 2476870"/>
                <a:gd name="connsiteY3" fmla="*/ 878889 h 1731146"/>
                <a:gd name="connsiteX4" fmla="*/ 781235 w 2476870"/>
                <a:gd name="connsiteY4" fmla="*/ 0 h 1731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870" h="1731146">
                  <a:moveTo>
                    <a:pt x="781235" y="0"/>
                  </a:moveTo>
                  <a:lnTo>
                    <a:pt x="0" y="1731146"/>
                  </a:lnTo>
                  <a:lnTo>
                    <a:pt x="2476870" y="621437"/>
                  </a:lnTo>
                  <a:lnTo>
                    <a:pt x="923278" y="878889"/>
                  </a:lnTo>
                  <a:lnTo>
                    <a:pt x="781235" y="0"/>
                  </a:lnTo>
                  <a:close/>
                </a:path>
              </a:pathLst>
            </a:cu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louk 36"/>
            <p:cNvSpPr/>
            <p:nvPr/>
          </p:nvSpPr>
          <p:spPr>
            <a:xfrm>
              <a:off x="836665" y="3789040"/>
              <a:ext cx="720000" cy="720080"/>
            </a:xfrm>
            <a:prstGeom prst="arc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louk 37"/>
            <p:cNvSpPr/>
            <p:nvPr/>
          </p:nvSpPr>
          <p:spPr>
            <a:xfrm rot="12027052">
              <a:off x="3172408" y="2697458"/>
              <a:ext cx="529146" cy="440925"/>
            </a:xfrm>
            <a:prstGeom prst="arc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8408307">
              <a:off x="1619664" y="1917166"/>
              <a:ext cx="534623" cy="530873"/>
            </a:xfrm>
            <a:prstGeom prst="arc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1826695" y="2708920"/>
              <a:ext cx="585065" cy="585065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21392717">
              <a:off x="2139019" y="2573905"/>
              <a:ext cx="452761" cy="417250"/>
            </a:xfrm>
            <a:custGeom>
              <a:avLst/>
              <a:gdLst>
                <a:gd name="connsiteX0" fmla="*/ 0 w 452761"/>
                <a:gd name="connsiteY0" fmla="*/ 0 h 417250"/>
                <a:gd name="connsiteX1" fmla="*/ 53266 w 452761"/>
                <a:gd name="connsiteY1" fmla="*/ 417250 h 417250"/>
                <a:gd name="connsiteX2" fmla="*/ 452761 w 452761"/>
                <a:gd name="connsiteY2" fmla="*/ 328473 h 417250"/>
                <a:gd name="connsiteX3" fmla="*/ 0 w 452761"/>
                <a:gd name="connsiteY3" fmla="*/ 0 h 41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2761" h="417250">
                  <a:moveTo>
                    <a:pt x="0" y="0"/>
                  </a:moveTo>
                  <a:lnTo>
                    <a:pt x="53266" y="417250"/>
                  </a:lnTo>
                  <a:lnTo>
                    <a:pt x="452761" y="3284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141730" y="248389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106615" y="378904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α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906815" y="279893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826695" y="279893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γ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691680" y="194383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δ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3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9000"/>
                            </p:stCondLst>
                            <p:childTnLst>
                              <p:par>
                                <p:cTn id="4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3000"/>
                            </p:stCondLst>
                            <p:childTnLst>
                              <p:par>
                                <p:cTn id="5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3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Dopočítej velikosti zbývajících vnitřních úhlů v čtyřúhelníku: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66555" y="450912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86935" y="261891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71700" y="113374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76745" y="360902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61810" y="243889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51720" y="185382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51620" y="25289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22050" y="1313765"/>
            <a:ext cx="121513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α</a:t>
            </a:r>
            <a:r>
              <a:rPr lang="cs-CZ" sz="2400" b="1" dirty="0" smtClean="0"/>
              <a:t>= 42°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22050" y="1943835"/>
            <a:ext cx="121513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β </a:t>
            </a:r>
            <a:r>
              <a:rPr lang="cs-CZ" sz="2400" b="1" dirty="0" smtClean="0"/>
              <a:t>= 20°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22050" y="2618910"/>
            <a:ext cx="9001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γ </a:t>
            </a:r>
            <a:r>
              <a:rPr lang="cs-CZ" sz="2400" b="1" dirty="0" smtClean="0"/>
              <a:t>= ?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22050" y="3338990"/>
            <a:ext cx="1125125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δ</a:t>
            </a:r>
            <a:r>
              <a:rPr lang="cs-CZ" sz="2400" b="1" dirty="0" smtClean="0"/>
              <a:t>= 28°</a:t>
            </a:r>
            <a:endParaRPr lang="cs-CZ" sz="2400" b="1" dirty="0"/>
          </a:p>
        </p:txBody>
      </p:sp>
      <p:grpSp>
        <p:nvGrpSpPr>
          <p:cNvPr id="3" name="Skupina 42"/>
          <p:cNvGrpSpPr/>
          <p:nvPr/>
        </p:nvGrpSpPr>
        <p:grpSpPr>
          <a:xfrm>
            <a:off x="836585" y="1538790"/>
            <a:ext cx="3330290" cy="2991286"/>
            <a:chOff x="836665" y="1538790"/>
            <a:chExt cx="3330290" cy="2991286"/>
          </a:xfrm>
        </p:grpSpPr>
        <p:sp>
          <p:nvSpPr>
            <p:cNvPr id="36" name="Volný tvar 35"/>
            <p:cNvSpPr/>
            <p:nvPr/>
          </p:nvSpPr>
          <p:spPr>
            <a:xfrm>
              <a:off x="926595" y="1538790"/>
              <a:ext cx="3240360" cy="2991286"/>
            </a:xfrm>
            <a:custGeom>
              <a:avLst/>
              <a:gdLst>
                <a:gd name="connsiteX0" fmla="*/ 781235 w 2476870"/>
                <a:gd name="connsiteY0" fmla="*/ 0 h 1731146"/>
                <a:gd name="connsiteX1" fmla="*/ 0 w 2476870"/>
                <a:gd name="connsiteY1" fmla="*/ 1731146 h 1731146"/>
                <a:gd name="connsiteX2" fmla="*/ 2476870 w 2476870"/>
                <a:gd name="connsiteY2" fmla="*/ 621437 h 1731146"/>
                <a:gd name="connsiteX3" fmla="*/ 923278 w 2476870"/>
                <a:gd name="connsiteY3" fmla="*/ 878889 h 1731146"/>
                <a:gd name="connsiteX4" fmla="*/ 781235 w 2476870"/>
                <a:gd name="connsiteY4" fmla="*/ 0 h 1731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76870" h="1731146">
                  <a:moveTo>
                    <a:pt x="781235" y="0"/>
                  </a:moveTo>
                  <a:lnTo>
                    <a:pt x="0" y="1731146"/>
                  </a:lnTo>
                  <a:lnTo>
                    <a:pt x="2476870" y="621437"/>
                  </a:lnTo>
                  <a:lnTo>
                    <a:pt x="923278" y="878889"/>
                  </a:lnTo>
                  <a:lnTo>
                    <a:pt x="781235" y="0"/>
                  </a:lnTo>
                  <a:close/>
                </a:path>
              </a:pathLst>
            </a:cu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louk 36"/>
            <p:cNvSpPr/>
            <p:nvPr/>
          </p:nvSpPr>
          <p:spPr>
            <a:xfrm>
              <a:off x="836665" y="3789040"/>
              <a:ext cx="720000" cy="720080"/>
            </a:xfrm>
            <a:prstGeom prst="arc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louk 37"/>
            <p:cNvSpPr/>
            <p:nvPr/>
          </p:nvSpPr>
          <p:spPr>
            <a:xfrm rot="12027052">
              <a:off x="3172408" y="2697458"/>
              <a:ext cx="529146" cy="440925"/>
            </a:xfrm>
            <a:prstGeom prst="arc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Oblouk 39"/>
            <p:cNvSpPr/>
            <p:nvPr/>
          </p:nvSpPr>
          <p:spPr>
            <a:xfrm rot="8408307">
              <a:off x="1619664" y="1917166"/>
              <a:ext cx="534623" cy="530873"/>
            </a:xfrm>
            <a:prstGeom prst="arc">
              <a:avLst/>
            </a:prstGeom>
            <a:ln w="2857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1826695" y="2708920"/>
              <a:ext cx="585065" cy="585065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Volný tvar 41"/>
            <p:cNvSpPr/>
            <p:nvPr/>
          </p:nvSpPr>
          <p:spPr>
            <a:xfrm rot="21392717">
              <a:off x="2139019" y="2573905"/>
              <a:ext cx="452761" cy="417250"/>
            </a:xfrm>
            <a:custGeom>
              <a:avLst/>
              <a:gdLst>
                <a:gd name="connsiteX0" fmla="*/ 0 w 452761"/>
                <a:gd name="connsiteY0" fmla="*/ 0 h 417250"/>
                <a:gd name="connsiteX1" fmla="*/ 53266 w 452761"/>
                <a:gd name="connsiteY1" fmla="*/ 417250 h 417250"/>
                <a:gd name="connsiteX2" fmla="*/ 452761 w 452761"/>
                <a:gd name="connsiteY2" fmla="*/ 328473 h 417250"/>
                <a:gd name="connsiteX3" fmla="*/ 0 w 452761"/>
                <a:gd name="connsiteY3" fmla="*/ 0 h 41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52761" h="417250">
                  <a:moveTo>
                    <a:pt x="0" y="0"/>
                  </a:moveTo>
                  <a:lnTo>
                    <a:pt x="53266" y="417250"/>
                  </a:lnTo>
                  <a:lnTo>
                    <a:pt x="452761" y="32847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2141730" y="248389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106615" y="378904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α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906815" y="279893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1826695" y="279893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γ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691680" y="194383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977045" y="4329100"/>
            <a:ext cx="3150350" cy="830997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/>
              <a:t>γ </a:t>
            </a:r>
            <a:r>
              <a:rPr lang="cs-CZ" sz="2400" b="1" dirty="0" smtClean="0"/>
              <a:t>= 360 – (42 + 20 + 28)</a:t>
            </a:r>
          </a:p>
          <a:p>
            <a:r>
              <a:rPr lang="el-GR" sz="2400" b="1" u="sng" dirty="0" smtClean="0"/>
              <a:t>γ </a:t>
            </a:r>
            <a:r>
              <a:rPr lang="cs-CZ" sz="2400" b="1" u="sng" dirty="0" smtClean="0"/>
              <a:t>= 270°</a:t>
            </a:r>
            <a:endParaRPr lang="cs-CZ" sz="2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3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Dopočítej velikosti zbývajících vnitřních úhlů v čtyřúhelníku: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1570" y="458751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26695" y="491416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450912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a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76845" y="342900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b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276745" y="207885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6565" y="347400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22050" y="1313765"/>
            <a:ext cx="121513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α</a:t>
            </a:r>
            <a:r>
              <a:rPr lang="cs-CZ" sz="2400" b="1" dirty="0" smtClean="0"/>
              <a:t>= 91°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22050" y="1943835"/>
            <a:ext cx="189021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β </a:t>
            </a:r>
            <a:r>
              <a:rPr lang="cs-CZ" sz="2400" b="1" dirty="0" smtClean="0"/>
              <a:t>= 121°35´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22050" y="2618910"/>
            <a:ext cx="90010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γ </a:t>
            </a:r>
            <a:r>
              <a:rPr lang="cs-CZ" sz="2400" b="1" dirty="0" smtClean="0"/>
              <a:t>= ?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22050" y="3338990"/>
            <a:ext cx="175519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δ</a:t>
            </a:r>
            <a:r>
              <a:rPr lang="cs-CZ" sz="2400" b="1" dirty="0" smtClean="0"/>
              <a:t>= 109°27´</a:t>
            </a:r>
            <a:endParaRPr lang="cs-CZ" sz="2400" b="1" dirty="0"/>
          </a:p>
        </p:txBody>
      </p:sp>
      <p:sp>
        <p:nvSpPr>
          <p:cNvPr id="37" name="Oblouk 36"/>
          <p:cNvSpPr/>
          <p:nvPr/>
        </p:nvSpPr>
        <p:spPr>
          <a:xfrm>
            <a:off x="611560" y="4194085"/>
            <a:ext cx="720000" cy="720080"/>
          </a:xfrm>
          <a:prstGeom prst="arc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louk 37"/>
          <p:cNvSpPr/>
          <p:nvPr/>
        </p:nvSpPr>
        <p:spPr>
          <a:xfrm rot="12027052">
            <a:off x="3577453" y="2067388"/>
            <a:ext cx="529146" cy="440925"/>
          </a:xfrm>
          <a:prstGeom prst="arc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031940" y="1718810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C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1151620" y="392405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α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141730" y="392405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β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311860" y="221386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γ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286635" y="302395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00B050"/>
                </a:solidFill>
              </a:rPr>
              <a:t>δ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96925" y="4329100"/>
            <a:ext cx="4815535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l-GR" sz="2400" b="1" dirty="0" smtClean="0"/>
              <a:t>γ </a:t>
            </a:r>
            <a:r>
              <a:rPr lang="cs-CZ" sz="2400" b="1" dirty="0" smtClean="0"/>
              <a:t>= 360° – (91° + 121°35´ + 109°27´)</a:t>
            </a:r>
          </a:p>
          <a:p>
            <a:r>
              <a:rPr lang="el-GR" sz="2400" b="1" u="sng" dirty="0" smtClean="0"/>
              <a:t>γ </a:t>
            </a:r>
            <a:r>
              <a:rPr lang="cs-CZ" sz="2400" b="1" u="sng" dirty="0" smtClean="0"/>
              <a:t>= 37°58´</a:t>
            </a:r>
            <a:endParaRPr lang="cs-CZ" sz="2400" b="1" u="sng" dirty="0"/>
          </a:p>
        </p:txBody>
      </p:sp>
      <p:sp>
        <p:nvSpPr>
          <p:cNvPr id="49" name="Volný tvar 48"/>
          <p:cNvSpPr/>
          <p:nvPr/>
        </p:nvSpPr>
        <p:spPr>
          <a:xfrm rot="1159165">
            <a:off x="967719" y="1510106"/>
            <a:ext cx="2583401" cy="3409025"/>
          </a:xfrm>
          <a:custGeom>
            <a:avLst/>
            <a:gdLst>
              <a:gd name="connsiteX0" fmla="*/ 0 w 2583401"/>
              <a:gd name="connsiteY0" fmla="*/ 1988598 h 3409025"/>
              <a:gd name="connsiteX1" fmla="*/ 514904 w 2583401"/>
              <a:gd name="connsiteY1" fmla="*/ 3409025 h 3409025"/>
              <a:gd name="connsiteX2" fmla="*/ 2059619 w 2583401"/>
              <a:gd name="connsiteY2" fmla="*/ 2894120 h 3409025"/>
              <a:gd name="connsiteX3" fmla="*/ 2583401 w 2583401"/>
              <a:gd name="connsiteY3" fmla="*/ 0 h 3409025"/>
              <a:gd name="connsiteX4" fmla="*/ 0 w 2583401"/>
              <a:gd name="connsiteY4" fmla="*/ 1988598 h 3409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83401" h="3409025">
                <a:moveTo>
                  <a:pt x="0" y="1988598"/>
                </a:moveTo>
                <a:lnTo>
                  <a:pt x="514904" y="3409025"/>
                </a:lnTo>
                <a:lnTo>
                  <a:pt x="2059619" y="2894120"/>
                </a:lnTo>
                <a:lnTo>
                  <a:pt x="2583401" y="0"/>
                </a:lnTo>
                <a:lnTo>
                  <a:pt x="0" y="1988598"/>
                </a:lnTo>
                <a:close/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566555" y="2606472"/>
            <a:ext cx="905206" cy="822528"/>
            <a:chOff x="566555" y="2606472"/>
            <a:chExt cx="905206" cy="822528"/>
          </a:xfrm>
        </p:grpSpPr>
        <p:sp>
          <p:nvSpPr>
            <p:cNvPr id="51" name="Elipsa 50"/>
            <p:cNvSpPr/>
            <p:nvPr/>
          </p:nvSpPr>
          <p:spPr>
            <a:xfrm>
              <a:off x="611560" y="2708920"/>
              <a:ext cx="675075" cy="675075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566555" y="2663915"/>
              <a:ext cx="360040" cy="7650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Obdélník 52"/>
            <p:cNvSpPr/>
            <p:nvPr/>
          </p:nvSpPr>
          <p:spPr>
            <a:xfrm rot="20520000">
              <a:off x="751681" y="2606472"/>
              <a:ext cx="720080" cy="36004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6" name="TextovéPole 15"/>
          <p:cNvSpPr txBox="1"/>
          <p:nvPr/>
        </p:nvSpPr>
        <p:spPr>
          <a:xfrm>
            <a:off x="656565" y="257390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59" name="Skupina 58"/>
          <p:cNvGrpSpPr/>
          <p:nvPr/>
        </p:nvGrpSpPr>
        <p:grpSpPr>
          <a:xfrm>
            <a:off x="2186735" y="4239872"/>
            <a:ext cx="821664" cy="629288"/>
            <a:chOff x="2186735" y="4239872"/>
            <a:chExt cx="821664" cy="629288"/>
          </a:xfrm>
        </p:grpSpPr>
        <p:sp>
          <p:nvSpPr>
            <p:cNvPr id="41" name="Elipsa 40"/>
            <p:cNvSpPr/>
            <p:nvPr/>
          </p:nvSpPr>
          <p:spPr>
            <a:xfrm rot="11915933">
              <a:off x="2263781" y="4239872"/>
              <a:ext cx="585065" cy="585065"/>
            </a:xfrm>
            <a:prstGeom prst="ellipse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2186735" y="4599130"/>
              <a:ext cx="765085" cy="27003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 rot="7140000">
              <a:off x="2648359" y="4325490"/>
              <a:ext cx="405045" cy="31503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Veselý obličej 30"/>
          <p:cNvSpPr/>
          <p:nvPr/>
        </p:nvSpPr>
        <p:spPr>
          <a:xfrm>
            <a:off x="8622450" y="6219310"/>
            <a:ext cx="360040" cy="405045"/>
          </a:xfrm>
          <a:prstGeom prst="smileyFac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3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3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dirty="0" smtClean="0"/>
              <a:t>Použitá literatura: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BOUŠKOVÁ, Jitka, Milena BRZOŇOVÁ a Josef TREJBAL. </a:t>
            </a:r>
            <a:r>
              <a:rPr lang="cs-CZ" sz="1200" i="1" dirty="0" smtClean="0"/>
              <a:t>Matematika 7 pro základní školy: geometrie : pracovní sešit</a:t>
            </a:r>
            <a:r>
              <a:rPr lang="cs-CZ" sz="1200" dirty="0" smtClean="0"/>
              <a:t>. 1. </a:t>
            </a:r>
            <a:r>
              <a:rPr lang="cs-CZ" sz="1200" dirty="0" err="1" smtClean="0"/>
              <a:t>vyd</a:t>
            </a:r>
            <a:r>
              <a:rPr lang="cs-CZ" sz="1200" dirty="0" smtClean="0"/>
              <a:t>. Praha: SPN - pedagogické nakladatelství, 2008, 63 s. ISBN 978-807-2353-934.</a:t>
            </a:r>
          </a:p>
          <a:p>
            <a:r>
              <a:rPr lang="cs-CZ" sz="1200" dirty="0"/>
              <a:t>PŮLPÁN, Zdeněk. </a:t>
            </a:r>
            <a:r>
              <a:rPr lang="cs-CZ" sz="1200" i="1" dirty="0"/>
              <a:t>Matematika 7 pro základní školy</a:t>
            </a:r>
            <a:r>
              <a:rPr lang="cs-CZ" sz="1200" dirty="0"/>
              <a:t>. 1. </a:t>
            </a:r>
            <a:r>
              <a:rPr lang="cs-CZ" sz="1200" dirty="0" err="1"/>
              <a:t>vyd</a:t>
            </a:r>
            <a:r>
              <a:rPr lang="cs-CZ" sz="1200" dirty="0"/>
              <a:t>. Praha: SPN - pedagogické nakladatelství, 2008, 86 s. ISBN 978-80-7235-399-6.</a:t>
            </a:r>
          </a:p>
          <a:p>
            <a:r>
              <a:rPr lang="cs-CZ" sz="1200" dirty="0" smtClean="0"/>
              <a:t>Obrázky autorka</a:t>
            </a:r>
            <a:endParaRPr lang="cs-CZ" sz="1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356</Words>
  <Application>Microsoft Office PowerPoint</Application>
  <PresentationFormat>Předvádění na obrazovce (4:3)</PresentationFormat>
  <Paragraphs>130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Čtyřúhelníky </vt:lpstr>
      <vt:lpstr>Snímek 3</vt:lpstr>
      <vt:lpstr>Snímek 4</vt:lpstr>
      <vt:lpstr>Snímek 5</vt:lpstr>
      <vt:lpstr>Snímek 6</vt:lpstr>
      <vt:lpstr>Snímek 7</vt:lpstr>
      <vt:lpstr>Snímek 8</vt:lpstr>
      <vt:lpstr>Použitá literatura: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11</cp:revision>
  <dcterms:created xsi:type="dcterms:W3CDTF">2013-05-10T19:28:18Z</dcterms:created>
  <dcterms:modified xsi:type="dcterms:W3CDTF">2013-05-11T11:23:21Z</dcterms:modified>
</cp:coreProperties>
</file>