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83" r:id="rId5"/>
    <p:sldId id="269" r:id="rId6"/>
    <p:sldId id="281" r:id="rId7"/>
    <p:sldId id="270" r:id="rId8"/>
    <p:sldId id="282" r:id="rId9"/>
    <p:sldId id="274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62" d="100"/>
          <a:sy n="62" d="100"/>
        </p:scale>
        <p:origin x="-14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edicina.ronnie.cz/c-1821-mikroskopicka-stavba-svalu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VY_32_INOVACE_05_28_Svaly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SVALY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1050"/>
            <a:ext cx="813690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POHYBOVÁ SOUSTAVA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</a:t>
            </a:r>
            <a:r>
              <a:rPr lang="cs-CZ" sz="2800" dirty="0" smtClean="0">
                <a:solidFill>
                  <a:schemeClr val="bg1"/>
                </a:solidFill>
              </a:rPr>
              <a:t>ostra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říčně </a:t>
            </a:r>
            <a:r>
              <a:rPr lang="cs-CZ" sz="2800" dirty="0" smtClean="0">
                <a:solidFill>
                  <a:schemeClr val="bg1"/>
                </a:solidFill>
              </a:rPr>
              <a:t>pruhované – kosterní – svalstvo –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- šlachami se upíná na kosti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s</a:t>
            </a:r>
            <a:r>
              <a:rPr lang="cs-CZ" sz="2800" dirty="0" smtClean="0">
                <a:solidFill>
                  <a:srgbClr val="FFFF00"/>
                </a:solidFill>
              </a:rPr>
              <a:t>valy </a:t>
            </a:r>
            <a:r>
              <a:rPr lang="cs-CZ" sz="2800" dirty="0" smtClean="0">
                <a:solidFill>
                  <a:srgbClr val="FFFF00"/>
                </a:solidFill>
              </a:rPr>
              <a:t>a kostra </a:t>
            </a:r>
            <a:r>
              <a:rPr lang="cs-CZ" sz="2800" dirty="0" smtClean="0">
                <a:solidFill>
                  <a:schemeClr val="bg1"/>
                </a:solidFill>
              </a:rPr>
              <a:t>– jeden funkční celek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Jednotkou stavby kosterního svalu je </a:t>
            </a:r>
            <a:r>
              <a:rPr lang="cs-CZ" sz="2800" dirty="0" smtClean="0">
                <a:solidFill>
                  <a:srgbClr val="FFFF00"/>
                </a:solidFill>
              </a:rPr>
              <a:t>SVALOVÉ </a:t>
            </a:r>
            <a:r>
              <a:rPr lang="cs-CZ" sz="2800" dirty="0" smtClean="0">
                <a:solidFill>
                  <a:srgbClr val="FFFF00"/>
                </a:solidFill>
              </a:rPr>
              <a:t>VLÁKNO.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13690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SVALOVÉ VLÁKNO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</a:t>
            </a:r>
            <a:r>
              <a:rPr lang="cs-CZ" sz="2800" dirty="0" smtClean="0">
                <a:solidFill>
                  <a:schemeClr val="bg1"/>
                </a:solidFill>
              </a:rPr>
              <a:t>svalové </a:t>
            </a:r>
            <a:r>
              <a:rPr lang="cs-CZ" sz="2800" dirty="0" smtClean="0">
                <a:solidFill>
                  <a:schemeClr val="bg1"/>
                </a:solidFill>
              </a:rPr>
              <a:t>vlákno →  snopečky→  snopce→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→ svalová bříška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Svalová bříška přecházejí na konci ve šlachu –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- úpon na kostru.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Povrch svalu kryje vazivová blána </a:t>
            </a:r>
            <a:r>
              <a:rPr lang="cs-CZ" sz="2800" dirty="0" smtClean="0">
                <a:solidFill>
                  <a:schemeClr val="bg1"/>
                </a:solidFill>
              </a:rPr>
              <a:t>– POVÁZKA.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84784"/>
            <a:ext cx="6520718" cy="5229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24887" y="601524"/>
            <a:ext cx="4022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Stavba kosterního svalu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17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79852"/>
            <a:ext cx="37719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468052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Podstatou svalové činnosti je přeměna chemické energie na mechanickou.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Zdrojem energie svalové činnosti – glykogen – živočišný škrob – ve svalu.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Sval zásobován krví – krevní vlásečnice.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Krví – výživa – glukóza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-  odpadní látky –         kyselina mléčná.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Řízení činnosti svalů – CNS – mozek a mícha.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24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0" y="881063"/>
            <a:ext cx="5715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2146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1700808"/>
            <a:ext cx="874412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Stah svalového vlákna =</a:t>
            </a:r>
            <a:r>
              <a:rPr lang="cs-CZ" sz="2800" dirty="0" smtClean="0">
                <a:solidFill>
                  <a:srgbClr val="FFFF00"/>
                </a:solidFill>
              </a:rPr>
              <a:t> pohyb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Velká svalová zátěž – </a:t>
            </a:r>
            <a:r>
              <a:rPr lang="cs-CZ" sz="2800" dirty="0" smtClean="0">
                <a:solidFill>
                  <a:srgbClr val="FFFF00"/>
                </a:solidFill>
              </a:rPr>
              <a:t>únava</a:t>
            </a:r>
            <a:r>
              <a:rPr lang="cs-CZ" sz="2800" dirty="0" smtClean="0">
                <a:solidFill>
                  <a:schemeClr val="bg1"/>
                </a:solidFill>
              </a:rPr>
              <a:t> – vyčerpání energie –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nahromadění odpadních látek ve svalu.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r</a:t>
            </a:r>
            <a:r>
              <a:rPr lang="cs-CZ" sz="2800" dirty="0" smtClean="0">
                <a:solidFill>
                  <a:srgbClr val="FFFF00"/>
                </a:solidFill>
              </a:rPr>
              <a:t>elaxace</a:t>
            </a:r>
            <a:r>
              <a:rPr lang="cs-CZ" sz="2800" dirty="0" smtClean="0">
                <a:solidFill>
                  <a:schemeClr val="bg1"/>
                </a:solidFill>
              </a:rPr>
              <a:t> – odbourání odpadních látek ze svalu.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3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730841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Dělení svalů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Podle </a:t>
            </a:r>
            <a:r>
              <a:rPr lang="cs-CZ" sz="2800" dirty="0" smtClean="0">
                <a:solidFill>
                  <a:srgbClr val="FFFF00"/>
                </a:solidFill>
              </a:rPr>
              <a:t>funkce</a:t>
            </a:r>
            <a:r>
              <a:rPr lang="cs-CZ" sz="2800" dirty="0" smtClean="0">
                <a:solidFill>
                  <a:schemeClr val="bg1"/>
                </a:solidFill>
              </a:rPr>
              <a:t>: - natahovače – ohýbače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- přitahovače – odtahovače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- rotační svaly = otáčení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Podle </a:t>
            </a:r>
            <a:r>
              <a:rPr lang="cs-CZ" sz="2800" dirty="0" smtClean="0">
                <a:solidFill>
                  <a:srgbClr val="FFFF00"/>
                </a:solidFill>
              </a:rPr>
              <a:t>tvaru</a:t>
            </a:r>
            <a:r>
              <a:rPr lang="cs-CZ" sz="2800" dirty="0" smtClean="0">
                <a:solidFill>
                  <a:schemeClr val="bg1"/>
                </a:solidFill>
              </a:rPr>
              <a:t>: - ploché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- krátké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- dlouhé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- kruhové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997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928" y="404664"/>
            <a:ext cx="802838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SVALY</a:t>
            </a:r>
          </a:p>
          <a:p>
            <a:r>
              <a:rPr lang="pl-PL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stavbu kosterního svalu, rozdělí svaly podle funkce a tvaru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přístup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sval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6752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889249"/>
            <a:ext cx="712879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medicina.ronnie.cz/c-1821-mikroskopicka-stavba-svalu.html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www.google.cz/imgres?q=kostern%C3%AD+svalstvo+-+obr%C3%A1zek&amp;hl=cs&amp;sa=X&amp;biw=1366&amp;bih=636&amp;tbm=isch&amp;prmd=imvns&amp;tbnid=blmDUj_pIX7ynM:&amp;imgrefurl=http://www.zdn.cz/clanek/priloha-pacientske-listy/lidske-svaly-447668&amp;docid=nR90a_5qw7PVrM&amp;imgurl=http://img.mf.cz/376/491/.</a:t>
            </a:r>
            <a:r>
              <a:rPr lang="cs-CZ" dirty="0" smtClean="0">
                <a:solidFill>
                  <a:schemeClr val="bg1"/>
                </a:solidFill>
              </a:rPr>
              <a:t>jpg&amp;w=600&amp;h=535&amp;ei=63akTpXfGuT24QSo-Pz2Cg&amp;zoom=1&amp;iact=hc&amp;vpx=1087&amp;vpy=141&amp;dur=1721&amp;hovh=212&amp;hovw=238&amp;tx=176&amp;ty=115&amp;sig=117801061299942515333&amp;page=1&amp;tbnh=135&amp;tbnw=151&amp;start=0&amp;ndsp=22&amp;ved=1t:429,r:6,s:0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VANĚČKOVÁ,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313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expert</cp:lastModifiedBy>
  <cp:revision>57</cp:revision>
  <dcterms:created xsi:type="dcterms:W3CDTF">2011-05-04T20:13:56Z</dcterms:created>
  <dcterms:modified xsi:type="dcterms:W3CDTF">2012-03-15T10:29:02Z</dcterms:modified>
</cp:coreProperties>
</file>