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6A16-8B94-40A5-BF37-C77DD4C53C4A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17395-6A51-40E1-A936-580A23CE27E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4820" y="1628775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</a:t>
            </a:r>
            <a:r>
              <a:rPr lang="cs-CZ" sz="1600" dirty="0" smtClean="0"/>
              <a:t>VY_42_INOVACE_36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</a:t>
            </a:r>
            <a:r>
              <a:rPr lang="cs-CZ" sz="1600" dirty="0" smtClean="0"/>
              <a:t>8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</a:t>
            </a:r>
            <a:r>
              <a:rPr lang="cs-CZ" sz="1600" dirty="0" smtClean="0"/>
              <a:t>Konstrukční úlohy – množiny bodů dané vlastnosti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</a:t>
            </a:r>
            <a:r>
              <a:rPr lang="cs-CZ" sz="1600" dirty="0" smtClean="0"/>
              <a:t>: </a:t>
            </a:r>
            <a:r>
              <a:rPr lang="cs-CZ" sz="1600" dirty="0" smtClean="0"/>
              <a:t>Žáci procvičují </a:t>
            </a:r>
            <a:r>
              <a:rPr lang="cs-CZ" sz="1600" dirty="0" smtClean="0"/>
              <a:t>množiny bodů daných vlastností na jednoduchých konstrukčních úlohách</a:t>
            </a: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Konstrukční úlohy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Množiny bodů dané vlastnosti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368660"/>
            <a:ext cx="9144000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Jsou dány vrcholové úhly </a:t>
            </a:r>
            <a:r>
              <a:rPr lang="el-GR" sz="2400" b="1" dirty="0" smtClean="0"/>
              <a:t>α</a:t>
            </a:r>
            <a:r>
              <a:rPr lang="cs-CZ" sz="2400" b="1" dirty="0" smtClean="0"/>
              <a:t>, </a:t>
            </a:r>
            <a:r>
              <a:rPr lang="el-GR" sz="2400" b="1" dirty="0" smtClean="0"/>
              <a:t>β</a:t>
            </a:r>
            <a:r>
              <a:rPr lang="cs-CZ" sz="2400" b="1" dirty="0" smtClean="0"/>
              <a:t>. Určete množinu středů O všech kružnic </a:t>
            </a:r>
            <a:r>
              <a:rPr lang="cs-CZ" sz="2400" b="1" u="sng" dirty="0" smtClean="0"/>
              <a:t>k</a:t>
            </a:r>
            <a:r>
              <a:rPr lang="cs-CZ" sz="2400" b="1" dirty="0" smtClean="0"/>
              <a:t>, které jsou částmi obou úhlů a dotýkají se jeho ramen.</a:t>
            </a:r>
            <a:endParaRPr lang="cs-CZ" sz="2400" b="1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241630" y="2303875"/>
            <a:ext cx="7650850" cy="2295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flipV="1">
            <a:off x="1151620" y="2213865"/>
            <a:ext cx="6930770" cy="2115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671900" y="3023955"/>
            <a:ext cx="450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α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977045" y="3068960"/>
            <a:ext cx="450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β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57" name="Přímá spojovací čára 56"/>
          <p:cNvCxnSpPr/>
          <p:nvPr/>
        </p:nvCxnSpPr>
        <p:spPr>
          <a:xfrm flipV="1">
            <a:off x="386535" y="3248980"/>
            <a:ext cx="8415935" cy="9001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Skupina 52"/>
          <p:cNvGrpSpPr/>
          <p:nvPr/>
        </p:nvGrpSpPr>
        <p:grpSpPr>
          <a:xfrm>
            <a:off x="1421650" y="2618910"/>
            <a:ext cx="1395155" cy="1395155"/>
            <a:chOff x="4572000" y="4149080"/>
            <a:chExt cx="1395155" cy="1395155"/>
          </a:xfrm>
        </p:grpSpPr>
        <p:grpSp>
          <p:nvGrpSpPr>
            <p:cNvPr id="41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44" name="Přímá spojovací čára 43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47" name="Přímá spojovací čára 46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50" name="Elipsa 49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6282190" y="2573905"/>
            <a:ext cx="1395155" cy="1395155"/>
            <a:chOff x="4572000" y="4149080"/>
            <a:chExt cx="1395155" cy="1395155"/>
          </a:xfrm>
        </p:grpSpPr>
        <p:grpSp>
          <p:nvGrpSpPr>
            <p:cNvPr id="58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60" name="Přímá spojovací čára 59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61" name="Přímá spojovací čára 60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59" name="Elipsa 58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1826695" y="2708920"/>
            <a:ext cx="1170130" cy="1215135"/>
            <a:chOff x="4572000" y="4149080"/>
            <a:chExt cx="1395155" cy="1395155"/>
          </a:xfrm>
        </p:grpSpPr>
        <p:grpSp>
          <p:nvGrpSpPr>
            <p:cNvPr id="63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65" name="Přímá spojovací čára 64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66" name="Přímá spojovací čára 65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64" name="Elipsa 63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6057165" y="2663915"/>
            <a:ext cx="1170130" cy="1215135"/>
            <a:chOff x="4572000" y="4149080"/>
            <a:chExt cx="1395155" cy="1395155"/>
          </a:xfrm>
        </p:grpSpPr>
        <p:grpSp>
          <p:nvGrpSpPr>
            <p:cNvPr id="68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70" name="Přímá spojovací čára 69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71" name="Přímá spojovací čára 70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69" name="Elipsa 68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/>
          <p:cNvGrpSpPr/>
          <p:nvPr/>
        </p:nvGrpSpPr>
        <p:grpSpPr>
          <a:xfrm>
            <a:off x="6777245" y="2393885"/>
            <a:ext cx="1800200" cy="1800200"/>
            <a:chOff x="4572000" y="4149080"/>
            <a:chExt cx="1395155" cy="1395155"/>
          </a:xfrm>
        </p:grpSpPr>
        <p:grpSp>
          <p:nvGrpSpPr>
            <p:cNvPr id="76" name="Skupina 40"/>
            <p:cNvGrpSpPr/>
            <p:nvPr/>
          </p:nvGrpSpPr>
          <p:grpSpPr>
            <a:xfrm>
              <a:off x="5202070" y="4742021"/>
              <a:ext cx="180020" cy="180000"/>
              <a:chOff x="3761910" y="4742041"/>
              <a:chExt cx="180020" cy="180000"/>
            </a:xfrm>
          </p:grpSpPr>
          <p:cxnSp>
            <p:nvCxnSpPr>
              <p:cNvPr id="78" name="Přímá spojovací čára 77"/>
              <p:cNvCxnSpPr/>
              <p:nvPr/>
            </p:nvCxnSpPr>
            <p:spPr>
              <a:xfrm>
                <a:off x="3851920" y="4742041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79" name="Přímá spojovací čára 78"/>
              <p:cNvCxnSpPr/>
              <p:nvPr/>
            </p:nvCxnSpPr>
            <p:spPr>
              <a:xfrm>
                <a:off x="3761910" y="4832031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77" name="Elipsa 76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431540" y="2393885"/>
            <a:ext cx="1800200" cy="1800200"/>
            <a:chOff x="4572000" y="4149080"/>
            <a:chExt cx="1395155" cy="1395155"/>
          </a:xfrm>
        </p:grpSpPr>
        <p:grpSp>
          <p:nvGrpSpPr>
            <p:cNvPr id="81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83" name="Přímá spojovací čára 82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84" name="Přímá spojovací čára 83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82" name="Elipsa 81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5" name="Skupina 84"/>
          <p:cNvGrpSpPr/>
          <p:nvPr/>
        </p:nvGrpSpPr>
        <p:grpSpPr>
          <a:xfrm>
            <a:off x="5427095" y="2933945"/>
            <a:ext cx="720080" cy="720000"/>
            <a:chOff x="4572000" y="4149080"/>
            <a:chExt cx="1395155" cy="1395155"/>
          </a:xfrm>
        </p:grpSpPr>
        <p:grpSp>
          <p:nvGrpSpPr>
            <p:cNvPr id="86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88" name="Přímá spojovací čára 87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89" name="Přímá spojovací čára 88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87" name="Elipsa 86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0" name="Skupina 89"/>
          <p:cNvGrpSpPr/>
          <p:nvPr/>
        </p:nvGrpSpPr>
        <p:grpSpPr>
          <a:xfrm>
            <a:off x="2861810" y="2933945"/>
            <a:ext cx="720080" cy="720000"/>
            <a:chOff x="4572000" y="4149080"/>
            <a:chExt cx="1395155" cy="1395155"/>
          </a:xfrm>
        </p:grpSpPr>
        <p:grpSp>
          <p:nvGrpSpPr>
            <p:cNvPr id="91" name="Skupina 40"/>
            <p:cNvGrpSpPr/>
            <p:nvPr/>
          </p:nvGrpSpPr>
          <p:grpSpPr>
            <a:xfrm>
              <a:off x="5202070" y="4779150"/>
              <a:ext cx="180020" cy="180000"/>
              <a:chOff x="3761910" y="4779170"/>
              <a:chExt cx="180020" cy="180000"/>
            </a:xfrm>
          </p:grpSpPr>
          <p:cxnSp>
            <p:nvCxnSpPr>
              <p:cNvPr id="93" name="Přímá spojovací čára 92"/>
              <p:cNvCxnSpPr/>
              <p:nvPr/>
            </p:nvCxnSpPr>
            <p:spPr>
              <a:xfrm>
                <a:off x="3851920" y="4779170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94" name="Přímá spojovací čára 93"/>
              <p:cNvCxnSpPr/>
              <p:nvPr/>
            </p:nvCxnSpPr>
            <p:spPr>
              <a:xfrm>
                <a:off x="3761910" y="4869160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92" name="Elipsa 91"/>
            <p:cNvSpPr/>
            <p:nvPr/>
          </p:nvSpPr>
          <p:spPr>
            <a:xfrm>
              <a:off x="4572000" y="4149080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5" name="TextovéPole 94"/>
          <p:cNvSpPr txBox="1"/>
          <p:nvPr/>
        </p:nvSpPr>
        <p:spPr>
          <a:xfrm>
            <a:off x="1961710" y="5139190"/>
            <a:ext cx="576064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Středy kružnic budou ležet na ose úhlů </a:t>
            </a:r>
            <a:r>
              <a:rPr lang="el-GR" sz="2400" b="1" dirty="0" smtClean="0">
                <a:solidFill>
                  <a:srgbClr val="0070C0"/>
                </a:solidFill>
              </a:rPr>
              <a:t>α</a:t>
            </a:r>
            <a:r>
              <a:rPr lang="cs-CZ" sz="2400" b="1" dirty="0" smtClean="0">
                <a:solidFill>
                  <a:srgbClr val="0070C0"/>
                </a:solidFill>
              </a:rPr>
              <a:t>, </a:t>
            </a:r>
            <a:r>
              <a:rPr lang="el-GR" sz="2400" b="1" dirty="0" smtClean="0">
                <a:solidFill>
                  <a:srgbClr val="0070C0"/>
                </a:solidFill>
              </a:rPr>
              <a:t>β</a:t>
            </a:r>
            <a:r>
              <a:rPr lang="cs-CZ" sz="2400" b="1" dirty="0" smtClean="0">
                <a:solidFill>
                  <a:srgbClr val="0070C0"/>
                </a:solidFill>
              </a:rPr>
              <a:t>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8622450" y="2877325"/>
            <a:ext cx="225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6000"/>
                            </p:stCondLst>
                            <p:childTnLst>
                              <p:par>
                                <p:cTn id="7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95" grpId="0" animBg="1"/>
      <p:bldP spid="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368660"/>
            <a:ext cx="91440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množinu středů kružnic a(A; 1,6 cm), které mají s danou kružnicí b vnitřní dotyk.</a:t>
            </a:r>
            <a:endParaRPr lang="cs-CZ" sz="2400" b="1" dirty="0"/>
          </a:p>
        </p:txBody>
      </p:sp>
      <p:grpSp>
        <p:nvGrpSpPr>
          <p:cNvPr id="17" name="Skupina 79"/>
          <p:cNvGrpSpPr/>
          <p:nvPr/>
        </p:nvGrpSpPr>
        <p:grpSpPr>
          <a:xfrm>
            <a:off x="2826191" y="1718810"/>
            <a:ext cx="3456000" cy="3456000"/>
            <a:chOff x="4593957" y="4130912"/>
            <a:chExt cx="1395155" cy="1395155"/>
          </a:xfrm>
        </p:grpSpPr>
        <p:grpSp>
          <p:nvGrpSpPr>
            <p:cNvPr id="18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</p:grpSpPr>
          <p:cxnSp>
            <p:nvCxnSpPr>
              <p:cNvPr id="83" name="Přímá spojovací čára 82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84" name="Přímá spojovací čára 83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82" name="Elipsa 81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5" name="TextovéPole 94"/>
          <p:cNvSpPr txBox="1"/>
          <p:nvPr/>
        </p:nvSpPr>
        <p:spPr>
          <a:xfrm>
            <a:off x="746575" y="5949280"/>
            <a:ext cx="774086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Středy kružnic budou ležet na kružnici k(B; r-1,6 cm).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grpSp>
        <p:nvGrpSpPr>
          <p:cNvPr id="55" name="Skupina 54"/>
          <p:cNvGrpSpPr/>
          <p:nvPr/>
        </p:nvGrpSpPr>
        <p:grpSpPr>
          <a:xfrm>
            <a:off x="3176845" y="2213865"/>
            <a:ext cx="576000" cy="576000"/>
            <a:chOff x="7146350" y="1682870"/>
            <a:chExt cx="576000" cy="576000"/>
          </a:xfrm>
        </p:grpSpPr>
        <p:sp>
          <p:nvSpPr>
            <p:cNvPr id="51" name="Elipsa 50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4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52" name="Přímá spojovací čára 51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53" name="Přímá spojovací čára 52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" name="Skupina 55"/>
          <p:cNvGrpSpPr/>
          <p:nvPr/>
        </p:nvGrpSpPr>
        <p:grpSpPr>
          <a:xfrm>
            <a:off x="2906815" y="2753925"/>
            <a:ext cx="576000" cy="576000"/>
            <a:chOff x="7146350" y="1682870"/>
            <a:chExt cx="576000" cy="576000"/>
          </a:xfrm>
        </p:grpSpPr>
        <p:sp>
          <p:nvSpPr>
            <p:cNvPr id="58" name="Elipsa 57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2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63" name="Přímá spojovací čára 62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67" name="Přímá spojovací čára 66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" name="Skupina 67"/>
          <p:cNvGrpSpPr/>
          <p:nvPr/>
        </p:nvGrpSpPr>
        <p:grpSpPr>
          <a:xfrm>
            <a:off x="2861810" y="3383995"/>
            <a:ext cx="576000" cy="576000"/>
            <a:chOff x="7146350" y="1682870"/>
            <a:chExt cx="576000" cy="576000"/>
          </a:xfrm>
        </p:grpSpPr>
        <p:sp>
          <p:nvSpPr>
            <p:cNvPr id="72" name="Elipsa 71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3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74" name="Přímá spojovací čára 73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75" name="Přímá spojovací čára 74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6" name="Skupina 75"/>
          <p:cNvGrpSpPr/>
          <p:nvPr/>
        </p:nvGrpSpPr>
        <p:grpSpPr>
          <a:xfrm>
            <a:off x="3086835" y="3969060"/>
            <a:ext cx="576000" cy="576000"/>
            <a:chOff x="7146350" y="1682870"/>
            <a:chExt cx="576000" cy="576000"/>
          </a:xfrm>
        </p:grpSpPr>
        <p:sp>
          <p:nvSpPr>
            <p:cNvPr id="80" name="Elipsa 79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81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85" name="Přímá spojovací čára 84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86" name="Přímá spojovací čára 85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0" name="Skupina 89"/>
          <p:cNvGrpSpPr/>
          <p:nvPr/>
        </p:nvGrpSpPr>
        <p:grpSpPr>
          <a:xfrm>
            <a:off x="3716905" y="4464115"/>
            <a:ext cx="576000" cy="576000"/>
            <a:chOff x="7146350" y="1682870"/>
            <a:chExt cx="576000" cy="576000"/>
          </a:xfrm>
        </p:grpSpPr>
        <p:sp>
          <p:nvSpPr>
            <p:cNvPr id="91" name="Elipsa 90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97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98" name="Přímá spojovací čára 97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99" name="Přímá spojovací čára 98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0" name="Skupina 99"/>
          <p:cNvGrpSpPr/>
          <p:nvPr/>
        </p:nvGrpSpPr>
        <p:grpSpPr>
          <a:xfrm>
            <a:off x="4076945" y="4563190"/>
            <a:ext cx="576000" cy="576000"/>
            <a:chOff x="7146350" y="1682870"/>
            <a:chExt cx="576000" cy="576000"/>
          </a:xfrm>
          <a:noFill/>
        </p:grpSpPr>
        <p:sp>
          <p:nvSpPr>
            <p:cNvPr id="101" name="Elipsa 100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02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03" name="Přímá spojovací čára 102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04" name="Přímá spojovací čára 103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sp>
        <p:nvSpPr>
          <p:cNvPr id="105" name="TextovéPole 104"/>
          <p:cNvSpPr txBox="1"/>
          <p:nvPr/>
        </p:nvSpPr>
        <p:spPr>
          <a:xfrm>
            <a:off x="3716905" y="2303875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a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3401870" y="2483895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A</a:t>
            </a:r>
            <a:endParaRPr lang="cs-CZ" b="1" dirty="0">
              <a:solidFill>
                <a:srgbClr val="0070C0"/>
              </a:solidFill>
            </a:endParaRPr>
          </a:p>
        </p:txBody>
      </p:sp>
      <p:grpSp>
        <p:nvGrpSpPr>
          <p:cNvPr id="107" name="Skupina 106"/>
          <p:cNvGrpSpPr/>
          <p:nvPr/>
        </p:nvGrpSpPr>
        <p:grpSpPr>
          <a:xfrm>
            <a:off x="4806090" y="4473180"/>
            <a:ext cx="576000" cy="576000"/>
            <a:chOff x="7146350" y="1682870"/>
            <a:chExt cx="576000" cy="576000"/>
          </a:xfrm>
          <a:noFill/>
        </p:grpSpPr>
        <p:sp>
          <p:nvSpPr>
            <p:cNvPr id="108" name="Elipsa 107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09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10" name="Přímá spojovací čára 109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11" name="Přímá spojovací čára 110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2" name="Skupina 111"/>
          <p:cNvGrpSpPr/>
          <p:nvPr/>
        </p:nvGrpSpPr>
        <p:grpSpPr>
          <a:xfrm>
            <a:off x="5202070" y="4239090"/>
            <a:ext cx="576000" cy="576000"/>
            <a:chOff x="7146350" y="1682870"/>
            <a:chExt cx="576000" cy="576000"/>
          </a:xfrm>
          <a:noFill/>
        </p:grpSpPr>
        <p:sp>
          <p:nvSpPr>
            <p:cNvPr id="113" name="Elipsa 112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4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15" name="Přímá spojovací čára 114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16" name="Přímá spojovací čára 115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7" name="Skupina 116"/>
          <p:cNvGrpSpPr/>
          <p:nvPr/>
        </p:nvGrpSpPr>
        <p:grpSpPr>
          <a:xfrm>
            <a:off x="5436160" y="3969060"/>
            <a:ext cx="576000" cy="576000"/>
            <a:chOff x="7146350" y="1682870"/>
            <a:chExt cx="576000" cy="576000"/>
          </a:xfrm>
          <a:noFill/>
        </p:grpSpPr>
        <p:sp>
          <p:nvSpPr>
            <p:cNvPr id="118" name="Elipsa 117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9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20" name="Přímá spojovací čára 119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21" name="Přímá spojovací čára 120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Skupina 121"/>
          <p:cNvGrpSpPr/>
          <p:nvPr/>
        </p:nvGrpSpPr>
        <p:grpSpPr>
          <a:xfrm>
            <a:off x="5652120" y="3519010"/>
            <a:ext cx="576000" cy="576000"/>
            <a:chOff x="7146350" y="1682870"/>
            <a:chExt cx="576000" cy="576000"/>
          </a:xfrm>
          <a:noFill/>
        </p:grpSpPr>
        <p:sp>
          <p:nvSpPr>
            <p:cNvPr id="123" name="Elipsa 122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24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25" name="Přímá spojovací čára 124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26" name="Přímá spojovací čára 125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7" name="Skupina 126"/>
          <p:cNvGrpSpPr/>
          <p:nvPr/>
        </p:nvGrpSpPr>
        <p:grpSpPr>
          <a:xfrm>
            <a:off x="5697125" y="3203975"/>
            <a:ext cx="576000" cy="576000"/>
            <a:chOff x="7146350" y="1682870"/>
            <a:chExt cx="576000" cy="576000"/>
          </a:xfrm>
          <a:noFill/>
        </p:grpSpPr>
        <p:sp>
          <p:nvSpPr>
            <p:cNvPr id="128" name="Elipsa 127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29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  <a:grpFill/>
          </p:grpSpPr>
          <p:cxnSp>
            <p:nvCxnSpPr>
              <p:cNvPr id="130" name="Přímá spojovací čára 129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31" name="Přímá spojovací čára 130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2" name="Skupina 131"/>
          <p:cNvGrpSpPr/>
          <p:nvPr/>
        </p:nvGrpSpPr>
        <p:grpSpPr>
          <a:xfrm>
            <a:off x="5607115" y="2663915"/>
            <a:ext cx="576000" cy="576000"/>
            <a:chOff x="7146350" y="1682870"/>
            <a:chExt cx="576000" cy="576000"/>
          </a:xfrm>
        </p:grpSpPr>
        <p:sp>
          <p:nvSpPr>
            <p:cNvPr id="133" name="Elipsa 132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34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135" name="Přímá spojovací čára 134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36" name="Přímá spojovací čára 135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7" name="Skupina 136"/>
          <p:cNvGrpSpPr/>
          <p:nvPr/>
        </p:nvGrpSpPr>
        <p:grpSpPr>
          <a:xfrm>
            <a:off x="5292080" y="2168860"/>
            <a:ext cx="576000" cy="576000"/>
            <a:chOff x="7146350" y="1682870"/>
            <a:chExt cx="576000" cy="576000"/>
          </a:xfrm>
        </p:grpSpPr>
        <p:sp>
          <p:nvSpPr>
            <p:cNvPr id="138" name="Elipsa 137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39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140" name="Přímá spojovací čára 139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1" name="Přímá spojovací čára 140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sp>
        <p:nvSpPr>
          <p:cNvPr id="142" name="TextovéPole 141"/>
          <p:cNvSpPr txBox="1"/>
          <p:nvPr/>
        </p:nvSpPr>
        <p:spPr>
          <a:xfrm>
            <a:off x="4617005" y="1718810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k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43" name="TextovéPole 142"/>
          <p:cNvSpPr txBox="1"/>
          <p:nvPr/>
        </p:nvSpPr>
        <p:spPr>
          <a:xfrm>
            <a:off x="5517105" y="1673805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b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4" name="TextovéPole 143"/>
          <p:cNvSpPr txBox="1"/>
          <p:nvPr/>
        </p:nvSpPr>
        <p:spPr>
          <a:xfrm>
            <a:off x="4526995" y="3383995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B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5" name="Elipsa 144"/>
          <p:cNvSpPr/>
          <p:nvPr/>
        </p:nvSpPr>
        <p:spPr>
          <a:xfrm>
            <a:off x="3176845" y="1988840"/>
            <a:ext cx="2790310" cy="288032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105" grpId="0"/>
      <p:bldP spid="106" grpId="0"/>
      <p:bldP spid="142" grpId="0"/>
      <p:bldP spid="1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36866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Urči množinu středů kružnic c(C; r), které se dotýkají přímky t v bodě T.</a:t>
            </a:r>
            <a:endParaRPr lang="cs-CZ" sz="2400" b="1" dirty="0"/>
          </a:p>
        </p:txBody>
      </p:sp>
      <p:grpSp>
        <p:nvGrpSpPr>
          <p:cNvPr id="3" name="Skupina 79"/>
          <p:cNvGrpSpPr/>
          <p:nvPr/>
        </p:nvGrpSpPr>
        <p:grpSpPr>
          <a:xfrm>
            <a:off x="4526995" y="2843935"/>
            <a:ext cx="3456000" cy="3456000"/>
            <a:chOff x="4593957" y="4130912"/>
            <a:chExt cx="1395155" cy="1395155"/>
          </a:xfrm>
        </p:grpSpPr>
        <p:grpSp>
          <p:nvGrpSpPr>
            <p:cNvPr id="4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</p:grpSpPr>
          <p:cxnSp>
            <p:nvCxnSpPr>
              <p:cNvPr id="83" name="Přímá spojovací čára 82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84" name="Přímá spojovací čára 83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82" name="Elipsa 81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5" name="TextovéPole 94"/>
          <p:cNvSpPr txBox="1"/>
          <p:nvPr/>
        </p:nvSpPr>
        <p:spPr>
          <a:xfrm>
            <a:off x="341530" y="5904275"/>
            <a:ext cx="630070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Středy kružnic budou ležet na kolmici k přímce t, procházející bodem T.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grpSp>
        <p:nvGrpSpPr>
          <p:cNvPr id="5" name="Skupina 54"/>
          <p:cNvGrpSpPr/>
          <p:nvPr/>
        </p:nvGrpSpPr>
        <p:grpSpPr>
          <a:xfrm>
            <a:off x="4716080" y="2672980"/>
            <a:ext cx="576000" cy="576000"/>
            <a:chOff x="7146350" y="1682870"/>
            <a:chExt cx="576000" cy="576000"/>
          </a:xfrm>
        </p:grpSpPr>
        <p:sp>
          <p:nvSpPr>
            <p:cNvPr id="51" name="Elipsa 50"/>
            <p:cNvSpPr/>
            <p:nvPr/>
          </p:nvSpPr>
          <p:spPr>
            <a:xfrm>
              <a:off x="7146350" y="1682870"/>
              <a:ext cx="576000" cy="576000"/>
            </a:xfrm>
            <a:prstGeom prst="ellips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6" name="Skupina 53"/>
            <p:cNvGrpSpPr/>
            <p:nvPr/>
          </p:nvGrpSpPr>
          <p:grpSpPr>
            <a:xfrm>
              <a:off x="7362330" y="1898850"/>
              <a:ext cx="180000" cy="180000"/>
              <a:chOff x="7272300" y="2981057"/>
              <a:chExt cx="445935" cy="445886"/>
            </a:xfrm>
          </p:grpSpPr>
          <p:cxnSp>
            <p:nvCxnSpPr>
              <p:cNvPr id="52" name="Přímá spojovací čára 51"/>
              <p:cNvCxnSpPr/>
              <p:nvPr/>
            </p:nvCxnSpPr>
            <p:spPr>
              <a:xfrm>
                <a:off x="7495268" y="2981057"/>
                <a:ext cx="0" cy="445886"/>
              </a:xfrm>
              <a:prstGeom prst="lin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53" name="Přímá spojovací čára 52"/>
              <p:cNvCxnSpPr/>
              <p:nvPr/>
            </p:nvCxnSpPr>
            <p:spPr>
              <a:xfrm>
                <a:off x="7272300" y="3203975"/>
                <a:ext cx="445935" cy="0"/>
              </a:xfrm>
              <a:prstGeom prst="line">
                <a:avLst/>
              </a:prstGeom>
              <a:ln>
                <a:solidFill>
                  <a:srgbClr val="0070C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</p:grpSp>
      <p:sp>
        <p:nvSpPr>
          <p:cNvPr id="105" name="TextovéPole 104"/>
          <p:cNvSpPr txBox="1"/>
          <p:nvPr/>
        </p:nvSpPr>
        <p:spPr>
          <a:xfrm>
            <a:off x="7722350" y="117875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7" name="Přímá spojovací čára 86"/>
          <p:cNvCxnSpPr/>
          <p:nvPr/>
        </p:nvCxnSpPr>
        <p:spPr>
          <a:xfrm flipV="1">
            <a:off x="2411760" y="1358770"/>
            <a:ext cx="5265585" cy="3825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TextovéPole 87"/>
          <p:cNvSpPr txBox="1"/>
          <p:nvPr/>
        </p:nvSpPr>
        <p:spPr>
          <a:xfrm>
            <a:off x="5337085" y="3113965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0" name="Přímá spojovací čára 89"/>
          <p:cNvCxnSpPr/>
          <p:nvPr/>
        </p:nvCxnSpPr>
        <p:spPr>
          <a:xfrm>
            <a:off x="5157065" y="3113965"/>
            <a:ext cx="90010" cy="13501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2" name="Skupina 79"/>
          <p:cNvGrpSpPr/>
          <p:nvPr/>
        </p:nvGrpSpPr>
        <p:grpSpPr>
          <a:xfrm>
            <a:off x="3176845" y="981000"/>
            <a:ext cx="2448000" cy="2448000"/>
            <a:chOff x="4593957" y="4130912"/>
            <a:chExt cx="1395155" cy="1395155"/>
          </a:xfrm>
        </p:grpSpPr>
        <p:grpSp>
          <p:nvGrpSpPr>
            <p:cNvPr id="93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</p:grpSpPr>
          <p:cxnSp>
            <p:nvCxnSpPr>
              <p:cNvPr id="96" name="Přímá spojovací čára 95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97" name="Přímá spojovací čára 96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94" name="Elipsa 93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2" name="Přímá spojovací čára 101"/>
          <p:cNvCxnSpPr/>
          <p:nvPr/>
        </p:nvCxnSpPr>
        <p:spPr>
          <a:xfrm>
            <a:off x="3536885" y="1088740"/>
            <a:ext cx="3465385" cy="4410490"/>
          </a:xfrm>
          <a:prstGeom prst="line">
            <a:avLst/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grpSp>
        <p:nvGrpSpPr>
          <p:cNvPr id="112" name="Skupina 79"/>
          <p:cNvGrpSpPr/>
          <p:nvPr/>
        </p:nvGrpSpPr>
        <p:grpSpPr>
          <a:xfrm>
            <a:off x="4887035" y="3023955"/>
            <a:ext cx="1692000" cy="1692000"/>
            <a:chOff x="4593957" y="4130912"/>
            <a:chExt cx="1395155" cy="1395155"/>
          </a:xfrm>
        </p:grpSpPr>
        <p:grpSp>
          <p:nvGrpSpPr>
            <p:cNvPr id="114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</p:grpSpPr>
          <p:cxnSp>
            <p:nvCxnSpPr>
              <p:cNvPr id="119" name="Přímá spojovací čára 118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22" name="Přímá spojovací čára 121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ln>
                <a:solidFill>
                  <a:srgbClr val="7030A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117" name="Elipsa 116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4" name="TextovéPole 123"/>
          <p:cNvSpPr txBox="1"/>
          <p:nvPr/>
        </p:nvSpPr>
        <p:spPr>
          <a:xfrm>
            <a:off x="6822250" y="486916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k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1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368660"/>
            <a:ext cx="9144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Sestroj kružnici c(C;2 cm), která prochází bodem A, </a:t>
            </a:r>
            <a:r>
              <a:rPr lang="cs-CZ" sz="2400" b="1" dirty="0" err="1" smtClean="0"/>
              <a:t>A</a:t>
            </a:r>
            <a:r>
              <a:rPr lang="cs-CZ" sz="2400" b="1" dirty="0" smtClean="0"/>
              <a:t> </a:t>
            </a:r>
            <a:r>
              <a:rPr lang="az-Cyrl-AZ" sz="2400" b="1" dirty="0" smtClean="0"/>
              <a:t>є</a:t>
            </a:r>
            <a:r>
              <a:rPr lang="cs-CZ" sz="2400" b="1" dirty="0" smtClean="0"/>
              <a:t> b a dotýká se přímky </a:t>
            </a:r>
            <a:r>
              <a:rPr lang="cs-CZ" sz="2400" b="1" dirty="0" err="1" smtClean="0"/>
              <a:t>b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521550" y="1358770"/>
            <a:ext cx="225025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Hledáme bod C?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8037385" y="652273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7" name="Přímá spojovací čára 86"/>
          <p:cNvCxnSpPr/>
          <p:nvPr/>
        </p:nvCxnSpPr>
        <p:spPr>
          <a:xfrm flipV="1">
            <a:off x="1106615" y="6432720"/>
            <a:ext cx="7245805" cy="2700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TextovéPole 87"/>
          <p:cNvSpPr txBox="1"/>
          <p:nvPr/>
        </p:nvSpPr>
        <p:spPr>
          <a:xfrm>
            <a:off x="4481990" y="4857545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A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9" name="Skupina 79"/>
          <p:cNvGrpSpPr/>
          <p:nvPr/>
        </p:nvGrpSpPr>
        <p:grpSpPr>
          <a:xfrm>
            <a:off x="2880000" y="4902550"/>
            <a:ext cx="1692000" cy="1692000"/>
            <a:chOff x="4593957" y="4130912"/>
            <a:chExt cx="1395155" cy="1395155"/>
          </a:xfrm>
          <a:noFill/>
        </p:grpSpPr>
        <p:grpSp>
          <p:nvGrpSpPr>
            <p:cNvPr id="10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119" name="Přímá spojovací čára 118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cxnSp>
            <p:nvCxnSpPr>
              <p:cNvPr id="122" name="Přímá spojovací čára 121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17" name="Elipsa 116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4" name="TextovéPole 123"/>
          <p:cNvSpPr txBox="1"/>
          <p:nvPr/>
        </p:nvSpPr>
        <p:spPr>
          <a:xfrm>
            <a:off x="3041830" y="463252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c</a:t>
            </a:r>
            <a:endParaRPr lang="cs-CZ" sz="2400" b="1" dirty="0">
              <a:solidFill>
                <a:srgbClr val="92D050"/>
              </a:solidFill>
            </a:endParaRPr>
          </a:p>
        </p:txBody>
      </p:sp>
      <p:cxnSp>
        <p:nvCxnSpPr>
          <p:cNvPr id="31" name="Přímá spojovací čára 30"/>
          <p:cNvCxnSpPr/>
          <p:nvPr/>
        </p:nvCxnSpPr>
        <p:spPr>
          <a:xfrm flipH="1">
            <a:off x="7002270" y="503675"/>
            <a:ext cx="90010" cy="2700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36" name="Skupina 35"/>
          <p:cNvGrpSpPr/>
          <p:nvPr/>
        </p:nvGrpSpPr>
        <p:grpSpPr>
          <a:xfrm>
            <a:off x="4218662" y="4999287"/>
            <a:ext cx="218323" cy="218298"/>
            <a:chOff x="4218662" y="3390722"/>
            <a:chExt cx="218323" cy="218298"/>
          </a:xfrm>
        </p:grpSpPr>
        <p:cxnSp>
          <p:nvCxnSpPr>
            <p:cNvPr id="34" name="Přímá spojovací čára 33"/>
            <p:cNvCxnSpPr/>
            <p:nvPr/>
          </p:nvCxnSpPr>
          <p:spPr>
            <a:xfrm>
              <a:off x="4327824" y="3390722"/>
              <a:ext cx="0" cy="218298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4218662" y="3499859"/>
              <a:ext cx="218323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37" name="TextovéPole 36"/>
          <p:cNvSpPr txBox="1"/>
          <p:nvPr/>
        </p:nvSpPr>
        <p:spPr>
          <a:xfrm>
            <a:off x="3356865" y="562263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C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256965" y="368661"/>
            <a:ext cx="2385265" cy="4500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76545" y="1988840"/>
            <a:ext cx="3735415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Kružnice prochází bodem A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971600" y="2483895"/>
            <a:ext cx="7695855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Její střed leží na kružnici se středem A </a:t>
            </a:r>
            <a:r>
              <a:rPr lang="cs-CZ" sz="2400" b="1" dirty="0" err="1" smtClean="0">
                <a:solidFill>
                  <a:srgbClr val="0070C0"/>
                </a:solidFill>
              </a:rPr>
              <a:t>a</a:t>
            </a:r>
            <a:r>
              <a:rPr lang="cs-CZ" sz="2400" b="1" dirty="0" smtClean="0">
                <a:solidFill>
                  <a:srgbClr val="0070C0"/>
                </a:solidFill>
              </a:rPr>
              <a:t> poloměrem 2 cm.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7632340" y="413665"/>
            <a:ext cx="1350150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3851920" y="773705"/>
            <a:ext cx="1440160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476545" y="3068960"/>
            <a:ext cx="423047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Kružnice se dotýká přímky b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971600" y="3609020"/>
            <a:ext cx="7965885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Její střed leží na rovnoběžce s přímkou b ve vzdálenosti 2 cm.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45" name="Skupina 79"/>
          <p:cNvGrpSpPr/>
          <p:nvPr/>
        </p:nvGrpSpPr>
        <p:grpSpPr>
          <a:xfrm>
            <a:off x="3465065" y="4284095"/>
            <a:ext cx="1692000" cy="1692000"/>
            <a:chOff x="4593957" y="4130912"/>
            <a:chExt cx="1395155" cy="1395155"/>
          </a:xfrm>
          <a:noFill/>
        </p:grpSpPr>
        <p:grpSp>
          <p:nvGrpSpPr>
            <p:cNvPr id="46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48" name="Přímá spojovací čára 47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49" name="Přímá spojovací čára 48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47" name="Elipsa 46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50" name="Přímá spojovací čára 49"/>
          <p:cNvCxnSpPr/>
          <p:nvPr/>
        </p:nvCxnSpPr>
        <p:spPr>
          <a:xfrm flipV="1">
            <a:off x="1259015" y="5544235"/>
            <a:ext cx="7245805" cy="27003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56" name="Skupina 55"/>
          <p:cNvGrpSpPr/>
          <p:nvPr/>
        </p:nvGrpSpPr>
        <p:grpSpPr>
          <a:xfrm>
            <a:off x="3626895" y="5634245"/>
            <a:ext cx="218323" cy="218298"/>
            <a:chOff x="5883847" y="4623547"/>
            <a:chExt cx="218323" cy="218298"/>
          </a:xfrm>
        </p:grpSpPr>
        <p:cxnSp>
          <p:nvCxnSpPr>
            <p:cNvPr id="54" name="Přímá spojovací čára 53"/>
            <p:cNvCxnSpPr/>
            <p:nvPr/>
          </p:nvCxnSpPr>
          <p:spPr>
            <a:xfrm>
              <a:off x="5993009" y="4623547"/>
              <a:ext cx="0" cy="218298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5" name="Přímá spojovací čára 54"/>
            <p:cNvCxnSpPr/>
            <p:nvPr/>
          </p:nvCxnSpPr>
          <p:spPr>
            <a:xfrm>
              <a:off x="5883847" y="4732684"/>
              <a:ext cx="218323" cy="0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57" name="Skupina 56"/>
          <p:cNvGrpSpPr/>
          <p:nvPr/>
        </p:nvGrpSpPr>
        <p:grpSpPr>
          <a:xfrm>
            <a:off x="4848732" y="5595967"/>
            <a:ext cx="218323" cy="218298"/>
            <a:chOff x="5883847" y="4623547"/>
            <a:chExt cx="218323" cy="218298"/>
          </a:xfrm>
        </p:grpSpPr>
        <p:cxnSp>
          <p:nvCxnSpPr>
            <p:cNvPr id="58" name="Přímá spojovací čára 57"/>
            <p:cNvCxnSpPr/>
            <p:nvPr/>
          </p:nvCxnSpPr>
          <p:spPr>
            <a:xfrm>
              <a:off x="5993009" y="4623547"/>
              <a:ext cx="0" cy="218298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>
              <a:off x="5883847" y="4732684"/>
              <a:ext cx="218323" cy="0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60" name="TextovéPole 59"/>
          <p:cNvSpPr txBox="1"/>
          <p:nvPr/>
        </p:nvSpPr>
        <p:spPr>
          <a:xfrm>
            <a:off x="3356865" y="5634245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1</a:t>
            </a:r>
            <a:endParaRPr lang="cs-CZ" sz="24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4932040" y="5679250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  <p:grpSp>
        <p:nvGrpSpPr>
          <p:cNvPr id="63" name="Skupina 79"/>
          <p:cNvGrpSpPr/>
          <p:nvPr/>
        </p:nvGrpSpPr>
        <p:grpSpPr>
          <a:xfrm>
            <a:off x="2880000" y="4914165"/>
            <a:ext cx="1692000" cy="1692000"/>
            <a:chOff x="4593957" y="4130912"/>
            <a:chExt cx="1395155" cy="1395155"/>
          </a:xfrm>
          <a:noFill/>
        </p:grpSpPr>
        <p:grpSp>
          <p:nvGrpSpPr>
            <p:cNvPr id="64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66" name="Přímá spojovací čára 65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cxnSp>
            <p:nvCxnSpPr>
              <p:cNvPr id="67" name="Přímá spojovací čára 66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65" name="Elipsa 64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68" name="Skupina 79"/>
          <p:cNvGrpSpPr/>
          <p:nvPr/>
        </p:nvGrpSpPr>
        <p:grpSpPr>
          <a:xfrm>
            <a:off x="4095135" y="4869160"/>
            <a:ext cx="1692000" cy="1692000"/>
            <a:chOff x="4593957" y="4130912"/>
            <a:chExt cx="1395155" cy="1395155"/>
          </a:xfrm>
          <a:noFill/>
        </p:grpSpPr>
        <p:grpSp>
          <p:nvGrpSpPr>
            <p:cNvPr id="69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71" name="Přímá spojovací čára 70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cxnSp>
            <p:nvCxnSpPr>
              <p:cNvPr id="72" name="Přímá spojovací čára 71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70" name="Elipsa 69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73" name="TextovéPole 72"/>
          <p:cNvSpPr txBox="1"/>
          <p:nvPr/>
        </p:nvSpPr>
        <p:spPr>
          <a:xfrm>
            <a:off x="6327195" y="4734145"/>
            <a:ext cx="2565285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Úloha má 2 řešení.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3041830" y="4644135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1</a:t>
            </a:r>
            <a:endParaRPr lang="cs-CZ" sz="24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607115" y="4959170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</a:t>
            </a:r>
            <a:r>
              <a:rPr lang="cs-CZ" sz="2400" b="1" baseline="-25000" dirty="0" smtClean="0"/>
              <a:t>2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124" grpId="0"/>
      <p:bldP spid="37" grpId="0"/>
      <p:bldP spid="38" grpId="1" animBg="1"/>
      <p:bldP spid="39" grpId="0"/>
      <p:bldP spid="40" grpId="0"/>
      <p:bldP spid="41" grpId="0" animBg="1"/>
      <p:bldP spid="42" grpId="0" animBg="1"/>
      <p:bldP spid="43" grpId="0"/>
      <p:bldP spid="44" grpId="0"/>
      <p:bldP spid="60" grpId="0"/>
      <p:bldP spid="62" grpId="0"/>
      <p:bldP spid="73" grpId="0" animBg="1"/>
      <p:bldP spid="74" grpId="0"/>
      <p:bldP spid="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" y="368660"/>
            <a:ext cx="9144000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Sestroj kružnici d(D; r), která prochází bodem E, </a:t>
            </a:r>
            <a:r>
              <a:rPr lang="cs-CZ" sz="2400" b="1" dirty="0" err="1" smtClean="0"/>
              <a:t>E</a:t>
            </a:r>
            <a:r>
              <a:rPr lang="cs-CZ" sz="2400" b="1" dirty="0" smtClean="0"/>
              <a:t> </a:t>
            </a:r>
            <a:r>
              <a:rPr lang="az-Cyrl-AZ" sz="2400" b="1" dirty="0" smtClean="0"/>
              <a:t>є</a:t>
            </a:r>
            <a:r>
              <a:rPr lang="cs-CZ" sz="2400" b="1" dirty="0" smtClean="0"/>
              <a:t> t a dotýká se přímky t v bodě T.</a:t>
            </a:r>
            <a:endParaRPr lang="cs-CZ" sz="2400" b="1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521550" y="1358770"/>
            <a:ext cx="243027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Hledáme bod D?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8037385" y="652273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7" name="Přímá spojovací čára 86"/>
          <p:cNvCxnSpPr/>
          <p:nvPr/>
        </p:nvCxnSpPr>
        <p:spPr>
          <a:xfrm flipV="1">
            <a:off x="1106615" y="6432720"/>
            <a:ext cx="7245805" cy="27003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TextovéPole 87"/>
          <p:cNvSpPr txBox="1"/>
          <p:nvPr/>
        </p:nvSpPr>
        <p:spPr>
          <a:xfrm>
            <a:off x="4617005" y="5814265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E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3" name="Skupina 79"/>
          <p:cNvGrpSpPr/>
          <p:nvPr/>
        </p:nvGrpSpPr>
        <p:grpSpPr>
          <a:xfrm>
            <a:off x="2880000" y="4902550"/>
            <a:ext cx="1692000" cy="1692000"/>
            <a:chOff x="4593957" y="4130912"/>
            <a:chExt cx="1395155" cy="1395155"/>
          </a:xfrm>
          <a:noFill/>
        </p:grpSpPr>
        <p:grpSp>
          <p:nvGrpSpPr>
            <p:cNvPr id="4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119" name="Přímá spojovací čára 118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cxnSp>
            <p:nvCxnSpPr>
              <p:cNvPr id="122" name="Přímá spojovací čára 121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117" name="Elipsa 116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24" name="TextovéPole 123"/>
          <p:cNvSpPr txBox="1"/>
          <p:nvPr/>
        </p:nvSpPr>
        <p:spPr>
          <a:xfrm>
            <a:off x="4166955" y="4734145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d</a:t>
            </a:r>
            <a:endParaRPr lang="cs-CZ" sz="2400" b="1" dirty="0">
              <a:solidFill>
                <a:srgbClr val="92D050"/>
              </a:solidFill>
            </a:endParaRPr>
          </a:p>
        </p:txBody>
      </p:sp>
      <p:cxnSp>
        <p:nvCxnSpPr>
          <p:cNvPr id="31" name="Přímá spojovací čára 30"/>
          <p:cNvCxnSpPr/>
          <p:nvPr/>
        </p:nvCxnSpPr>
        <p:spPr>
          <a:xfrm flipH="1">
            <a:off x="7002270" y="503675"/>
            <a:ext cx="90010" cy="2700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5" name="Skupina 35"/>
          <p:cNvGrpSpPr/>
          <p:nvPr/>
        </p:nvGrpSpPr>
        <p:grpSpPr>
          <a:xfrm>
            <a:off x="4391980" y="5994285"/>
            <a:ext cx="218323" cy="218298"/>
            <a:chOff x="4218662" y="3390722"/>
            <a:chExt cx="218323" cy="218298"/>
          </a:xfrm>
        </p:grpSpPr>
        <p:cxnSp>
          <p:nvCxnSpPr>
            <p:cNvPr id="34" name="Přímá spojovací čára 33"/>
            <p:cNvCxnSpPr/>
            <p:nvPr/>
          </p:nvCxnSpPr>
          <p:spPr>
            <a:xfrm>
              <a:off x="4327824" y="3390722"/>
              <a:ext cx="0" cy="218298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4218662" y="3499859"/>
              <a:ext cx="218323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37" name="TextovéPole 36"/>
          <p:cNvSpPr txBox="1"/>
          <p:nvPr/>
        </p:nvSpPr>
        <p:spPr>
          <a:xfrm>
            <a:off x="3356865" y="562263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D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4256965" y="368661"/>
            <a:ext cx="2385265" cy="45005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76545" y="2787315"/>
            <a:ext cx="7515835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Kružnice prochází bodem E … neznáme poloměr??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971601" y="3282370"/>
            <a:ext cx="414046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Její střed leží na ose úsečky TE.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7362310" y="413665"/>
            <a:ext cx="1350150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3401870" y="773705"/>
            <a:ext cx="2340260" cy="3600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476545" y="1763815"/>
            <a:ext cx="513057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Kružnice se dotýká přímky t v bodě T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971600" y="2168860"/>
            <a:ext cx="8172400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Její střed leží na přímce kolmé na př. t, která prochází bodem T.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50" name="Přímá spojovací čára 49"/>
          <p:cNvCxnSpPr/>
          <p:nvPr/>
        </p:nvCxnSpPr>
        <p:spPr>
          <a:xfrm flipH="1" flipV="1">
            <a:off x="3671900" y="4239090"/>
            <a:ext cx="90010" cy="261891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8" name="Skupina 55"/>
          <p:cNvGrpSpPr/>
          <p:nvPr/>
        </p:nvGrpSpPr>
        <p:grpSpPr>
          <a:xfrm>
            <a:off x="3626895" y="5634245"/>
            <a:ext cx="218323" cy="218298"/>
            <a:chOff x="5883847" y="4623547"/>
            <a:chExt cx="218323" cy="218298"/>
          </a:xfrm>
        </p:grpSpPr>
        <p:cxnSp>
          <p:nvCxnSpPr>
            <p:cNvPr id="54" name="Přímá spojovací čára 53"/>
            <p:cNvCxnSpPr/>
            <p:nvPr/>
          </p:nvCxnSpPr>
          <p:spPr>
            <a:xfrm>
              <a:off x="5993009" y="4623547"/>
              <a:ext cx="0" cy="218298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5" name="Přímá spojovací čára 54"/>
            <p:cNvCxnSpPr/>
            <p:nvPr/>
          </p:nvCxnSpPr>
          <p:spPr>
            <a:xfrm>
              <a:off x="5883847" y="4732684"/>
              <a:ext cx="218323" cy="0"/>
            </a:xfrm>
            <a:prstGeom prst="line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60" name="TextovéPole 59"/>
          <p:cNvSpPr txBox="1"/>
          <p:nvPr/>
        </p:nvSpPr>
        <p:spPr>
          <a:xfrm>
            <a:off x="3356865" y="5622630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</a:t>
            </a:r>
            <a:endParaRPr lang="cs-CZ" sz="2400" b="1" dirty="0"/>
          </a:p>
        </p:txBody>
      </p:sp>
      <p:grpSp>
        <p:nvGrpSpPr>
          <p:cNvPr id="12" name="Skupina 79"/>
          <p:cNvGrpSpPr/>
          <p:nvPr/>
        </p:nvGrpSpPr>
        <p:grpSpPr>
          <a:xfrm>
            <a:off x="2861810" y="4914165"/>
            <a:ext cx="1692000" cy="1692000"/>
            <a:chOff x="4593957" y="4130912"/>
            <a:chExt cx="1395155" cy="1395155"/>
          </a:xfrm>
          <a:noFill/>
        </p:grpSpPr>
        <p:grpSp>
          <p:nvGrpSpPr>
            <p:cNvPr id="13" name="Skupina 40"/>
            <p:cNvGrpSpPr/>
            <p:nvPr/>
          </p:nvGrpSpPr>
          <p:grpSpPr>
            <a:xfrm>
              <a:off x="5202070" y="4730459"/>
              <a:ext cx="180020" cy="180000"/>
              <a:chOff x="3761910" y="4730479"/>
              <a:chExt cx="180020" cy="180000"/>
            </a:xfrm>
            <a:grpFill/>
          </p:grpSpPr>
          <p:cxnSp>
            <p:nvCxnSpPr>
              <p:cNvPr id="71" name="Přímá spojovací čára 70"/>
              <p:cNvCxnSpPr/>
              <p:nvPr/>
            </p:nvCxnSpPr>
            <p:spPr>
              <a:xfrm>
                <a:off x="3851920" y="4730479"/>
                <a:ext cx="0" cy="18000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  <p:cxnSp>
            <p:nvCxnSpPr>
              <p:cNvPr id="72" name="Přímá spojovací čára 71"/>
              <p:cNvCxnSpPr/>
              <p:nvPr/>
            </p:nvCxnSpPr>
            <p:spPr>
              <a:xfrm>
                <a:off x="3761910" y="4820469"/>
                <a:ext cx="180020" cy="0"/>
              </a:xfrm>
              <a:prstGeom prst="line">
                <a:avLst/>
              </a:prstGeom>
              <a:grpFill/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</p:cxnSp>
        </p:grpSp>
        <p:sp>
          <p:nvSpPr>
            <p:cNvPr id="70" name="Elipsa 69"/>
            <p:cNvSpPr/>
            <p:nvPr/>
          </p:nvSpPr>
          <p:spPr>
            <a:xfrm>
              <a:off x="4593957" y="4130912"/>
              <a:ext cx="1395155" cy="1395155"/>
            </a:xfrm>
            <a:prstGeom prst="ellipse">
              <a:avLst/>
            </a:prstGeom>
            <a:grp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73" name="TextovéPole 72"/>
          <p:cNvSpPr txBox="1"/>
          <p:nvPr/>
        </p:nvSpPr>
        <p:spPr>
          <a:xfrm>
            <a:off x="6327195" y="4734145"/>
            <a:ext cx="2565285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Úloha má 1 řešení.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4166955" y="4734145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</a:t>
            </a:r>
            <a:endParaRPr lang="cs-CZ" sz="24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2546775" y="3969060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o</a:t>
            </a:r>
            <a:endParaRPr lang="cs-CZ" sz="2400" b="1" dirty="0">
              <a:solidFill>
                <a:srgbClr val="00B0F0"/>
              </a:solidFill>
            </a:endParaRPr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3761910" y="6489340"/>
            <a:ext cx="0" cy="216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3671900" y="6162690"/>
            <a:ext cx="27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68" name="Přímá spojovací čára 67"/>
          <p:cNvCxnSpPr>
            <a:stCxn id="56" idx="2"/>
          </p:cNvCxnSpPr>
          <p:nvPr/>
        </p:nvCxnSpPr>
        <p:spPr>
          <a:xfrm flipV="1">
            <a:off x="3806915" y="6129300"/>
            <a:ext cx="675075" cy="495055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/>
          <p:nvPr/>
        </p:nvCxnSpPr>
        <p:spPr>
          <a:xfrm>
            <a:off x="2636785" y="4284095"/>
            <a:ext cx="1800200" cy="2430270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1" name="Veselý obličej 80"/>
          <p:cNvSpPr/>
          <p:nvPr/>
        </p:nvSpPr>
        <p:spPr>
          <a:xfrm>
            <a:off x="8667455" y="6309320"/>
            <a:ext cx="360040" cy="450050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124" grpId="0"/>
      <p:bldP spid="37" grpId="0"/>
      <p:bldP spid="38" grpId="0" animBg="1"/>
      <p:bldP spid="39" grpId="0"/>
      <p:bldP spid="40" grpId="0"/>
      <p:bldP spid="41" grpId="0" animBg="1"/>
      <p:bldP spid="42" grpId="0" animBg="1"/>
      <p:bldP spid="43" grpId="0"/>
      <p:bldP spid="44" grpId="0"/>
      <p:bldP spid="60" grpId="0"/>
      <p:bldP spid="73" grpId="0" animBg="1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Použitá literatura: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/>
              <a:t>ROSECKÁ, Zdena a Arnošt MÍČEK. </a:t>
            </a:r>
            <a:r>
              <a:rPr lang="cs-CZ" sz="1200" i="1" dirty="0"/>
              <a:t>Geometrie: učebnice pro 8. ročník</a:t>
            </a:r>
            <a:r>
              <a:rPr lang="cs-CZ" sz="1200" dirty="0"/>
              <a:t>. Brno: Nová škola, 1999, 110 s. ISBN 80-856-0793-X.</a:t>
            </a:r>
          </a:p>
          <a:p>
            <a:r>
              <a:rPr lang="cs-CZ" sz="1200" dirty="0"/>
              <a:t>PŮLPÁN, Zdeněk a Josef TREJBAL. </a:t>
            </a:r>
            <a:r>
              <a:rPr lang="cs-CZ" sz="1200" i="1" dirty="0"/>
              <a:t>Matematika 8 pro základní školy</a:t>
            </a:r>
            <a:r>
              <a:rPr lang="cs-CZ" sz="1200" dirty="0"/>
              <a:t>. 1. </a:t>
            </a:r>
            <a:r>
              <a:rPr lang="cs-CZ" sz="1200" dirty="0" err="1"/>
              <a:t>vyd</a:t>
            </a:r>
            <a:r>
              <a:rPr lang="cs-CZ" sz="1200" dirty="0"/>
              <a:t>. Praha: SPN - pedagogické nakladatelství, 2009, 95 s. ISBN 978-807-2354-214.</a:t>
            </a:r>
            <a:endParaRPr lang="cs-CZ" sz="1200"/>
          </a:p>
          <a:p>
            <a:r>
              <a:rPr lang="cs-CZ" sz="1200" smtClean="0"/>
              <a:t>Obrázky </a:t>
            </a:r>
            <a:r>
              <a:rPr lang="cs-CZ" sz="1200" dirty="0" smtClean="0"/>
              <a:t>autorka</a:t>
            </a:r>
            <a:endParaRPr lang="cs-CZ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389</Words>
  <Application>Microsoft Office PowerPoint</Application>
  <PresentationFormat>Předvádění na obrazovce (4:3)</PresentationFormat>
  <Paragraphs>69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Konstrukční úlohy</vt:lpstr>
      <vt:lpstr>Snímek 3</vt:lpstr>
      <vt:lpstr>Snímek 4</vt:lpstr>
      <vt:lpstr>Snímek 5</vt:lpstr>
      <vt:lpstr>Snímek 6</vt:lpstr>
      <vt:lpstr>Snímek 7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19</cp:revision>
  <dcterms:created xsi:type="dcterms:W3CDTF">2013-05-11T14:32:24Z</dcterms:created>
  <dcterms:modified xsi:type="dcterms:W3CDTF">2013-05-11T17:17:35Z</dcterms:modified>
</cp:coreProperties>
</file>