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1" r:id="rId3"/>
    <p:sldId id="263" r:id="rId4"/>
    <p:sldId id="264" r:id="rId5"/>
    <p:sldId id="265" r:id="rId6"/>
    <p:sldId id="266" r:id="rId7"/>
    <p:sldId id="267" r:id="rId8"/>
    <p:sldId id="260"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90" d="100"/>
          <a:sy n="90" d="100"/>
        </p:scale>
        <p:origin x="-594" y="-390"/>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21961585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298084610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24127164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21767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C87938CC-2EF6-49F5-9F58-843C9416F6BD}" type="datetimeFigureOut">
              <a:rPr lang="cs-CZ" smtClean="0"/>
              <a:pPr/>
              <a:t>6.6.2013</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36141276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C87938CC-2EF6-49F5-9F58-843C9416F6BD}" type="datetimeFigureOut">
              <a:rPr lang="cs-CZ" smtClean="0"/>
              <a:pPr/>
              <a:t>6.6.2013</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41948522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C87938CC-2EF6-49F5-9F58-843C9416F6BD}" type="datetimeFigureOut">
              <a:rPr lang="cs-CZ" smtClean="0"/>
              <a:pPr/>
              <a:t>6.6.2013</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1350938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36556843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C87938CC-2EF6-49F5-9F58-843C9416F6BD}" type="datetimeFigureOut">
              <a:rPr lang="cs-CZ" smtClean="0"/>
              <a:pPr/>
              <a:t>6.6.2013</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40383612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181009629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16504433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87938CC-2EF6-49F5-9F58-843C9416F6BD}" type="datetimeFigureOut">
              <a:rPr lang="cs-CZ" smtClean="0"/>
              <a:pPr/>
              <a:t>6.6.2013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41E33E5-F15E-4312-85F6-EFC6498094D7}" type="slidenum">
              <a:rPr lang="cs-CZ" smtClean="0"/>
              <a:pPr/>
              <a:t>‹#›</a:t>
            </a:fld>
            <a:endParaRPr lang="cs-CZ"/>
          </a:p>
        </p:txBody>
      </p:sp>
    </p:spTree>
    <p:extLst>
      <p:ext uri="{BB962C8B-B14F-4D97-AF65-F5344CB8AC3E}">
        <p14:creationId xmlns="" xmlns:p14="http://schemas.microsoft.com/office/powerpoint/2010/main" val="5123394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ulka 3"/>
          <p:cNvGraphicFramePr>
            <a:graphicFrameLocks noGrp="1"/>
          </p:cNvGraphicFramePr>
          <p:nvPr>
            <p:extLst>
              <p:ext uri="{D42A27DB-BD31-4B8C-83A1-F6EECF244321}">
                <p14:modId xmlns="" xmlns:p14="http://schemas.microsoft.com/office/powerpoint/2010/main" val="1873979111"/>
              </p:ext>
            </p:extLst>
          </p:nvPr>
        </p:nvGraphicFramePr>
        <p:xfrm>
          <a:off x="114300" y="764704"/>
          <a:ext cx="9029700" cy="5061585"/>
        </p:xfrm>
        <a:graphic>
          <a:graphicData uri="http://schemas.openxmlformats.org/drawingml/2006/table">
            <a:tbl>
              <a:tblPr/>
              <a:tblGrid>
                <a:gridCol w="2024063"/>
                <a:gridCol w="7005637"/>
              </a:tblGrid>
              <a:tr h="1647825">
                <a:tc gridSpan="2">
                  <a:txBody>
                    <a:bodyPr/>
                    <a:lstStyle/>
                    <a:p>
                      <a:pPr marL="0" marR="0" lvl="0" indent="0" algn="l" defTabSz="914400" rtl="0" eaLnBrk="1" fontAlgn="base" latinLnBrk="0" hangingPunct="1">
                        <a:lnSpc>
                          <a:spcPct val="100000"/>
                        </a:lnSpc>
                        <a:spcBef>
                          <a:spcPct val="20000"/>
                        </a:spcBef>
                        <a:spcAft>
                          <a:spcPct val="0"/>
                        </a:spcAft>
                        <a:buClrTx/>
                        <a:buSzTx/>
                        <a:buFontTx/>
                        <a:buNone/>
                        <a:tabLst/>
                      </a:pPr>
                      <a:endParaRPr kumimoji="0" lang="cs-CZ" sz="2800" b="0" i="0" u="none" strike="noStrike" cap="none" normalizeH="0" baseline="0" dirty="0" smtClean="0">
                        <a:ln>
                          <a:noFill/>
                        </a:ln>
                        <a:solidFill>
                          <a:schemeClr val="tx1"/>
                        </a:solidFill>
                        <a:effectLst/>
                        <a:latin typeface="Arial" charset="0"/>
                      </a:endParaRPr>
                    </a:p>
                  </a:txBody>
                  <a:tcPr horzOverflow="overflow">
                    <a:lnL cap="flat">
                      <a:noFill/>
                    </a:lnL>
                    <a:lnR cap="flat">
                      <a:noFill/>
                    </a:lnR>
                    <a:lnT cap="flat">
                      <a:noFill/>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hMerge="1">
                  <a:txBody>
                    <a:bodyPr/>
                    <a:lstStyle/>
                    <a:p>
                      <a:endParaRPr lang="cs-CZ"/>
                    </a:p>
                  </a:txBody>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Autor</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Mgr. Zbyněk Jícha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Škola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ZŠ a MŠ Stožec, okres Prachatice</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Téma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Práce s pověstí</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Název materiálu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VY_12_INOVACE_19_O_Krokovi</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Sada 2</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698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Předmět</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Český jazyk a literatura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Ročník</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3. a 5. </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82575">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Číslo projektu</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lang="cs-CZ" sz="1800" kern="1200" dirty="0" smtClean="0">
                          <a:solidFill>
                            <a:schemeClr val="tx1"/>
                          </a:solidFill>
                          <a:effectLst/>
                          <a:latin typeface="Times New Roman" pitchFamily="18" charset="0"/>
                          <a:ea typeface="+mn-ea"/>
                          <a:cs typeface="Times New Roman" pitchFamily="18" charset="0"/>
                        </a:rPr>
                        <a:t>CZ.1.07/1.4.00/21.0697</a:t>
                      </a:r>
                      <a:endParaRPr lang="cs-CZ" dirty="0" smtClean="0">
                        <a:latin typeface="Times New Roman" pitchFamily="18" charset="0"/>
                        <a:cs typeface="Times New Roman" pitchFamily="18" charset="0"/>
                      </a:endParaRP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F2F2F2"/>
                    </a:solidFill>
                  </a:tcPr>
                </a:tc>
              </a:tr>
              <a:tr h="268288">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Datum vytvoření</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3. 12. 2012</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w="25400" cap="flat" cmpd="sng" algn="ctr">
                      <a:solidFill>
                        <a:srgbClr val="FFFFFF"/>
                      </a:solidFill>
                      <a:prstDash val="solid"/>
                      <a:round/>
                      <a:headEnd type="none" w="med" len="med"/>
                      <a:tailEnd type="none" w="med" len="med"/>
                    </a:lnB>
                    <a:lnTlToBr>
                      <a:noFill/>
                    </a:lnTlToBr>
                    <a:lnBlToTr>
                      <a:noFill/>
                    </a:lnBlToTr>
                    <a:solidFill>
                      <a:srgbClr val="CCCCCC"/>
                    </a:solidFill>
                  </a:tcPr>
                </a:tc>
              </a:tr>
              <a:tr h="276225">
                <a:tc>
                  <a:txBody>
                    <a:bodyPr/>
                    <a:lstStyle/>
                    <a:p>
                      <a:pPr marL="0" marR="0" lvl="0" indent="0" algn="l" defTabSz="914400" rtl="0" eaLnBrk="1" fontAlgn="base" latinLnBrk="0" hangingPunct="1">
                        <a:lnSpc>
                          <a:spcPct val="100000"/>
                        </a:lnSpc>
                        <a:spcBef>
                          <a:spcPct val="0"/>
                        </a:spcBef>
                        <a:spcAft>
                          <a:spcPct val="0"/>
                        </a:spcAft>
                        <a:buClrTx/>
                        <a:buSzTx/>
                        <a:buFontTx/>
                        <a:buNone/>
                        <a:tabLst>
                          <a:tab pos="876300" algn="l"/>
                        </a:tabLst>
                      </a:pPr>
                      <a:r>
                        <a:rPr kumimoji="0" lang="cs-CZ" sz="1600" b="0" i="1" u="sng" strike="noStrike" cap="none" normalizeH="0" baseline="0" dirty="0" smtClean="0">
                          <a:ln>
                            <a:noFill/>
                          </a:ln>
                          <a:solidFill>
                            <a:schemeClr val="tx1"/>
                          </a:solidFill>
                          <a:effectLst/>
                          <a:latin typeface="Times New Roman" pitchFamily="18" charset="0"/>
                          <a:ea typeface="Times New Roman" pitchFamily="18" charset="0"/>
                          <a:cs typeface="Calibri" pitchFamily="34" charset="0"/>
                        </a:rPr>
                        <a:t>Klíčová slova</a:t>
                      </a:r>
                      <a:endParaRPr kumimoji="0" lang="cs-CZ" sz="1800" b="0" i="0" u="none" strike="noStrike" cap="none" normalizeH="0" baseline="0" dirty="0" smtClean="0">
                        <a:ln>
                          <a:noFill/>
                        </a:ln>
                        <a:solidFill>
                          <a:schemeClr val="tx1"/>
                        </a:solidFill>
                        <a:effectLst/>
                        <a:latin typeface="Arial" charset="0"/>
                        <a:ea typeface="Times New Roman" pitchFamily="18" charset="0"/>
                        <a:cs typeface="Calibri" pitchFamily="34" charset="0"/>
                      </a:endParaRPr>
                    </a:p>
                  </a:txBody>
                  <a:tcPr horzOverflow="overflow">
                    <a:lnL cap="flat">
                      <a:noFill/>
                    </a:lnL>
                    <a:lnR w="25400" cap="flat" cmpd="sng" algn="ctr">
                      <a:solidFill>
                        <a:srgbClr val="FFFFFF"/>
                      </a:solidFill>
                      <a:prstDash val="solid"/>
                      <a:round/>
                      <a:headEnd type="none" w="med" len="med"/>
                      <a:tailEnd type="none" w="med" len="med"/>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c>
                  <a:txBody>
                    <a:bodyPr/>
                    <a:lstStyle/>
                    <a:p>
                      <a:pPr marL="0" marR="0" lvl="0" indent="0" algn="l" defTabSz="914400" rtl="0" eaLnBrk="1" fontAlgn="base" latinLnBrk="0" hangingPunct="1">
                        <a:lnSpc>
                          <a:spcPct val="100000"/>
                        </a:lnSpc>
                        <a:spcBef>
                          <a:spcPct val="20000"/>
                        </a:spcBef>
                        <a:spcAft>
                          <a:spcPct val="0"/>
                        </a:spcAft>
                        <a:buClrTx/>
                        <a:buSzTx/>
                        <a:buFontTx/>
                        <a:buNone/>
                        <a:tabLst/>
                      </a:pPr>
                      <a:r>
                        <a:rPr kumimoji="0" lang="cs-CZ" sz="1600" b="0" i="0" u="none" strike="noStrike" cap="none" normalizeH="0" baseline="0" dirty="0" smtClean="0">
                          <a:ln>
                            <a:noFill/>
                          </a:ln>
                          <a:solidFill>
                            <a:schemeClr val="tx1"/>
                          </a:solidFill>
                          <a:effectLst/>
                          <a:latin typeface="Times New Roman" pitchFamily="18" charset="0"/>
                          <a:cs typeface="Times New Roman" pitchFamily="18" charset="0"/>
                        </a:rPr>
                        <a:t>Budeč, Krok, vojvoda, Vyšehrad, Zbečno  </a:t>
                      </a:r>
                    </a:p>
                  </a:txBody>
                  <a:tcPr horzOverflow="overflow">
                    <a:lnL w="25400" cap="flat" cmpd="sng" algn="ctr">
                      <a:solidFill>
                        <a:srgbClr val="FFFFFF"/>
                      </a:solidFill>
                      <a:prstDash val="solid"/>
                      <a:round/>
                      <a:headEnd type="none" w="med" len="med"/>
                      <a:tailEnd type="none" w="med" len="med"/>
                    </a:lnL>
                    <a:lnR cap="flat">
                      <a:noFill/>
                    </a:lnR>
                    <a:lnT w="25400" cap="flat" cmpd="sng" algn="ctr">
                      <a:solidFill>
                        <a:srgbClr val="FFFFFF"/>
                      </a:solidFill>
                      <a:prstDash val="solid"/>
                      <a:round/>
                      <a:headEnd type="none" w="med" len="med"/>
                      <a:tailEnd type="none" w="med" len="med"/>
                    </a:lnT>
                    <a:lnB cap="flat">
                      <a:noFill/>
                    </a:lnB>
                    <a:lnTlToBr>
                      <a:noFill/>
                    </a:lnTlToBr>
                    <a:lnBlToTr>
                      <a:noFill/>
                    </a:lnBlToTr>
                    <a:solidFill>
                      <a:srgbClr val="CCCCCC"/>
                    </a:solidFill>
                  </a:tcPr>
                </a:tc>
              </a:tr>
            </a:tbl>
          </a:graphicData>
        </a:graphic>
      </p:graphicFrame>
      <p:pic>
        <p:nvPicPr>
          <p:cNvPr id="5" name="obrázek 5"/>
          <p:cNvPicPr>
            <a:picLocks noChangeAspect="1" noChangeArrowheads="1"/>
          </p:cNvPicPr>
          <p:nvPr/>
        </p:nvPicPr>
        <p:blipFill>
          <a:blip r:embed="rId2" cstate="print"/>
          <a:srcRect/>
          <a:stretch>
            <a:fillRect/>
          </a:stretch>
        </p:blipFill>
        <p:spPr bwMode="auto">
          <a:xfrm>
            <a:off x="1547664" y="1052736"/>
            <a:ext cx="6265863" cy="1214437"/>
          </a:xfrm>
          <a:prstGeom prst="rect">
            <a:avLst/>
          </a:prstGeom>
          <a:noFill/>
          <a:ln w="9525">
            <a:noFill/>
            <a:miter lim="800000"/>
            <a:headEnd/>
            <a:tailEnd/>
          </a:ln>
        </p:spPr>
      </p:pic>
    </p:spTree>
    <p:extLst>
      <p:ext uri="{BB962C8B-B14F-4D97-AF65-F5344CB8AC3E}">
        <p14:creationId xmlns="" xmlns:p14="http://schemas.microsoft.com/office/powerpoint/2010/main" val="2381201188"/>
      </p:ext>
    </p:extLst>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Anotace </a:t>
            </a:r>
            <a:endParaRPr lang="cs-CZ" dirty="0"/>
          </a:p>
        </p:txBody>
      </p:sp>
      <p:sp>
        <p:nvSpPr>
          <p:cNvPr id="3" name="TextovéPole 2"/>
          <p:cNvSpPr txBox="1"/>
          <p:nvPr/>
        </p:nvSpPr>
        <p:spPr>
          <a:xfrm>
            <a:off x="755576" y="1916832"/>
            <a:ext cx="7560840" cy="923330"/>
          </a:xfrm>
          <a:prstGeom prst="rect">
            <a:avLst/>
          </a:prstGeom>
          <a:noFill/>
        </p:spPr>
        <p:txBody>
          <a:bodyPr wrap="square" rtlCol="0">
            <a:spAutoFit/>
          </a:bodyPr>
          <a:lstStyle/>
          <a:p>
            <a:pPr algn="just"/>
            <a:r>
              <a:rPr lang="cs-CZ" dirty="0" smtClean="0"/>
              <a:t>Prezentace je určena pro čtení ve 3. a 5. ročníku. Cílem je přečtení úryvků pověsti, jeden si vybrat, převyprávět a pracovat s ním dále. Vyhledání celé pověsti v knize pověstí. V závěru prezentace mohou žáci odpovědět na kvíz.       </a:t>
            </a:r>
            <a:endParaRPr lang="cs-CZ" dirty="0"/>
          </a:p>
        </p:txBody>
      </p:sp>
    </p:spTree>
    <p:extLst>
      <p:ext uri="{BB962C8B-B14F-4D97-AF65-F5344CB8AC3E}">
        <p14:creationId xmlns="" xmlns:p14="http://schemas.microsoft.com/office/powerpoint/2010/main" val="126244687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Přečti si ukázky textu</a:t>
            </a:r>
            <a:endParaRPr lang="cs-CZ" dirty="0"/>
          </a:p>
        </p:txBody>
      </p:sp>
      <p:sp>
        <p:nvSpPr>
          <p:cNvPr id="3" name="TextovéPole 2"/>
          <p:cNvSpPr txBox="1"/>
          <p:nvPr/>
        </p:nvSpPr>
        <p:spPr>
          <a:xfrm>
            <a:off x="467544" y="1988840"/>
            <a:ext cx="8208912" cy="1938992"/>
          </a:xfrm>
          <a:prstGeom prst="rect">
            <a:avLst/>
          </a:prstGeom>
          <a:noFill/>
          <a:ln>
            <a:solidFill>
              <a:schemeClr val="bg1"/>
            </a:solidFill>
          </a:ln>
        </p:spPr>
        <p:txBody>
          <a:bodyPr wrap="square" rtlCol="0">
            <a:spAutoFit/>
          </a:bodyPr>
          <a:lstStyle/>
          <a:p>
            <a:pPr algn="just"/>
            <a:r>
              <a:rPr lang="cs-CZ" sz="2000" dirty="0" smtClean="0"/>
              <a:t>Mezi lidmi tenkrát žil muž jménem Krok. Ten žil na hradě, který se jmenoval po něm, mezi lesy nad řekou Mží poblíž dědiny Zbečna. Měl hojnost zboží, ale vynikal také moudrosti a vtipem, takže se k němu lidé sbíhali jako včely k úlu, aby je soudil. Přicházeli k němu lidé nejen z vlastního rodu, nýbrž i z rodů okolních. Toho si Čechové zvolili, aby byl soudcem všeho lidu a jejich vojvodou. </a:t>
            </a:r>
            <a:endParaRPr lang="cs-CZ" sz="2000" dirty="0"/>
          </a:p>
        </p:txBody>
      </p:sp>
      <p:sp>
        <p:nvSpPr>
          <p:cNvPr id="4" name="TextovéPole 3"/>
          <p:cNvSpPr txBox="1"/>
          <p:nvPr/>
        </p:nvSpPr>
        <p:spPr>
          <a:xfrm>
            <a:off x="467544" y="4293096"/>
            <a:ext cx="8208912" cy="1631216"/>
          </a:xfrm>
          <a:prstGeom prst="rect">
            <a:avLst/>
          </a:prstGeom>
          <a:noFill/>
        </p:spPr>
        <p:txBody>
          <a:bodyPr wrap="square" rtlCol="0">
            <a:spAutoFit/>
          </a:bodyPr>
          <a:lstStyle/>
          <a:p>
            <a:pPr algn="just"/>
            <a:r>
              <a:rPr lang="cs-CZ" sz="2000" dirty="0" smtClean="0"/>
              <a:t>Krok pak vládl v české zemi, soudil lid a učil ho moudrosti. Jako vojvoda sídlil na Budči. Za něho tam byla škola, v níž se učilo bohoslužbě, starým zpěvům, věštbám a kouzlům. Tehdy považovali kouzelnictví za největší umění a toho, kdo dovedl věštit, za vzácného a milého bohu. Za jeho vlády se vrátilo českým krajinám požehnání. Lidé si mohli v klidu hledět své práce. </a:t>
            </a:r>
            <a:endParaRPr lang="cs-CZ" sz="2000" dirty="0"/>
          </a:p>
        </p:txBody>
      </p:sp>
      <p:sp>
        <p:nvSpPr>
          <p:cNvPr id="5" name="Obdélník 4"/>
          <p:cNvSpPr/>
          <p:nvPr/>
        </p:nvSpPr>
        <p:spPr>
          <a:xfrm>
            <a:off x="558528" y="1628800"/>
            <a:ext cx="360040" cy="36004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cs-CZ" b="1" dirty="0" smtClean="0"/>
              <a:t>1.</a:t>
            </a:r>
            <a:endParaRPr lang="cs-CZ" b="1" dirty="0"/>
          </a:p>
        </p:txBody>
      </p:sp>
      <p:sp>
        <p:nvSpPr>
          <p:cNvPr id="6" name="Obdélník 5"/>
          <p:cNvSpPr/>
          <p:nvPr/>
        </p:nvSpPr>
        <p:spPr>
          <a:xfrm>
            <a:off x="558528" y="3933056"/>
            <a:ext cx="360040" cy="36004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cs-CZ" b="1" dirty="0"/>
              <a:t>2</a:t>
            </a:r>
            <a:r>
              <a:rPr lang="cs-CZ" b="1" dirty="0" smtClean="0"/>
              <a:t>.</a:t>
            </a:r>
            <a:endParaRPr lang="cs-CZ" b="1" dirty="0"/>
          </a:p>
        </p:txBody>
      </p:sp>
    </p:spTree>
    <p:extLst>
      <p:ext uri="{BB962C8B-B14F-4D97-AF65-F5344CB8AC3E}">
        <p14:creationId xmlns="" xmlns:p14="http://schemas.microsoft.com/office/powerpoint/2010/main" val="42738587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467544" y="980728"/>
            <a:ext cx="8064896" cy="1323439"/>
          </a:xfrm>
          <a:prstGeom prst="rect">
            <a:avLst/>
          </a:prstGeom>
          <a:noFill/>
        </p:spPr>
        <p:txBody>
          <a:bodyPr wrap="square" rtlCol="0">
            <a:spAutoFit/>
          </a:bodyPr>
          <a:lstStyle/>
          <a:p>
            <a:pPr algn="just"/>
            <a:r>
              <a:rPr lang="cs-CZ" sz="2000" dirty="0" smtClean="0"/>
              <a:t>Podle Krokovy věštby vystavěli lidé z mocných klád starých smrků a dubů hrad. Opodál hradu v háji vyvěral pod starými buky silný pramen, z něhož čerpali hojně čisté vody. Té studánce říkali Jezerka. Tento hrad, který byl postaven vysoko na skále, nazvali Vyšehrad. Byl slavný a posvátný. </a:t>
            </a:r>
            <a:endParaRPr lang="cs-CZ" sz="2000" dirty="0"/>
          </a:p>
        </p:txBody>
      </p:sp>
      <p:sp>
        <p:nvSpPr>
          <p:cNvPr id="3" name="Obdélník 2"/>
          <p:cNvSpPr/>
          <p:nvPr/>
        </p:nvSpPr>
        <p:spPr>
          <a:xfrm>
            <a:off x="581820" y="620688"/>
            <a:ext cx="360040" cy="360040"/>
          </a:xfrm>
          <a:prstGeom prst="rect">
            <a:avLst/>
          </a:prstGeom>
        </p:spPr>
        <p:style>
          <a:lnRef idx="0">
            <a:schemeClr val="accent3"/>
          </a:lnRef>
          <a:fillRef idx="3">
            <a:schemeClr val="accent3"/>
          </a:fillRef>
          <a:effectRef idx="3">
            <a:schemeClr val="accent3"/>
          </a:effectRef>
          <a:fontRef idx="minor">
            <a:schemeClr val="lt1"/>
          </a:fontRef>
        </p:style>
        <p:txBody>
          <a:bodyPr rtlCol="0" anchor="ctr"/>
          <a:lstStyle/>
          <a:p>
            <a:pPr algn="ctr"/>
            <a:r>
              <a:rPr lang="cs-CZ" b="1" dirty="0" smtClean="0"/>
              <a:t>3.</a:t>
            </a:r>
            <a:endParaRPr lang="cs-CZ" b="1" dirty="0"/>
          </a:p>
        </p:txBody>
      </p:sp>
    </p:spTree>
    <p:extLst>
      <p:ext uri="{BB962C8B-B14F-4D97-AF65-F5344CB8AC3E}">
        <p14:creationId xmlns="" xmlns:p14="http://schemas.microsoft.com/office/powerpoint/2010/main" val="292229470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Úkoly:</a:t>
            </a:r>
            <a:endParaRPr lang="cs-CZ" dirty="0"/>
          </a:p>
        </p:txBody>
      </p:sp>
      <p:sp>
        <p:nvSpPr>
          <p:cNvPr id="3" name="TextovéPole 2"/>
          <p:cNvSpPr txBox="1"/>
          <p:nvPr/>
        </p:nvSpPr>
        <p:spPr>
          <a:xfrm>
            <a:off x="539552" y="2060848"/>
            <a:ext cx="8136904" cy="2308324"/>
          </a:xfrm>
          <a:prstGeom prst="rect">
            <a:avLst/>
          </a:prstGeom>
          <a:noFill/>
        </p:spPr>
        <p:txBody>
          <a:bodyPr wrap="square" rtlCol="0">
            <a:spAutoFit/>
          </a:bodyPr>
          <a:lstStyle/>
          <a:p>
            <a:pPr marL="342900" indent="-342900">
              <a:buAutoNum type="arabicPeriod"/>
            </a:pPr>
            <a:r>
              <a:rPr lang="cs-CZ" sz="2400" dirty="0" smtClean="0"/>
              <a:t>Vyber si jeden z úryvků, který si pozorně ještě jednou přečti.</a:t>
            </a:r>
          </a:p>
          <a:p>
            <a:pPr marL="342900" indent="-342900">
              <a:buAutoNum type="arabicPeriod"/>
            </a:pPr>
            <a:r>
              <a:rPr lang="cs-CZ" sz="2400" dirty="0" smtClean="0"/>
              <a:t>Úryvek, který sis vybral převyprávěj ostatním spolužákům.</a:t>
            </a:r>
          </a:p>
          <a:p>
            <a:pPr marL="342900" indent="-342900">
              <a:buAutoNum type="arabicPeriod"/>
            </a:pPr>
            <a:r>
              <a:rPr lang="cs-CZ" sz="2400" dirty="0" smtClean="0"/>
              <a:t>Úryvek z pověsti zkus najít v knize pověstí a přečti si celou pověst.</a:t>
            </a:r>
          </a:p>
          <a:p>
            <a:pPr marL="342900" indent="-342900">
              <a:buAutoNum type="arabicPeriod"/>
            </a:pPr>
            <a:r>
              <a:rPr lang="cs-CZ" sz="2400" dirty="0" smtClean="0"/>
              <a:t>Váže se nějaká pověst k tvému bydlišti? Pokud ano, seznam </a:t>
            </a:r>
            <a:r>
              <a:rPr lang="cs-CZ" sz="2400" dirty="0" smtClean="0"/>
              <a:t>             s </a:t>
            </a:r>
            <a:r>
              <a:rPr lang="cs-CZ" sz="2400" dirty="0" smtClean="0"/>
              <a:t>ní ostatní spolužáky.</a:t>
            </a:r>
            <a:endParaRPr lang="cs-CZ" sz="2400" dirty="0"/>
          </a:p>
        </p:txBody>
      </p:sp>
    </p:spTree>
    <p:extLst>
      <p:ext uri="{BB962C8B-B14F-4D97-AF65-F5344CB8AC3E}">
        <p14:creationId xmlns="" xmlns:p14="http://schemas.microsoft.com/office/powerpoint/2010/main" val="186683417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Zkus rozhodnout:</a:t>
            </a:r>
            <a:endParaRPr lang="cs-CZ" dirty="0"/>
          </a:p>
        </p:txBody>
      </p:sp>
      <p:sp>
        <p:nvSpPr>
          <p:cNvPr id="3" name="TextovéPole 2"/>
          <p:cNvSpPr txBox="1"/>
          <p:nvPr/>
        </p:nvSpPr>
        <p:spPr>
          <a:xfrm>
            <a:off x="611560" y="2420888"/>
            <a:ext cx="2592288" cy="400110"/>
          </a:xfrm>
          <a:prstGeom prst="rect">
            <a:avLst/>
          </a:prstGeom>
          <a:solidFill>
            <a:schemeClr val="accent3">
              <a:lumMod val="40000"/>
              <a:lumOff val="60000"/>
            </a:schemeClr>
          </a:solidFill>
        </p:spPr>
        <p:txBody>
          <a:bodyPr wrap="square" rtlCol="0">
            <a:spAutoFit/>
          </a:bodyPr>
          <a:lstStyle/>
          <a:p>
            <a:r>
              <a:rPr lang="cs-CZ" sz="2000" dirty="0" smtClean="0"/>
              <a:t>1. Vojvoda Krok měl:</a:t>
            </a:r>
            <a:endParaRPr lang="cs-CZ" sz="2000" dirty="0"/>
          </a:p>
        </p:txBody>
      </p:sp>
      <p:sp>
        <p:nvSpPr>
          <p:cNvPr id="4" name="TextovéPole 3"/>
          <p:cNvSpPr txBox="1"/>
          <p:nvPr/>
        </p:nvSpPr>
        <p:spPr>
          <a:xfrm>
            <a:off x="611560" y="3284984"/>
            <a:ext cx="3456384" cy="1015663"/>
          </a:xfrm>
          <a:prstGeom prst="rect">
            <a:avLst/>
          </a:prstGeom>
          <a:noFill/>
        </p:spPr>
        <p:txBody>
          <a:bodyPr wrap="square" rtlCol="0">
            <a:spAutoFit/>
          </a:bodyPr>
          <a:lstStyle/>
          <a:p>
            <a:pPr marL="342900" indent="-342900">
              <a:buAutoNum type="alphaLcParenR"/>
            </a:pPr>
            <a:r>
              <a:rPr lang="cs-CZ" sz="2000" dirty="0" smtClean="0"/>
              <a:t>2 dcery: Evu a Ludmilu</a:t>
            </a:r>
          </a:p>
          <a:p>
            <a:pPr marL="342900" indent="-342900">
              <a:buAutoNum type="alphaLcParenR"/>
            </a:pPr>
            <a:r>
              <a:rPr lang="cs-CZ" sz="2000" dirty="0" smtClean="0"/>
              <a:t>3 dcery: Kazi, Tetu a Libuši</a:t>
            </a:r>
          </a:p>
          <a:p>
            <a:pPr marL="342900" indent="-342900">
              <a:buAutoNum type="alphaLcParenR"/>
            </a:pPr>
            <a:r>
              <a:rPr lang="cs-CZ" sz="2000" dirty="0" smtClean="0"/>
              <a:t>2 syny: Horymíra a Ctibora</a:t>
            </a:r>
            <a:endParaRPr lang="cs-CZ" sz="2000" dirty="0"/>
          </a:p>
        </p:txBody>
      </p:sp>
      <p:sp>
        <p:nvSpPr>
          <p:cNvPr id="5" name="TextovéPole 4"/>
          <p:cNvSpPr txBox="1"/>
          <p:nvPr/>
        </p:nvSpPr>
        <p:spPr>
          <a:xfrm>
            <a:off x="4572000" y="2420888"/>
            <a:ext cx="3240360" cy="400110"/>
          </a:xfrm>
          <a:prstGeom prst="rect">
            <a:avLst/>
          </a:prstGeom>
          <a:solidFill>
            <a:schemeClr val="accent3">
              <a:lumMod val="40000"/>
              <a:lumOff val="60000"/>
            </a:schemeClr>
          </a:solidFill>
        </p:spPr>
        <p:txBody>
          <a:bodyPr wrap="square" rtlCol="0">
            <a:spAutoFit/>
          </a:bodyPr>
          <a:lstStyle/>
          <a:p>
            <a:r>
              <a:rPr lang="cs-CZ" sz="2000" dirty="0"/>
              <a:t>2</a:t>
            </a:r>
            <a:r>
              <a:rPr lang="cs-CZ" sz="2000" dirty="0" smtClean="0"/>
              <a:t>. Za Kroka byla slavná škola:</a:t>
            </a:r>
            <a:endParaRPr lang="cs-CZ" sz="2000" dirty="0"/>
          </a:p>
        </p:txBody>
      </p:sp>
      <p:sp>
        <p:nvSpPr>
          <p:cNvPr id="6" name="TextovéPole 5"/>
          <p:cNvSpPr txBox="1"/>
          <p:nvPr/>
        </p:nvSpPr>
        <p:spPr>
          <a:xfrm>
            <a:off x="4572000" y="3284984"/>
            <a:ext cx="3240360" cy="1015663"/>
          </a:xfrm>
          <a:prstGeom prst="rect">
            <a:avLst/>
          </a:prstGeom>
          <a:noFill/>
        </p:spPr>
        <p:txBody>
          <a:bodyPr wrap="square" rtlCol="0">
            <a:spAutoFit/>
          </a:bodyPr>
          <a:lstStyle/>
          <a:p>
            <a:pPr marL="342900" indent="-342900">
              <a:buAutoNum type="alphaLcParenR"/>
            </a:pPr>
            <a:r>
              <a:rPr lang="cs-CZ" sz="2000" dirty="0" smtClean="0"/>
              <a:t>na Tetíně</a:t>
            </a:r>
          </a:p>
          <a:p>
            <a:pPr marL="342900" indent="-342900">
              <a:buAutoNum type="alphaLcParenR"/>
            </a:pPr>
            <a:r>
              <a:rPr lang="cs-CZ" sz="2000" dirty="0"/>
              <a:t>n</a:t>
            </a:r>
            <a:r>
              <a:rPr lang="cs-CZ" sz="2000" dirty="0" smtClean="0"/>
              <a:t>a Budči</a:t>
            </a:r>
          </a:p>
          <a:p>
            <a:pPr marL="342900" indent="-342900">
              <a:buAutoNum type="alphaLcParenR"/>
            </a:pPr>
            <a:r>
              <a:rPr lang="cs-CZ" sz="2000" dirty="0"/>
              <a:t>v</a:t>
            </a:r>
            <a:r>
              <a:rPr lang="cs-CZ" sz="2000" dirty="0" smtClean="0"/>
              <a:t>e Stadicích </a:t>
            </a:r>
            <a:endParaRPr lang="cs-CZ" sz="2000" dirty="0"/>
          </a:p>
        </p:txBody>
      </p:sp>
    </p:spTree>
    <p:extLst>
      <p:ext uri="{BB962C8B-B14F-4D97-AF65-F5344CB8AC3E}">
        <p14:creationId xmlns="" xmlns:p14="http://schemas.microsoft.com/office/powerpoint/2010/main" val="383809268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Řešení: </a:t>
            </a:r>
            <a:endParaRPr lang="cs-CZ" dirty="0"/>
          </a:p>
        </p:txBody>
      </p:sp>
      <p:sp>
        <p:nvSpPr>
          <p:cNvPr id="3" name="TextovéPole 2"/>
          <p:cNvSpPr txBox="1"/>
          <p:nvPr/>
        </p:nvSpPr>
        <p:spPr>
          <a:xfrm>
            <a:off x="611560" y="2420888"/>
            <a:ext cx="2592288" cy="400110"/>
          </a:xfrm>
          <a:prstGeom prst="rect">
            <a:avLst/>
          </a:prstGeom>
          <a:solidFill>
            <a:schemeClr val="accent3">
              <a:lumMod val="40000"/>
              <a:lumOff val="60000"/>
            </a:schemeClr>
          </a:solidFill>
        </p:spPr>
        <p:txBody>
          <a:bodyPr wrap="square" rtlCol="0">
            <a:spAutoFit/>
          </a:bodyPr>
          <a:lstStyle/>
          <a:p>
            <a:r>
              <a:rPr lang="cs-CZ" sz="2000" dirty="0" smtClean="0"/>
              <a:t>1. Vojvoda Krok měl:</a:t>
            </a:r>
            <a:endParaRPr lang="cs-CZ" sz="2000" dirty="0"/>
          </a:p>
        </p:txBody>
      </p:sp>
      <p:sp>
        <p:nvSpPr>
          <p:cNvPr id="4" name="TextovéPole 3"/>
          <p:cNvSpPr txBox="1"/>
          <p:nvPr/>
        </p:nvSpPr>
        <p:spPr>
          <a:xfrm>
            <a:off x="611560" y="3284984"/>
            <a:ext cx="3456384" cy="1015663"/>
          </a:xfrm>
          <a:prstGeom prst="rect">
            <a:avLst/>
          </a:prstGeom>
          <a:noFill/>
        </p:spPr>
        <p:txBody>
          <a:bodyPr wrap="square" rtlCol="0">
            <a:spAutoFit/>
          </a:bodyPr>
          <a:lstStyle/>
          <a:p>
            <a:pPr marL="342900" indent="-342900">
              <a:buAutoNum type="alphaLcParenR"/>
            </a:pPr>
            <a:r>
              <a:rPr lang="cs-CZ" sz="2000" dirty="0" smtClean="0"/>
              <a:t>2 dcery: Evu a Ludmilu</a:t>
            </a:r>
          </a:p>
          <a:p>
            <a:pPr marL="342900" indent="-342900">
              <a:buAutoNum type="alphaLcParenR"/>
            </a:pPr>
            <a:r>
              <a:rPr lang="cs-CZ" sz="2000" b="1" dirty="0" smtClean="0">
                <a:solidFill>
                  <a:srgbClr val="FF0000"/>
                </a:solidFill>
              </a:rPr>
              <a:t>3 dcery: Kazi, Tetu a Libuši</a:t>
            </a:r>
          </a:p>
          <a:p>
            <a:pPr marL="342900" indent="-342900">
              <a:buAutoNum type="alphaLcParenR"/>
            </a:pPr>
            <a:r>
              <a:rPr lang="cs-CZ" sz="2000" dirty="0" smtClean="0"/>
              <a:t>2 syny: Horymíra a Ctibora</a:t>
            </a:r>
            <a:endParaRPr lang="cs-CZ" sz="2000" dirty="0"/>
          </a:p>
        </p:txBody>
      </p:sp>
      <p:sp>
        <p:nvSpPr>
          <p:cNvPr id="5" name="TextovéPole 4"/>
          <p:cNvSpPr txBox="1"/>
          <p:nvPr/>
        </p:nvSpPr>
        <p:spPr>
          <a:xfrm>
            <a:off x="4572000" y="2420888"/>
            <a:ext cx="3240360" cy="400110"/>
          </a:xfrm>
          <a:prstGeom prst="rect">
            <a:avLst/>
          </a:prstGeom>
          <a:solidFill>
            <a:schemeClr val="accent3">
              <a:lumMod val="40000"/>
              <a:lumOff val="60000"/>
            </a:schemeClr>
          </a:solidFill>
        </p:spPr>
        <p:txBody>
          <a:bodyPr wrap="square" rtlCol="0">
            <a:spAutoFit/>
          </a:bodyPr>
          <a:lstStyle/>
          <a:p>
            <a:r>
              <a:rPr lang="cs-CZ" sz="2000" dirty="0"/>
              <a:t>2</a:t>
            </a:r>
            <a:r>
              <a:rPr lang="cs-CZ" sz="2000" dirty="0" smtClean="0"/>
              <a:t>. Za Kroka byla slavná škola:</a:t>
            </a:r>
            <a:endParaRPr lang="cs-CZ" sz="2000" dirty="0"/>
          </a:p>
        </p:txBody>
      </p:sp>
      <p:sp>
        <p:nvSpPr>
          <p:cNvPr id="6" name="TextovéPole 5"/>
          <p:cNvSpPr txBox="1"/>
          <p:nvPr/>
        </p:nvSpPr>
        <p:spPr>
          <a:xfrm>
            <a:off x="4572000" y="3284984"/>
            <a:ext cx="3240360" cy="1015663"/>
          </a:xfrm>
          <a:prstGeom prst="rect">
            <a:avLst/>
          </a:prstGeom>
          <a:noFill/>
        </p:spPr>
        <p:txBody>
          <a:bodyPr wrap="square" rtlCol="0">
            <a:spAutoFit/>
          </a:bodyPr>
          <a:lstStyle/>
          <a:p>
            <a:pPr marL="342900" indent="-342900">
              <a:buAutoNum type="alphaLcParenR"/>
            </a:pPr>
            <a:r>
              <a:rPr lang="cs-CZ" sz="2000" dirty="0" smtClean="0"/>
              <a:t>na Tetíně</a:t>
            </a:r>
          </a:p>
          <a:p>
            <a:pPr marL="342900" indent="-342900">
              <a:buAutoNum type="alphaLcParenR"/>
            </a:pPr>
            <a:r>
              <a:rPr lang="cs-CZ" sz="2000" b="1" dirty="0">
                <a:solidFill>
                  <a:srgbClr val="FF0000"/>
                </a:solidFill>
              </a:rPr>
              <a:t>n</a:t>
            </a:r>
            <a:r>
              <a:rPr lang="cs-CZ" sz="2000" b="1" dirty="0" smtClean="0">
                <a:solidFill>
                  <a:srgbClr val="FF0000"/>
                </a:solidFill>
              </a:rPr>
              <a:t>a Budči</a:t>
            </a:r>
          </a:p>
          <a:p>
            <a:pPr marL="342900" indent="-342900">
              <a:buAutoNum type="alphaLcParenR"/>
            </a:pPr>
            <a:r>
              <a:rPr lang="cs-CZ" sz="2000" dirty="0"/>
              <a:t>v</a:t>
            </a:r>
            <a:r>
              <a:rPr lang="cs-CZ" sz="2000" dirty="0" smtClean="0"/>
              <a:t>e Stadicích </a:t>
            </a:r>
            <a:endParaRPr lang="cs-CZ" sz="2000" dirty="0"/>
          </a:p>
        </p:txBody>
      </p:sp>
    </p:spTree>
    <p:extLst>
      <p:ext uri="{BB962C8B-B14F-4D97-AF65-F5344CB8AC3E}">
        <p14:creationId xmlns="" xmlns:p14="http://schemas.microsoft.com/office/powerpoint/2010/main" val="1330940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Nadpis 1"/>
          <p:cNvSpPr>
            <a:spLocks noGrp="1"/>
          </p:cNvSpPr>
          <p:nvPr>
            <p:ph type="title"/>
          </p:nvPr>
        </p:nvSpPr>
        <p:spPr>
          <a:solidFill>
            <a:schemeClr val="accent3">
              <a:lumMod val="60000"/>
              <a:lumOff val="40000"/>
            </a:schemeClr>
          </a:solidFill>
        </p:spPr>
        <p:txBody>
          <a:bodyPr/>
          <a:lstStyle/>
          <a:p>
            <a:r>
              <a:rPr lang="cs-CZ" dirty="0" smtClean="0"/>
              <a:t>Zdroje:</a:t>
            </a:r>
            <a:endParaRPr lang="cs-CZ" dirty="0"/>
          </a:p>
        </p:txBody>
      </p:sp>
      <p:sp>
        <p:nvSpPr>
          <p:cNvPr id="3" name="TextovéPole 2"/>
          <p:cNvSpPr txBox="1"/>
          <p:nvPr/>
        </p:nvSpPr>
        <p:spPr>
          <a:xfrm>
            <a:off x="683568" y="1988840"/>
            <a:ext cx="7704856" cy="646331"/>
          </a:xfrm>
          <a:prstGeom prst="rect">
            <a:avLst/>
          </a:prstGeom>
          <a:noFill/>
        </p:spPr>
        <p:txBody>
          <a:bodyPr wrap="square" rtlCol="0">
            <a:spAutoFit/>
          </a:bodyPr>
          <a:lstStyle/>
          <a:p>
            <a:r>
              <a:rPr lang="cs-CZ" dirty="0"/>
              <a:t>ROSECKÁ, Zdena. </a:t>
            </a:r>
            <a:r>
              <a:rPr lang="cs-CZ" i="1" dirty="0"/>
              <a:t>Čtení z nejstarších českých dějin: pověsti a historická vyprávění pro 4. a 5. ročník</a:t>
            </a:r>
            <a:r>
              <a:rPr lang="cs-CZ" dirty="0"/>
              <a:t>. Brno: Nová škola, 2003, s. </a:t>
            </a:r>
            <a:r>
              <a:rPr lang="cs-CZ" dirty="0" smtClean="0"/>
              <a:t>20. </a:t>
            </a:r>
            <a:r>
              <a:rPr lang="cs-CZ" dirty="0"/>
              <a:t>ISBN 8072890565. </a:t>
            </a:r>
          </a:p>
        </p:txBody>
      </p:sp>
    </p:spTree>
    <p:extLst>
      <p:ext uri="{BB962C8B-B14F-4D97-AF65-F5344CB8AC3E}">
        <p14:creationId xmlns="" xmlns:p14="http://schemas.microsoft.com/office/powerpoint/2010/main" val="2714403858"/>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573</TotalTime>
  <Words>503</Words>
  <Application>Microsoft Office PowerPoint</Application>
  <PresentationFormat>Předvádění na obrazovce (4:3)</PresentationFormat>
  <Paragraphs>53</Paragraphs>
  <Slides>8</Slides>
  <Notes>0</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Motiv systému Office</vt:lpstr>
      <vt:lpstr>Snímek 1</vt:lpstr>
      <vt:lpstr>Anotace </vt:lpstr>
      <vt:lpstr>Přečti si ukázky textu</vt:lpstr>
      <vt:lpstr>Snímek 4</vt:lpstr>
      <vt:lpstr>Úkoly:</vt:lpstr>
      <vt:lpstr>Zkus rozhodnout:</vt:lpstr>
      <vt:lpstr>Řešení: </vt:lpstr>
      <vt:lpstr>Zdroje:</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Čj-lit.</dc:title>
  <dc:creator>Zbyněk Jícha</dc:creator>
  <cp:lastModifiedBy>Dum</cp:lastModifiedBy>
  <cp:revision>60</cp:revision>
  <dcterms:created xsi:type="dcterms:W3CDTF">2013-04-08T11:36:48Z</dcterms:created>
  <dcterms:modified xsi:type="dcterms:W3CDTF">2013-06-06T18:22:31Z</dcterms:modified>
</cp:coreProperties>
</file>