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4" r:id="rId4"/>
    <p:sldId id="278" r:id="rId5"/>
    <p:sldId id="269" r:id="rId6"/>
    <p:sldId id="275" r:id="rId7"/>
    <p:sldId id="286" r:id="rId8"/>
    <p:sldId id="270" r:id="rId9"/>
    <p:sldId id="273" r:id="rId10"/>
    <p:sldId id="291" r:id="rId11"/>
    <p:sldId id="285" r:id="rId12"/>
    <p:sldId id="292" r:id="rId13"/>
    <p:sldId id="290" r:id="rId14"/>
    <p:sldId id="293" r:id="rId15"/>
    <p:sldId id="287" r:id="rId16"/>
    <p:sldId id="288" r:id="rId17"/>
    <p:sldId id="282" r:id="rId18"/>
    <p:sldId id="289" r:id="rId19"/>
    <p:sldId id="271" r:id="rId20"/>
    <p:sldId id="29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0112" autoAdjust="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6714" y="3726363"/>
            <a:ext cx="8651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VY_32_INOVACE_04_28_</a:t>
            </a:r>
            <a:r>
              <a:rPr lang="cs-CZ" sz="3600" dirty="0" smtClean="0">
                <a:solidFill>
                  <a:srgbClr val="FFFF00"/>
                </a:solidFill>
              </a:rPr>
              <a:t>Kostra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76740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KOSTRA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53108"/>
            <a:ext cx="878497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600" dirty="0" smtClean="0">
              <a:solidFill>
                <a:srgbClr val="FFC0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KOSTRA</a:t>
            </a:r>
          </a:p>
          <a:p>
            <a:pPr algn="ctr"/>
            <a:endParaRPr lang="cs-CZ" sz="3200" dirty="0" smtClean="0">
              <a:solidFill>
                <a:srgbClr val="FFC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Kostra </a:t>
            </a:r>
            <a:r>
              <a:rPr lang="cs-CZ" sz="2800" dirty="0" smtClean="0">
                <a:solidFill>
                  <a:srgbClr val="FFFF00"/>
                </a:solidFill>
              </a:rPr>
              <a:t>hlavy</a:t>
            </a:r>
            <a:r>
              <a:rPr lang="cs-CZ" sz="2800" dirty="0" smtClean="0">
                <a:solidFill>
                  <a:schemeClr val="bg1"/>
                </a:solidFill>
              </a:rPr>
              <a:t> – lebka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Kostra </a:t>
            </a:r>
            <a:r>
              <a:rPr lang="cs-CZ" sz="2800" dirty="0" smtClean="0">
                <a:solidFill>
                  <a:srgbClr val="FFFF00"/>
                </a:solidFill>
              </a:rPr>
              <a:t>trupu </a:t>
            </a:r>
            <a:r>
              <a:rPr lang="cs-CZ" sz="2800" dirty="0" smtClean="0">
                <a:solidFill>
                  <a:schemeClr val="bg1"/>
                </a:solidFill>
              </a:rPr>
              <a:t>– páteř, žebra, kost hrudní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Kostra </a:t>
            </a:r>
            <a:r>
              <a:rPr lang="cs-CZ" sz="2800" dirty="0" smtClean="0">
                <a:solidFill>
                  <a:srgbClr val="FFFF00"/>
                </a:solidFill>
              </a:rPr>
              <a:t>končetin</a:t>
            </a: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888" y="571501"/>
            <a:ext cx="4347368" cy="6080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16637" y="3244334"/>
            <a:ext cx="17107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Část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rgbClr val="FFFF00"/>
                </a:solidFill>
              </a:rPr>
              <a:t>mozková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68399"/>
            <a:ext cx="813690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Kostra hlavy – lebka</a:t>
            </a:r>
          </a:p>
          <a:p>
            <a:pPr algn="ctr"/>
            <a:endParaRPr lang="cs-CZ" sz="32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Část </a:t>
            </a:r>
            <a:r>
              <a:rPr lang="cs-CZ" sz="2800" dirty="0" smtClean="0">
                <a:solidFill>
                  <a:srgbClr val="FFFF00"/>
                </a:solidFill>
              </a:rPr>
              <a:t>mozková</a:t>
            </a:r>
            <a:r>
              <a:rPr lang="cs-CZ" sz="2800" dirty="0" smtClean="0">
                <a:solidFill>
                  <a:schemeClr val="bg1"/>
                </a:solidFill>
              </a:rPr>
              <a:t> – větší – 8 kostí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Část </a:t>
            </a:r>
            <a:r>
              <a:rPr lang="cs-CZ" sz="2800" dirty="0" smtClean="0">
                <a:solidFill>
                  <a:srgbClr val="FFFF00"/>
                </a:solidFill>
              </a:rPr>
              <a:t>obličejová</a:t>
            </a:r>
            <a:r>
              <a:rPr lang="cs-CZ" sz="2800" dirty="0" smtClean="0">
                <a:solidFill>
                  <a:schemeClr val="bg1"/>
                </a:solidFill>
              </a:rPr>
              <a:t> – 15 kostí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    </a:t>
            </a:r>
            <a:r>
              <a:rPr lang="cs-CZ" sz="2800" dirty="0" smtClean="0">
                <a:solidFill>
                  <a:srgbClr val="FFFF00"/>
                </a:solidFill>
              </a:rPr>
              <a:t>Část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mozková - </a:t>
            </a:r>
            <a:r>
              <a:rPr lang="cs-CZ" sz="2800" dirty="0" smtClean="0">
                <a:solidFill>
                  <a:schemeClr val="bg1"/>
                </a:solidFill>
              </a:rPr>
              <a:t>chrání mozek</a:t>
            </a:r>
          </a:p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Klenba lebeční – kost čelní a dvě kosti temenní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Spodina lebeční – kost týlní, klínová, dvě kosti spánkové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Kost skalní – nejtvrdší kost v těle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Dvě kosti čichové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251520" y="188640"/>
            <a:ext cx="834761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rgbClr val="FFFF00"/>
                </a:solidFill>
              </a:rPr>
              <a:t>Část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rgbClr val="FFFF00"/>
                </a:solidFill>
              </a:rPr>
              <a:t>obličejová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H</a:t>
            </a:r>
            <a:r>
              <a:rPr lang="cs-CZ" sz="2800" dirty="0" smtClean="0">
                <a:solidFill>
                  <a:schemeClr val="bg1"/>
                </a:solidFill>
              </a:rPr>
              <a:t>orní a dolní čelist – spojeny kloubem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Dvě kosti nosní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Dvě kosti slzní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Dvě kosti lícní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dvě skořepy nosní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Kost radličná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Jazylka – zavěšen hrtan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3246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9057"/>
            <a:ext cx="6336704" cy="6495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387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28" y="836712"/>
            <a:ext cx="3312367" cy="4439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20888"/>
            <a:ext cx="2534682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477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056784" cy="5833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35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4475"/>
            <a:ext cx="6912767" cy="6485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935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712968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KOSTRA TRUPU</a:t>
            </a:r>
          </a:p>
          <a:p>
            <a:pPr algn="ctr"/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PÁTEŘ</a:t>
            </a:r>
            <a:r>
              <a:rPr lang="cs-CZ" sz="2400" dirty="0" smtClean="0">
                <a:solidFill>
                  <a:schemeClr val="bg1"/>
                </a:solidFill>
              </a:rPr>
              <a:t> – z obratlů ( nepravidelného tvaru)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a meziobratlových plotének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Krční</a:t>
            </a:r>
            <a:r>
              <a:rPr lang="cs-CZ" sz="2400" dirty="0" smtClean="0">
                <a:solidFill>
                  <a:schemeClr val="bg1"/>
                </a:solidFill>
              </a:rPr>
              <a:t> – 7      1. obratel – nosič = atlas – kývání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2. obratel – čepovec – otáčení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Hrudní</a:t>
            </a:r>
            <a:r>
              <a:rPr lang="cs-CZ" sz="2400" dirty="0" smtClean="0">
                <a:solidFill>
                  <a:schemeClr val="bg1"/>
                </a:solidFill>
              </a:rPr>
              <a:t> – 12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Bederní</a:t>
            </a:r>
            <a:r>
              <a:rPr lang="cs-CZ" sz="2400" dirty="0" smtClean="0">
                <a:solidFill>
                  <a:schemeClr val="bg1"/>
                </a:solidFill>
              </a:rPr>
              <a:t> -  5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Křížová</a:t>
            </a:r>
            <a:r>
              <a:rPr lang="cs-CZ" sz="2400" dirty="0" smtClean="0">
                <a:solidFill>
                  <a:schemeClr val="bg1"/>
                </a:solidFill>
              </a:rPr>
              <a:t> – 5 – srůst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Kostrč</a:t>
            </a:r>
            <a:r>
              <a:rPr lang="cs-CZ" sz="2400" dirty="0" smtClean="0">
                <a:solidFill>
                  <a:schemeClr val="bg1"/>
                </a:solidFill>
              </a:rPr>
              <a:t>  - 4 – 5 srůst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17032"/>
            <a:ext cx="2246649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48680"/>
            <a:ext cx="1714500" cy="588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945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56895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Dvojesovité</a:t>
            </a:r>
            <a:r>
              <a:rPr lang="cs-CZ" sz="2800" dirty="0" smtClean="0">
                <a:solidFill>
                  <a:schemeClr val="bg1"/>
                </a:solidFill>
              </a:rPr>
              <a:t> zakřivení páteře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Prohnutí páteře - dopředu – lordóza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- dozadu   - kyfóza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Vady páteře – skolióza = vybočení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do strany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7204"/>
            <a:ext cx="1953523" cy="6132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945809"/>
            <a:ext cx="2734780" cy="2584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933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7016" y="476672"/>
            <a:ext cx="885698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HRUDNÍK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kost hrudní </a:t>
            </a:r>
            <a:r>
              <a:rPr lang="cs-CZ" sz="2800" dirty="0">
                <a:solidFill>
                  <a:schemeClr val="bg1"/>
                </a:solidFill>
              </a:rPr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 mečovitým výběžkem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Žebra</a:t>
            </a:r>
            <a:r>
              <a:rPr lang="cs-CZ" sz="2800" dirty="0" smtClean="0">
                <a:solidFill>
                  <a:schemeClr val="bg1"/>
                </a:solidFill>
              </a:rPr>
              <a:t> – 12 párů:  -</a:t>
            </a:r>
            <a:r>
              <a:rPr lang="cs-CZ" sz="2800" dirty="0" smtClean="0">
                <a:solidFill>
                  <a:srgbClr val="FFFF00"/>
                </a:solidFill>
              </a:rPr>
              <a:t> pravá </a:t>
            </a:r>
            <a:r>
              <a:rPr lang="cs-CZ" sz="2800" dirty="0" smtClean="0">
                <a:solidFill>
                  <a:schemeClr val="bg1"/>
                </a:solidFill>
              </a:rPr>
              <a:t>- 7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- </a:t>
            </a:r>
            <a:r>
              <a:rPr lang="cs-CZ" sz="2800" dirty="0" smtClean="0">
                <a:solidFill>
                  <a:srgbClr val="FFFF00"/>
                </a:solidFill>
              </a:rPr>
              <a:t>nepravá</a:t>
            </a:r>
            <a:r>
              <a:rPr lang="cs-CZ" sz="2800" dirty="0" smtClean="0">
                <a:solidFill>
                  <a:schemeClr val="bg1"/>
                </a:solidFill>
              </a:rPr>
              <a:t> – 3 – 1 chrupavka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- </a:t>
            </a:r>
            <a:r>
              <a:rPr lang="cs-CZ" sz="2800" dirty="0" smtClean="0">
                <a:solidFill>
                  <a:srgbClr val="FFFF00"/>
                </a:solidFill>
              </a:rPr>
              <a:t>volná</a:t>
            </a:r>
            <a:r>
              <a:rPr lang="cs-CZ" sz="2800" dirty="0" smtClean="0">
                <a:solidFill>
                  <a:schemeClr val="bg1"/>
                </a:solidFill>
              </a:rPr>
              <a:t> – 2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Žebra připojena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- přes chrupavku: 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ke kosti hrudní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k hrudní páteři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52363"/>
            <a:ext cx="4968552" cy="4140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15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828092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KOSTRA   KONČETIN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Pletenec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Volná končetina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HORNÍ  KONČETINA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Pletenec lopatkový – lopatka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-  klíční kost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Kloub ramenní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Volná končetina: kost pažní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                  předloktí – kost loketní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- kost vřetenní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Kostra ruky: - kůstky zápěstní – 8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- kůstky záprstní – 5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- články prstů – palec - 2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- ostatní prsty - 3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61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19" y="222932"/>
            <a:ext cx="3263282" cy="6264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44131"/>
            <a:ext cx="3312368" cy="3853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35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 descr="http://home.tiscali.cz/prirodoveda/horni_koncet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-34695"/>
            <a:ext cx="5040560" cy="680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120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82047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DOLNÍ  KONČETINA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Pletenec pánevní </a:t>
            </a:r>
            <a:r>
              <a:rPr lang="cs-CZ" sz="2800" dirty="0" smtClean="0">
                <a:solidFill>
                  <a:schemeClr val="bg1"/>
                </a:solidFill>
              </a:rPr>
              <a:t>– kost pánevní - k. kyčelní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          - k. sedací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          - k. stydká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Kloub kyčelní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Volná končetina</a:t>
            </a:r>
            <a:r>
              <a:rPr lang="cs-CZ" sz="2800" dirty="0" smtClean="0">
                <a:solidFill>
                  <a:schemeClr val="bg1"/>
                </a:solidFill>
              </a:rPr>
              <a:t>: - kost stehenní – nejdelší kost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- kloub kolenní – čéška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- bérce – kost holenní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 - kost lýtková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Kostra nohy: - kůstky zánártní 7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- kůstky nártní 5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- články prstů – palec – 2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 - ostatní prsty - 3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1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860" y="1700808"/>
            <a:ext cx="3829228" cy="4739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4893"/>
            <a:ext cx="2818779" cy="6413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0728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home.tiscali.cz/prirodoveda/dolni_konceti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0648"/>
            <a:ext cx="3508230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0882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90364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KOSTRA</a:t>
            </a:r>
            <a:endParaRPr lang="cs-CZ" sz="2400" dirty="0">
              <a:solidFill>
                <a:schemeClr val="bg1"/>
              </a:solidFill>
            </a:endParaRPr>
          </a:p>
          <a:p>
            <a:r>
              <a:rPr lang="pl-PL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výstup: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jednotlivé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kosti hlavy, trupu a končetin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vzdělávací potřeby: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kost</a:t>
            </a:r>
            <a:r>
              <a:rPr lang="cs-CZ" sz="24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kostra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3364" y="908721"/>
            <a:ext cx="78390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Zdroje: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http://www.google.cz/search?q=lebka+člověka&amp;hl=cs&amp;biw=1366&amp;bih=636&amp;prmd=imvns&amp;tbm=isch&amp;tbo=u&amp;source=univ&amp;sa=X&amp;ei=JtydTvfpNMPX0QH_rJmiCQ&amp;s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http://</a:t>
            </a:r>
            <a:r>
              <a:rPr lang="cs-CZ" dirty="0" smtClean="0">
                <a:solidFill>
                  <a:schemeClr val="bg1"/>
                </a:solidFill>
              </a:rPr>
              <a:t>www.stiefel-eurocart.cz/info.php?product=kostra-cloveka-1&amp;i=66</a:t>
            </a:r>
          </a:p>
          <a:p>
            <a:r>
              <a:rPr lang="cs-CZ" dirty="0">
                <a:solidFill>
                  <a:schemeClr val="bg1"/>
                </a:solidFill>
              </a:rPr>
              <a:t>http://www.google.cz/imgres?imgurl=http://nd01.jxs.cz/347/973/92bff339eb_24998709_o2.gif&amp;imgrefurl=http://snehovaprincezna.blog.cz/0803/prirodopis-kostra-clove</a:t>
            </a:r>
            <a:endParaRPr lang="cs-CZ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http://</a:t>
            </a:r>
            <a:r>
              <a:rPr lang="cs-CZ" dirty="0" smtClean="0">
                <a:solidFill>
                  <a:schemeClr val="bg1"/>
                </a:solidFill>
              </a:rPr>
              <a:t>www.zdravi4u.cz/pages/Image/telo-organy/pater.jpg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http</a:t>
            </a:r>
            <a:r>
              <a:rPr lang="cs-CZ" dirty="0">
                <a:solidFill>
                  <a:schemeClr val="bg1"/>
                </a:solidFill>
              </a:rPr>
              <a:t>://www.google.cz/search?q=skoli%C3%A9za+-+obr%C3%A1zek&amp;ie=utf-8&amp;oe=utf-8&amp;aq=t&amp;rls=org.mozilla:cs:official&amp;client=firefox-a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3364" y="5013176"/>
            <a:ext cx="842493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VANĚČKOVÁ, Ivana, et al. </a:t>
            </a:r>
            <a:r>
              <a:rPr lang="cs-CZ" sz="2000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dirty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46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626</TotalTime>
  <Words>477</Words>
  <Application>Microsoft Office PowerPoint</Application>
  <PresentationFormat>Předvádění na obrazovce (4:3)</PresentationFormat>
  <Paragraphs>122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67</cp:revision>
  <dcterms:created xsi:type="dcterms:W3CDTF">2011-05-04T20:13:56Z</dcterms:created>
  <dcterms:modified xsi:type="dcterms:W3CDTF">2011-11-17T20:41:05Z</dcterms:modified>
</cp:coreProperties>
</file>