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64" r:id="rId5"/>
    <p:sldId id="265" r:id="rId6"/>
    <p:sldId id="266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7B9E8-B7E2-4E87-BED4-C7F489153188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3EBC9-40C4-489B-8ADD-3330A84FE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D0E998-2BDB-473F-A40F-D11BCC508445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8CCBF-C6C1-409E-B480-8D0BDEE382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4AE65-3CE0-40B1-9698-F19CDD2685F9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48333-8879-4684-BFF7-B056C7604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6F64AB-8834-475F-90EC-AD218CB24BE8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36881-5E2C-452C-994F-A6C169D4AA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231F3-EE10-4E04-8459-0ED61982AF88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826C8D-5C2E-44E1-A9A3-796D34EDE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63B64-E98C-4E60-BD2F-DA8759FBB1A3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BFD3B-0667-4FCD-A604-6415C83761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21272-A99B-479E-9D0D-501D6D4DDF47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A10FB-384A-4ADC-93AF-3AC969250A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52C2C-F298-42D5-977D-82BF4D7DCB4C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288F5-1D53-41EF-B7CB-0EE769F772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AB6353-83C5-4513-B8B4-93B1FAF9D303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E9D9CD-9388-4DEC-93B6-5EBCFCB990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222B7-7FD2-47A5-982A-E5A3FF20C825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A483B-B6A9-4270-B978-91F7C32905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DF778-83E1-4474-97C3-002FC4C5DFEB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4667-59B6-4A96-8B7D-398CAD03AC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28CC140-8CE5-4B2A-B8FC-7275E91D123A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C541CE-3B33-41CA-BAB3-523A74A52C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300" y="765175"/>
          <a:ext cx="9029700" cy="5060950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Porozumění čtenému a hádanky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VY_12_INOVACE_22_DŽBÁN_A_HÁDANKY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20. 12. 2012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hádanka, rým, chlíveček, oveček, zahrádka, pastýřka, prasátka, ptáče, skáče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13346" name="obrázek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052513"/>
            <a:ext cx="6265862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755650" y="1916113"/>
            <a:ext cx="7561263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>
                <a:latin typeface="Calibri" pitchFamily="34" charset="0"/>
              </a:rPr>
              <a:t>Prezentace je určena pro čtení ve 3. a 5. ročníku. Cílem je přimět žáky                  k zamýšlení se nad důležitostí věcí, k čemu všemu se dají věci použít a jak jinak nám mohou posloužit. K textu jsou připraveny otázky k porozumění přečtené</a:t>
            </a:r>
            <a:r>
              <a:rPr lang="cs-CZ"/>
              <a:t>ho</a:t>
            </a:r>
            <a:r>
              <a:rPr lang="cs-CZ">
                <a:latin typeface="Calibri" pitchFamily="34" charset="0"/>
              </a:rPr>
              <a:t>, žáci mohou vymyslet podobný příběh. V úvodu a závěru prezentace mohou žáci hádat hádanky.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Hádanky na úvod: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58888" y="1628775"/>
            <a:ext cx="3168650" cy="157003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Pletu chlíveček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p</a:t>
            </a:r>
            <a:r>
              <a:rPr lang="cs-CZ" sz="2400" dirty="0">
                <a:latin typeface="+mn-lt"/>
                <a:cs typeface="+mn-cs"/>
              </a:rPr>
              <a:t>ro pět oveček.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Čtyři pohromadě,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p</a:t>
            </a:r>
            <a:r>
              <a:rPr lang="cs-CZ" sz="2400" dirty="0">
                <a:latin typeface="+mn-lt"/>
                <a:cs typeface="+mn-cs"/>
              </a:rPr>
              <a:t>átá zvlášť.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 rot="10800000">
            <a:off x="4932363" y="2806700"/>
            <a:ext cx="1584325" cy="461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(Palčák )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8888" y="4221163"/>
            <a:ext cx="3168650" cy="12001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Hliněná zahrádka,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d</a:t>
            </a:r>
            <a:r>
              <a:rPr lang="cs-CZ" sz="2400" dirty="0">
                <a:latin typeface="+mn-lt"/>
                <a:cs typeface="+mn-cs"/>
              </a:rPr>
              <a:t>řevěná pastýřka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h</a:t>
            </a:r>
            <a:r>
              <a:rPr lang="cs-CZ" sz="2400" dirty="0">
                <a:latin typeface="+mn-lt"/>
                <a:cs typeface="+mn-cs"/>
              </a:rPr>
              <a:t>oní v ní prasátka. 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 rot="10800000">
            <a:off x="4932363" y="4967288"/>
            <a:ext cx="3527425" cy="461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(Hrnec, vařečka, škvarky)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5366" name="TextovéPole 6"/>
          <p:cNvSpPr txBox="1">
            <a:spLocks noChangeArrowheads="1"/>
          </p:cNvSpPr>
          <p:nvPr/>
        </p:nvSpPr>
        <p:spPr bwMode="auto">
          <a:xfrm>
            <a:off x="6659563" y="6080125"/>
            <a:ext cx="1728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Calibri" pitchFamily="34" charset="0"/>
              </a:rPr>
              <a:t>(Z lidové poezie)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Přečti si text potichu a pak nahlas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00113" y="1773238"/>
            <a:ext cx="2087562" cy="46196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Džbán 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00113" y="2492375"/>
            <a:ext cx="7559675" cy="26781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Džbán je veliký skleněný pták s baňatým břichem. Má zobák a ohromné ucho. Plave ve studánce a potopí se. Musím vnořit hluboko ruku a vytáhnout jej. Naberu vodu      a džbán se zpotí. Tak těžká je voda. A tak studená. Mé ruce, v kterých jej svírám, se ihned zvětší. Když postavím džbán na zem, mám opět malé ručičky. Škoda, že se jednou džbán rozbije! 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2138" y="6165850"/>
            <a:ext cx="5327650" cy="3683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latin typeface="+mn-lt"/>
                <a:cs typeface="+mn-cs"/>
              </a:rPr>
              <a:t>(Vítězslav Nezval: Věci, květiny, zvířátka a </a:t>
            </a:r>
            <a:r>
              <a:rPr lang="cs-CZ" i="1" dirty="0">
                <a:latin typeface="+mn-lt"/>
                <a:cs typeface="+mn-cs"/>
              </a:rPr>
              <a:t>l</a:t>
            </a:r>
            <a:r>
              <a:rPr lang="cs-CZ" i="1" dirty="0">
                <a:latin typeface="+mn-lt"/>
                <a:cs typeface="+mn-cs"/>
              </a:rPr>
              <a:t>idé pro děti)</a:t>
            </a:r>
            <a:endParaRPr lang="cs-CZ" i="1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Porozumění čtenému: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188" y="1660525"/>
            <a:ext cx="3673475" cy="4000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O čem autor píše v tomto </a:t>
            </a:r>
            <a:r>
              <a:rPr lang="cs-CZ" sz="2000" dirty="0">
                <a:latin typeface="+mn-lt"/>
                <a:cs typeface="+mn-cs"/>
              </a:rPr>
              <a:t>příběhu</a:t>
            </a:r>
            <a:r>
              <a:rPr lang="cs-CZ" dirty="0">
                <a:latin typeface="+mn-lt"/>
                <a:cs typeface="+mn-cs"/>
              </a:rPr>
              <a:t>?</a:t>
            </a:r>
            <a:endParaRPr lang="cs-CZ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188" y="2379663"/>
            <a:ext cx="3673475" cy="4000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Čím nabírá vodu?</a:t>
            </a:r>
            <a:endParaRPr lang="cs-CZ" sz="20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188" y="3070225"/>
            <a:ext cx="3673475" cy="4000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Odkud nabírá vodu?</a:t>
            </a:r>
            <a:endParaRPr lang="cs-CZ" sz="2000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188" y="3716338"/>
            <a:ext cx="3673475" cy="4000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Jak autor popisuje své ruce?</a:t>
            </a:r>
            <a:endParaRPr lang="cs-CZ" sz="20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188" y="4365625"/>
            <a:ext cx="3673475" cy="4000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Čeho v závěru lituje?</a:t>
            </a:r>
            <a:endParaRPr lang="cs-CZ" sz="2000" dirty="0"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188" y="5013325"/>
            <a:ext cx="3673475" cy="3698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Čím by mohl ještě nabrat vodu?</a:t>
            </a:r>
            <a:endParaRPr lang="cs-CZ" dirty="0"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188" y="5661025"/>
            <a:ext cx="4105275" cy="3667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Zkus vymyslet podobný příběh a napiš jej</a:t>
            </a:r>
            <a:r>
              <a:rPr lang="cs-CZ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Hádanky na závěr: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749425"/>
            <a:ext cx="3382962" cy="12001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Železné ptáče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p</a:t>
            </a:r>
            <a:r>
              <a:rPr lang="cs-CZ" sz="2400" dirty="0">
                <a:latin typeface="+mn-lt"/>
                <a:cs typeface="+mn-cs"/>
              </a:rPr>
              <a:t>řes ploty skáče,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k</a:t>
            </a:r>
            <a:r>
              <a:rPr lang="cs-CZ" sz="2400" dirty="0">
                <a:latin typeface="+mn-lt"/>
                <a:cs typeface="+mn-cs"/>
              </a:rPr>
              <a:t>oudelný ocas má.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 rot="10800000">
            <a:off x="4365625" y="2579688"/>
            <a:ext cx="1790700" cy="4619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(Jehla a nit)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4213" y="4221163"/>
            <a:ext cx="3382962" cy="830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Tělo nemám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a</a:t>
            </a:r>
            <a:r>
              <a:rPr lang="cs-CZ" sz="2400" dirty="0">
                <a:latin typeface="+mn-lt"/>
                <a:cs typeface="+mn-cs"/>
              </a:rPr>
              <a:t> srdce mi přece bije.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 rot="10800000">
            <a:off x="4365625" y="4637088"/>
            <a:ext cx="1143000" cy="4603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(Zvon )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8438" name="TextovéPole 6"/>
          <p:cNvSpPr txBox="1">
            <a:spLocks noChangeArrowheads="1"/>
          </p:cNvSpPr>
          <p:nvPr/>
        </p:nvSpPr>
        <p:spPr bwMode="auto">
          <a:xfrm>
            <a:off x="6659563" y="6080125"/>
            <a:ext cx="1728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Calibri" pitchFamily="34" charset="0"/>
              </a:rPr>
              <a:t>(Z lidové poezie)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684213" y="1989138"/>
            <a:ext cx="77041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ULRYCHOVÁ, Irina. </a:t>
            </a:r>
            <a:r>
              <a:rPr lang="cs-CZ" i="1">
                <a:latin typeface="Calibri" pitchFamily="34" charset="0"/>
              </a:rPr>
              <a:t>Čteme si a hrajeme si</a:t>
            </a:r>
            <a:r>
              <a:rPr lang="cs-CZ">
                <a:latin typeface="Calibri" pitchFamily="34" charset="0"/>
              </a:rPr>
              <a:t>. Vyd. 1. Praha: Pansofia, 1996, s. 22-23. ISBN 808580476x.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579</TotalTime>
  <Words>291</Words>
  <Application>Microsoft Office PowerPoint</Application>
  <PresentationFormat>On-screen Show (4:3)</PresentationFormat>
  <Paragraphs>55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Times New Roman</vt:lpstr>
      <vt:lpstr>Motiv systému Office</vt:lpstr>
      <vt:lpstr>Snímek 1</vt:lpstr>
      <vt:lpstr>Anotace </vt:lpstr>
      <vt:lpstr>Hádanky na úvod:</vt:lpstr>
      <vt:lpstr>Přečti si text potichu a pak nahlas</vt:lpstr>
      <vt:lpstr>Porozumění čtenému:</vt:lpstr>
      <vt:lpstr>Hádanky na závěr: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DUM</cp:lastModifiedBy>
  <cp:revision>59</cp:revision>
  <dcterms:created xsi:type="dcterms:W3CDTF">2013-04-08T11:36:48Z</dcterms:created>
  <dcterms:modified xsi:type="dcterms:W3CDTF">2013-06-06T18:45:45Z</dcterms:modified>
</cp:coreProperties>
</file>