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269" r:id="rId5"/>
    <p:sldId id="270" r:id="rId6"/>
    <p:sldId id="273" r:id="rId7"/>
    <p:sldId id="272" r:id="rId8"/>
    <p:sldId id="274" r:id="rId9"/>
    <p:sldId id="281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0750" autoAdjust="0"/>
  </p:normalViewPr>
  <p:slideViewPr>
    <p:cSldViewPr>
      <p:cViewPr varScale="1">
        <p:scale>
          <a:sx n="47" d="100"/>
          <a:sy n="47" d="100"/>
        </p:scale>
        <p:origin x="-31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2738" y="3742638"/>
            <a:ext cx="86517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VY_32_INOVACE_03_28_</a:t>
            </a:r>
            <a:r>
              <a:rPr lang="cs-CZ" sz="2400" dirty="0" smtClean="0">
                <a:solidFill>
                  <a:srgbClr val="FFFF00"/>
                </a:solidFill>
              </a:rPr>
              <a:t>Pohybová soustava-kostra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76740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POHYBOVÁ SOUSTAVA - KOSTRA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784976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Pohybová soustava- opora, pohyb těla.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pPr marL="514350" indent="-514350">
              <a:buAutoNum type="alphaUcParenR"/>
            </a:pPr>
            <a:r>
              <a:rPr lang="cs-CZ" sz="3200" dirty="0" smtClean="0">
                <a:solidFill>
                  <a:schemeClr val="bg1"/>
                </a:solidFill>
              </a:rPr>
              <a:t>Kostra</a:t>
            </a:r>
          </a:p>
          <a:p>
            <a:pPr marL="514350" indent="-514350">
              <a:buAutoNum type="alphaUcParenR"/>
            </a:pPr>
            <a:r>
              <a:rPr lang="cs-CZ" sz="3200" dirty="0" smtClean="0">
                <a:solidFill>
                  <a:schemeClr val="bg1"/>
                </a:solidFill>
              </a:rPr>
              <a:t>Kosterní svalstvo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KOSTRA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Opora těla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Udržuje tvar těla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Chrání orgány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Krvetvorba – v kostní dřeni – červené, bílé     krvinky a krevní destičky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136904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</a:rPr>
              <a:t>Vznik kostí </a:t>
            </a:r>
            <a:r>
              <a:rPr lang="cs-CZ" sz="3200" dirty="0" smtClean="0">
                <a:solidFill>
                  <a:schemeClr val="bg1"/>
                </a:solidFill>
              </a:rPr>
              <a:t>z :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solidFill>
                  <a:schemeClr val="accent2"/>
                </a:solidFill>
              </a:rPr>
              <a:t>Vaziva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solidFill>
                  <a:schemeClr val="accent2"/>
                </a:solidFill>
              </a:rPr>
              <a:t>Chrupavky</a:t>
            </a:r>
          </a:p>
          <a:p>
            <a:pPr algn="ctr"/>
            <a:endParaRPr lang="cs-CZ" sz="3200" dirty="0">
              <a:solidFill>
                <a:schemeClr val="accent2"/>
              </a:solidFill>
            </a:endParaRPr>
          </a:p>
          <a:p>
            <a:pPr algn="ctr"/>
            <a:r>
              <a:rPr lang="cs-CZ" sz="3200" dirty="0" smtClean="0">
                <a:solidFill>
                  <a:schemeClr val="accent2"/>
                </a:solidFill>
              </a:rPr>
              <a:t>Kostnatění = osifikace 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– ukládání anorganických látek, solí vápníku a fosforu 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Růst kostry se zastavuje mezi 18 až 25 rokem jedince.</a:t>
            </a:r>
          </a:p>
          <a:p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5780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Stavba kosti</a:t>
            </a:r>
            <a:endParaRPr lang="cs-CZ" sz="3600" dirty="0">
              <a:solidFill>
                <a:srgbClr val="FFFF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2304256" cy="4877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320" y="231609"/>
            <a:ext cx="3092316" cy="6626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246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686438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Tvary kostí:</a:t>
            </a:r>
          </a:p>
          <a:p>
            <a:endParaRPr lang="cs-CZ" sz="32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Dlouhé – např. kost stehenní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Krátké – např. kosti zápěstí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Nepravidelné – např. obratle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Ploché – např. lopatka, kosti lebky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5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06812" y="1124743"/>
            <a:ext cx="703614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Spojení kostí</a:t>
            </a:r>
          </a:p>
          <a:p>
            <a:pPr algn="ctr"/>
            <a:endParaRPr lang="cs-CZ" sz="32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Pevné </a:t>
            </a:r>
            <a:r>
              <a:rPr lang="cs-CZ" sz="3200" dirty="0" smtClean="0">
                <a:solidFill>
                  <a:schemeClr val="bg1"/>
                </a:solidFill>
              </a:rPr>
              <a:t> - švy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                - chrupavkou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                - srůstem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                - vklíněním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Málo pohyblivé</a:t>
            </a:r>
            <a:r>
              <a:rPr lang="cs-CZ" sz="3200" dirty="0" smtClean="0">
                <a:solidFill>
                  <a:schemeClr val="bg1"/>
                </a:solidFill>
              </a:rPr>
              <a:t> – páteř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Pohyblivé</a:t>
            </a:r>
            <a:r>
              <a:rPr lang="cs-CZ" sz="3200" dirty="0" smtClean="0">
                <a:solidFill>
                  <a:schemeClr val="bg1"/>
                </a:solidFill>
              </a:rPr>
              <a:t> - kloubní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35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32656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KOSTRA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HLAVY</a:t>
            </a:r>
            <a:r>
              <a:rPr lang="cs-CZ" sz="3200" dirty="0" smtClean="0">
                <a:solidFill>
                  <a:schemeClr val="bg1"/>
                </a:solidFill>
              </a:rPr>
              <a:t> – lebka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TRUPU</a:t>
            </a:r>
            <a:r>
              <a:rPr lang="cs-CZ" sz="3200" dirty="0" smtClean="0">
                <a:solidFill>
                  <a:schemeClr val="bg1"/>
                </a:solidFill>
              </a:rPr>
              <a:t> – páteř, žebra, kost hrudní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KONČETIN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00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888" y="571501"/>
            <a:ext cx="4347368" cy="6080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60648"/>
            <a:ext cx="806489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POHYBOVÁ  SOUSTAVA - KOSTRA</a:t>
            </a:r>
            <a:endParaRPr lang="cs-CZ" sz="2400" dirty="0">
              <a:solidFill>
                <a:schemeClr val="bg1"/>
              </a:solidFill>
            </a:endParaRPr>
          </a:p>
          <a:p>
            <a:r>
              <a:rPr lang="pl-PL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výstup: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stavbu kosti, vznik, spojení a tvary kostí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vzdělávací potřeby: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kost, kostra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53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4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</a:t>
            </a:r>
          </a:p>
          <a:p>
            <a:pPr algn="ctr"/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http://www.stiefel-eurocart.cz/info.php?product=kostra-cloveka-1&amp;i=66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3573016"/>
            <a:ext cx="849926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  <a:latin typeface="Arial" charset="0"/>
                <a:cs typeface="Arial" charset="0"/>
              </a:rPr>
              <a:t>VANĚČKOVÁ, Ivana, et al. </a:t>
            </a:r>
            <a:r>
              <a:rPr lang="cs-CZ" sz="2800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sz="2800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s.</a:t>
            </a: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244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54</cp:revision>
  <dcterms:created xsi:type="dcterms:W3CDTF">2011-05-04T20:13:56Z</dcterms:created>
  <dcterms:modified xsi:type="dcterms:W3CDTF">2011-11-02T21:35:36Z</dcterms:modified>
</cp:coreProperties>
</file>