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1" r:id="rId3"/>
    <p:sldId id="266" r:id="rId4"/>
    <p:sldId id="263" r:id="rId5"/>
    <p:sldId id="264" r:id="rId6"/>
    <p:sldId id="265" r:id="rId7"/>
    <p:sldId id="260"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450" y="-16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196158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980846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412716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1767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87938CC-2EF6-49F5-9F58-843C9416F6BD}" type="datetimeFigureOut">
              <a:rPr lang="cs-CZ" smtClean="0"/>
              <a:pPr/>
              <a:t>6.6.2013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3614127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C87938CC-2EF6-49F5-9F58-843C9416F6BD}" type="datetimeFigureOut">
              <a:rPr lang="cs-CZ" smtClean="0"/>
              <a:pPr/>
              <a:t>6.6.2013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4194852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87938CC-2EF6-49F5-9F58-843C9416F6BD}" type="datetimeFigureOut">
              <a:rPr lang="cs-CZ" smtClean="0"/>
              <a:pPr/>
              <a:t>6.6.2013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135093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3655684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4038361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1810096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1650443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5123394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xmlns="" val="1926446748"/>
              </p:ext>
            </p:extLst>
          </p:nvPr>
        </p:nvGraphicFramePr>
        <p:xfrm>
          <a:off x="114300" y="764704"/>
          <a:ext cx="9029700" cy="5061585"/>
        </p:xfrm>
        <a:graphic>
          <a:graphicData uri="http://schemas.openxmlformats.org/drawingml/2006/table">
            <a:tbl>
              <a:tblPr/>
              <a:tblGrid>
                <a:gridCol w="2024063"/>
                <a:gridCol w="7005637"/>
              </a:tblGrid>
              <a:tr h="164782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cs-CZ" sz="2800" b="0" i="0" u="none" strike="noStrike" cap="none" normalizeH="0" baseline="0" dirty="0" smtClean="0">
                        <a:ln>
                          <a:noFill/>
                        </a:ln>
                        <a:solidFill>
                          <a:schemeClr val="tx1"/>
                        </a:solidFill>
                        <a:effectLst/>
                        <a:latin typeface="Arial" charset="0"/>
                      </a:endParaRPr>
                    </a:p>
                  </a:txBody>
                  <a:tcPr horzOverflow="overflow">
                    <a:lnL cap="flat">
                      <a:noFill/>
                    </a:lnL>
                    <a:lnR cap="flat">
                      <a:noFill/>
                    </a:lnR>
                    <a:lnT cap="flat">
                      <a:noFill/>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hMerge="1">
                  <a:txBody>
                    <a:bodyPr/>
                    <a:lstStyle/>
                    <a:p>
                      <a:endParaRPr lang="cs-CZ"/>
                    </a:p>
                  </a:txBody>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Autor</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Mgr. Zbyněk Jícha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Škola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ZŠ a MŠ Stožec, okres Prachatice</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Téma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Práce s básní</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Název materiálu</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VY_12_INOVACE_25_TŘESKY_A_PLESKY</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Sada 2</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Předmět</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Český jazyk a literatura </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Ročník</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3. a 5. </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Číslo projektu</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cs-CZ" sz="1800" kern="1200" dirty="0" smtClean="0">
                          <a:solidFill>
                            <a:schemeClr val="tx1"/>
                          </a:solidFill>
                          <a:effectLst/>
                          <a:latin typeface="Times New Roman" pitchFamily="18" charset="0"/>
                          <a:ea typeface="+mn-ea"/>
                          <a:cs typeface="Times New Roman" pitchFamily="18" charset="0"/>
                        </a:rPr>
                        <a:t>CZ.1.07/1.4.00/21.0697</a:t>
                      </a:r>
                      <a:endParaRPr lang="cs-CZ" dirty="0" smtClean="0">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68288">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Datum vytvoření</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14. 1. 2013</a:t>
                      </a:r>
                      <a:endParaRPr kumimoji="0" 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76225">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Klíčová slova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sloka, verš, rým, jazykolam </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r>
            </a:tbl>
          </a:graphicData>
        </a:graphic>
      </p:graphicFrame>
      <p:pic>
        <p:nvPicPr>
          <p:cNvPr id="5" name="obrázek 5"/>
          <p:cNvPicPr>
            <a:picLocks noChangeAspect="1" noChangeArrowheads="1"/>
          </p:cNvPicPr>
          <p:nvPr/>
        </p:nvPicPr>
        <p:blipFill>
          <a:blip r:embed="rId2" cstate="print"/>
          <a:srcRect/>
          <a:stretch>
            <a:fillRect/>
          </a:stretch>
        </p:blipFill>
        <p:spPr bwMode="auto">
          <a:xfrm>
            <a:off x="1547664" y="1052736"/>
            <a:ext cx="6265863" cy="1214437"/>
          </a:xfrm>
          <a:prstGeom prst="rect">
            <a:avLst/>
          </a:prstGeom>
          <a:noFill/>
          <a:ln w="9525">
            <a:noFill/>
            <a:miter lim="800000"/>
            <a:headEnd/>
            <a:tailEnd/>
          </a:ln>
        </p:spPr>
      </p:pic>
    </p:spTree>
    <p:extLst>
      <p:ext uri="{BB962C8B-B14F-4D97-AF65-F5344CB8AC3E}">
        <p14:creationId xmlns:p14="http://schemas.microsoft.com/office/powerpoint/2010/main" xmlns="" val="2381201188"/>
      </p:ext>
    </p:extLst>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20000"/>
              <a:lumOff val="80000"/>
            </a:schemeClr>
          </a:solidFill>
        </p:spPr>
        <p:txBody>
          <a:bodyPr/>
          <a:lstStyle/>
          <a:p>
            <a:r>
              <a:rPr lang="cs-CZ" dirty="0" smtClean="0"/>
              <a:t>Anotace </a:t>
            </a:r>
            <a:endParaRPr lang="cs-CZ" dirty="0"/>
          </a:p>
        </p:txBody>
      </p:sp>
      <p:sp>
        <p:nvSpPr>
          <p:cNvPr id="3" name="TextovéPole 2"/>
          <p:cNvSpPr txBox="1"/>
          <p:nvPr/>
        </p:nvSpPr>
        <p:spPr>
          <a:xfrm>
            <a:off x="755576" y="1916832"/>
            <a:ext cx="7560840" cy="1200329"/>
          </a:xfrm>
          <a:prstGeom prst="rect">
            <a:avLst/>
          </a:prstGeom>
          <a:noFill/>
        </p:spPr>
        <p:txBody>
          <a:bodyPr wrap="square" rtlCol="0">
            <a:spAutoFit/>
          </a:bodyPr>
          <a:lstStyle/>
          <a:p>
            <a:pPr algn="just"/>
            <a:r>
              <a:rPr lang="cs-CZ" dirty="0" smtClean="0"/>
              <a:t>Prezentace je určena pro čtení ve 3. a 5. ročníku. Cílem je umět srovnat rozházené verše básně složit do správného pořadí tak, jak jdou za sebou. Pro okamžitou kontrolu vždy ke každému verši přiletí jeho číslo. Prostřednictvím básně si žáci procvičí i sílu intonace a rytmu.     </a:t>
            </a:r>
            <a:endParaRPr lang="cs-CZ" dirty="0"/>
          </a:p>
        </p:txBody>
      </p:sp>
    </p:spTree>
    <p:extLst>
      <p:ext uri="{BB962C8B-B14F-4D97-AF65-F5344CB8AC3E}">
        <p14:creationId xmlns:p14="http://schemas.microsoft.com/office/powerpoint/2010/main" xmlns="" val="12624468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FFFF00"/>
          </a:solidFill>
        </p:spPr>
        <p:txBody>
          <a:bodyPr/>
          <a:lstStyle/>
          <a:p>
            <a:r>
              <a:rPr lang="cs-CZ" dirty="0" smtClean="0"/>
              <a:t>Začneme jazykolamy, říkej nahlas:</a:t>
            </a:r>
            <a:endParaRPr lang="cs-CZ" dirty="0"/>
          </a:p>
        </p:txBody>
      </p:sp>
      <p:sp>
        <p:nvSpPr>
          <p:cNvPr id="3" name="TextovéPole 2"/>
          <p:cNvSpPr txBox="1"/>
          <p:nvPr/>
        </p:nvSpPr>
        <p:spPr>
          <a:xfrm>
            <a:off x="683568" y="1844824"/>
            <a:ext cx="5976664" cy="584775"/>
          </a:xfrm>
          <a:prstGeom prst="rect">
            <a:avLst/>
          </a:prstGeom>
          <a:solidFill>
            <a:schemeClr val="tx2">
              <a:lumMod val="20000"/>
              <a:lumOff val="80000"/>
            </a:schemeClr>
          </a:solidFill>
        </p:spPr>
        <p:txBody>
          <a:bodyPr wrap="square" rtlCol="0">
            <a:spAutoFit/>
          </a:bodyPr>
          <a:lstStyle/>
          <a:p>
            <a:r>
              <a:rPr lang="cs-CZ" sz="3200" dirty="0" smtClean="0"/>
              <a:t>Čistý s Čistou čistili činčilový věnec.</a:t>
            </a:r>
            <a:endParaRPr lang="cs-CZ" sz="3200" dirty="0"/>
          </a:p>
        </p:txBody>
      </p:sp>
      <p:sp>
        <p:nvSpPr>
          <p:cNvPr id="4" name="TextovéPole 3"/>
          <p:cNvSpPr txBox="1"/>
          <p:nvPr/>
        </p:nvSpPr>
        <p:spPr>
          <a:xfrm>
            <a:off x="683568" y="3051780"/>
            <a:ext cx="4802832" cy="584775"/>
          </a:xfrm>
          <a:prstGeom prst="rect">
            <a:avLst/>
          </a:prstGeom>
          <a:solidFill>
            <a:schemeClr val="accent2">
              <a:lumMod val="40000"/>
              <a:lumOff val="60000"/>
            </a:schemeClr>
          </a:solidFill>
        </p:spPr>
        <p:txBody>
          <a:bodyPr wrap="square" rtlCol="0">
            <a:spAutoFit/>
          </a:bodyPr>
          <a:lstStyle/>
          <a:p>
            <a:r>
              <a:rPr lang="cs-CZ" sz="3200" dirty="0" smtClean="0"/>
              <a:t>Kotě v bytě hbitě motá nitě.</a:t>
            </a:r>
            <a:endParaRPr lang="cs-CZ" sz="3200" dirty="0"/>
          </a:p>
        </p:txBody>
      </p:sp>
      <p:sp>
        <p:nvSpPr>
          <p:cNvPr id="5" name="TextovéPole 4"/>
          <p:cNvSpPr txBox="1"/>
          <p:nvPr/>
        </p:nvSpPr>
        <p:spPr>
          <a:xfrm>
            <a:off x="683568" y="4216732"/>
            <a:ext cx="7048400" cy="584775"/>
          </a:xfrm>
          <a:prstGeom prst="rect">
            <a:avLst/>
          </a:prstGeom>
          <a:solidFill>
            <a:schemeClr val="accent3">
              <a:lumMod val="60000"/>
              <a:lumOff val="40000"/>
            </a:schemeClr>
          </a:solidFill>
        </p:spPr>
        <p:txBody>
          <a:bodyPr wrap="square" rtlCol="0">
            <a:spAutoFit/>
          </a:bodyPr>
          <a:lstStyle/>
          <a:p>
            <a:r>
              <a:rPr lang="cs-CZ" sz="3200" dirty="0" smtClean="0"/>
              <a:t>Kyklop koulí kouli od poklopu ku poklopu.</a:t>
            </a:r>
            <a:endParaRPr lang="cs-CZ" sz="3200" dirty="0"/>
          </a:p>
        </p:txBody>
      </p:sp>
      <p:sp>
        <p:nvSpPr>
          <p:cNvPr id="6" name="TextovéPole 5"/>
          <p:cNvSpPr txBox="1"/>
          <p:nvPr/>
        </p:nvSpPr>
        <p:spPr>
          <a:xfrm>
            <a:off x="683568" y="5517231"/>
            <a:ext cx="6916340" cy="584775"/>
          </a:xfrm>
          <a:prstGeom prst="rect">
            <a:avLst/>
          </a:prstGeom>
          <a:solidFill>
            <a:schemeClr val="accent4">
              <a:lumMod val="40000"/>
              <a:lumOff val="60000"/>
            </a:schemeClr>
          </a:solidFill>
        </p:spPr>
        <p:txBody>
          <a:bodyPr wrap="square" rtlCol="0">
            <a:spAutoFit/>
          </a:bodyPr>
          <a:lstStyle/>
          <a:p>
            <a:r>
              <a:rPr lang="cs-CZ" sz="3200" dirty="0" smtClean="0"/>
              <a:t>Kopyto klopýtlo. Kobyla kopyty klapala.</a:t>
            </a:r>
            <a:endParaRPr lang="cs-CZ" sz="3200" dirty="0"/>
          </a:p>
        </p:txBody>
      </p:sp>
    </p:spTree>
    <p:extLst>
      <p:ext uri="{BB962C8B-B14F-4D97-AF65-F5344CB8AC3E}">
        <p14:creationId xmlns:p14="http://schemas.microsoft.com/office/powerpoint/2010/main" xmlns="" val="17483079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20000"/>
              <a:lumOff val="80000"/>
            </a:schemeClr>
          </a:solidFill>
        </p:spPr>
        <p:txBody>
          <a:bodyPr/>
          <a:lstStyle/>
          <a:p>
            <a:r>
              <a:rPr lang="cs-CZ" dirty="0" smtClean="0"/>
              <a:t>Třesky a </a:t>
            </a:r>
            <a:r>
              <a:rPr lang="cs-CZ" dirty="0" err="1" smtClean="0"/>
              <a:t>plesky</a:t>
            </a:r>
            <a:endParaRPr lang="cs-CZ" dirty="0"/>
          </a:p>
        </p:txBody>
      </p:sp>
      <p:sp>
        <p:nvSpPr>
          <p:cNvPr id="3" name="TextovéPole 2"/>
          <p:cNvSpPr txBox="1"/>
          <p:nvPr/>
        </p:nvSpPr>
        <p:spPr>
          <a:xfrm>
            <a:off x="827584" y="1988840"/>
            <a:ext cx="7632848" cy="1938992"/>
          </a:xfrm>
          <a:prstGeom prst="rect">
            <a:avLst/>
          </a:prstGeom>
          <a:solidFill>
            <a:schemeClr val="accent6">
              <a:lumMod val="20000"/>
              <a:lumOff val="80000"/>
            </a:schemeClr>
          </a:solidFill>
        </p:spPr>
        <p:txBody>
          <a:bodyPr wrap="square" rtlCol="0">
            <a:spAutoFit/>
          </a:bodyPr>
          <a:lstStyle/>
          <a:p>
            <a:r>
              <a:rPr lang="cs-CZ" sz="2400" dirty="0" smtClean="0"/>
              <a:t>Byl jeden dědeček pod Karlovým Týnem,</a:t>
            </a:r>
          </a:p>
          <a:p>
            <a:r>
              <a:rPr lang="cs-CZ" sz="2400" dirty="0"/>
              <a:t>c</a:t>
            </a:r>
            <a:r>
              <a:rPr lang="cs-CZ" sz="2400" dirty="0" smtClean="0"/>
              <a:t>o chodil po patách, a po ničem jiném.</a:t>
            </a:r>
          </a:p>
          <a:p>
            <a:r>
              <a:rPr lang="cs-CZ" sz="2400" dirty="0" smtClean="0"/>
              <a:t>Když se ptali na důvod,</a:t>
            </a:r>
          </a:p>
          <a:p>
            <a:r>
              <a:rPr lang="cs-CZ" sz="2400" dirty="0"/>
              <a:t>m</a:t>
            </a:r>
            <a:r>
              <a:rPr lang="cs-CZ" sz="2400" dirty="0" smtClean="0"/>
              <a:t>lčel vždycky jako hrob,</a:t>
            </a:r>
          </a:p>
          <a:p>
            <a:r>
              <a:rPr lang="cs-CZ" sz="2400" dirty="0"/>
              <a:t>t</a:t>
            </a:r>
            <a:r>
              <a:rPr lang="cs-CZ" sz="2400" dirty="0" smtClean="0"/>
              <a:t>en záhadný dědeček pod Karlovým Týnem.</a:t>
            </a:r>
            <a:endParaRPr lang="cs-CZ" sz="2400" dirty="0"/>
          </a:p>
        </p:txBody>
      </p:sp>
      <p:sp>
        <p:nvSpPr>
          <p:cNvPr id="4" name="TextovéPole 3"/>
          <p:cNvSpPr txBox="1"/>
          <p:nvPr/>
        </p:nvSpPr>
        <p:spPr>
          <a:xfrm>
            <a:off x="827584" y="4293096"/>
            <a:ext cx="7632848" cy="1938992"/>
          </a:xfrm>
          <a:prstGeom prst="rect">
            <a:avLst/>
          </a:prstGeom>
          <a:solidFill>
            <a:schemeClr val="accent6">
              <a:lumMod val="20000"/>
              <a:lumOff val="80000"/>
            </a:schemeClr>
          </a:solidFill>
        </p:spPr>
        <p:txBody>
          <a:bodyPr wrap="square" rtlCol="0">
            <a:spAutoFit/>
          </a:bodyPr>
          <a:lstStyle/>
          <a:p>
            <a:r>
              <a:rPr lang="cs-CZ" sz="2400" dirty="0" smtClean="0"/>
              <a:t>Byla jedna stará dáma z Kamenice,</a:t>
            </a:r>
          </a:p>
          <a:p>
            <a:r>
              <a:rPr lang="cs-CZ" sz="2400" dirty="0"/>
              <a:t>d</a:t>
            </a:r>
            <a:r>
              <a:rPr lang="cs-CZ" sz="2400" dirty="0" smtClean="0"/>
              <a:t>ostala se do strašlivé tlačenice.</a:t>
            </a:r>
          </a:p>
          <a:p>
            <a:r>
              <a:rPr lang="cs-CZ" sz="2400" dirty="0" smtClean="0"/>
              <a:t>Půl jí však odkopla</a:t>
            </a:r>
          </a:p>
          <a:p>
            <a:r>
              <a:rPr lang="cs-CZ" sz="2400" dirty="0"/>
              <a:t>a</a:t>
            </a:r>
            <a:r>
              <a:rPr lang="cs-CZ" sz="2400" dirty="0" smtClean="0"/>
              <a:t> zbytek potloukla.</a:t>
            </a:r>
          </a:p>
          <a:p>
            <a:r>
              <a:rPr lang="cs-CZ" sz="2400" dirty="0" smtClean="0"/>
              <a:t>Ta průrazná babice z Kamenice. </a:t>
            </a:r>
            <a:endParaRPr lang="cs-CZ" sz="2400" dirty="0"/>
          </a:p>
        </p:txBody>
      </p:sp>
    </p:spTree>
    <p:extLst>
      <p:ext uri="{BB962C8B-B14F-4D97-AF65-F5344CB8AC3E}">
        <p14:creationId xmlns:p14="http://schemas.microsoft.com/office/powerpoint/2010/main" xmlns="" val="29112362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TextovéPole 2"/>
          <p:cNvSpPr txBox="1"/>
          <p:nvPr/>
        </p:nvSpPr>
        <p:spPr>
          <a:xfrm>
            <a:off x="827584" y="1700808"/>
            <a:ext cx="7632848" cy="1938992"/>
          </a:xfrm>
          <a:prstGeom prst="rect">
            <a:avLst/>
          </a:prstGeom>
          <a:solidFill>
            <a:schemeClr val="accent6">
              <a:lumMod val="20000"/>
              <a:lumOff val="80000"/>
            </a:schemeClr>
          </a:solidFill>
        </p:spPr>
        <p:txBody>
          <a:bodyPr wrap="square" rtlCol="0">
            <a:spAutoFit/>
          </a:bodyPr>
          <a:lstStyle/>
          <a:p>
            <a:r>
              <a:rPr lang="cs-CZ" sz="2400" dirty="0" smtClean="0"/>
              <a:t>Byla jedna mladá dáma v </a:t>
            </a:r>
            <a:r>
              <a:rPr lang="cs-CZ" sz="2400" dirty="0" err="1" smtClean="0"/>
              <a:t>Kynšperku</a:t>
            </a:r>
            <a:r>
              <a:rPr lang="cs-CZ" sz="2400" dirty="0" smtClean="0"/>
              <a:t>,</a:t>
            </a:r>
          </a:p>
          <a:p>
            <a:r>
              <a:rPr lang="cs-CZ" sz="2400" dirty="0" smtClean="0"/>
              <a:t>Koupila si jezevčíka příšerku.</a:t>
            </a:r>
          </a:p>
          <a:p>
            <a:r>
              <a:rPr lang="cs-CZ" sz="2400" dirty="0" smtClean="0"/>
              <a:t>Dávala mu meruňky</a:t>
            </a:r>
          </a:p>
          <a:p>
            <a:r>
              <a:rPr lang="cs-CZ" sz="2400" dirty="0" smtClean="0"/>
              <a:t>Zabalené do šunky,</a:t>
            </a:r>
          </a:p>
          <a:p>
            <a:r>
              <a:rPr lang="cs-CZ" sz="2400" dirty="0" smtClean="0"/>
              <a:t>Ta nešetrná mladá dáma v </a:t>
            </a:r>
            <a:r>
              <a:rPr lang="cs-CZ" sz="2400" dirty="0" err="1" smtClean="0"/>
              <a:t>Kynšperku</a:t>
            </a:r>
            <a:r>
              <a:rPr lang="cs-CZ" sz="2400" dirty="0" smtClean="0"/>
              <a:t>. </a:t>
            </a:r>
            <a:endParaRPr lang="cs-CZ" sz="2400" dirty="0"/>
          </a:p>
        </p:txBody>
      </p:sp>
      <p:sp>
        <p:nvSpPr>
          <p:cNvPr id="4" name="TextovéPole 3"/>
          <p:cNvSpPr txBox="1"/>
          <p:nvPr/>
        </p:nvSpPr>
        <p:spPr>
          <a:xfrm>
            <a:off x="4860032" y="5845914"/>
            <a:ext cx="3600400" cy="369332"/>
          </a:xfrm>
          <a:prstGeom prst="rect">
            <a:avLst/>
          </a:prstGeom>
          <a:noFill/>
        </p:spPr>
        <p:txBody>
          <a:bodyPr wrap="square" rtlCol="0">
            <a:spAutoFit/>
          </a:bodyPr>
          <a:lstStyle/>
          <a:p>
            <a:r>
              <a:rPr lang="cs-CZ" i="1" dirty="0" smtClean="0"/>
              <a:t>(Edward Lear: Kniha třesků a </a:t>
            </a:r>
            <a:r>
              <a:rPr lang="cs-CZ" i="1" dirty="0" err="1" smtClean="0"/>
              <a:t>plesků</a:t>
            </a:r>
            <a:r>
              <a:rPr lang="cs-CZ" i="1" dirty="0" smtClean="0"/>
              <a:t>)</a:t>
            </a:r>
            <a:endParaRPr lang="cs-CZ" i="1" dirty="0"/>
          </a:p>
        </p:txBody>
      </p:sp>
    </p:spTree>
    <p:extLst>
      <p:ext uri="{BB962C8B-B14F-4D97-AF65-F5344CB8AC3E}">
        <p14:creationId xmlns:p14="http://schemas.microsoft.com/office/powerpoint/2010/main" xmlns="" val="24326729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20000"/>
              <a:lumOff val="80000"/>
            </a:schemeClr>
          </a:solidFill>
        </p:spPr>
        <p:txBody>
          <a:bodyPr/>
          <a:lstStyle/>
          <a:p>
            <a:r>
              <a:rPr lang="cs-CZ" dirty="0" smtClean="0"/>
              <a:t>Úkoly k práci s básní:</a:t>
            </a:r>
            <a:endParaRPr lang="cs-CZ" dirty="0"/>
          </a:p>
        </p:txBody>
      </p:sp>
      <p:sp>
        <p:nvSpPr>
          <p:cNvPr id="3" name="TextovéPole 2"/>
          <p:cNvSpPr txBox="1"/>
          <p:nvPr/>
        </p:nvSpPr>
        <p:spPr>
          <a:xfrm>
            <a:off x="539552" y="1827311"/>
            <a:ext cx="8136904" cy="461665"/>
          </a:xfrm>
          <a:prstGeom prst="rect">
            <a:avLst/>
          </a:prstGeom>
          <a:solidFill>
            <a:schemeClr val="accent6">
              <a:lumMod val="20000"/>
              <a:lumOff val="80000"/>
            </a:schemeClr>
          </a:solidFill>
        </p:spPr>
        <p:txBody>
          <a:bodyPr wrap="square" rtlCol="0">
            <a:spAutoFit/>
          </a:bodyPr>
          <a:lstStyle/>
          <a:p>
            <a:r>
              <a:rPr lang="cs-CZ" sz="2400" dirty="0" smtClean="0"/>
              <a:t>1. Z kolika slok se báseň skládá?</a:t>
            </a:r>
            <a:endParaRPr lang="cs-CZ" sz="2400" dirty="0"/>
          </a:p>
        </p:txBody>
      </p:sp>
      <p:sp>
        <p:nvSpPr>
          <p:cNvPr id="4" name="TextovéPole 3"/>
          <p:cNvSpPr txBox="1"/>
          <p:nvPr/>
        </p:nvSpPr>
        <p:spPr>
          <a:xfrm>
            <a:off x="539552" y="2843706"/>
            <a:ext cx="8136904" cy="461665"/>
          </a:xfrm>
          <a:prstGeom prst="rect">
            <a:avLst/>
          </a:prstGeom>
          <a:solidFill>
            <a:schemeClr val="accent6">
              <a:lumMod val="20000"/>
              <a:lumOff val="80000"/>
            </a:schemeClr>
          </a:solidFill>
        </p:spPr>
        <p:txBody>
          <a:bodyPr wrap="square" rtlCol="0">
            <a:spAutoFit/>
          </a:bodyPr>
          <a:lstStyle/>
          <a:p>
            <a:r>
              <a:rPr lang="cs-CZ" sz="2400" dirty="0" smtClean="0"/>
              <a:t>2. Kolik veršů má každá sloka?</a:t>
            </a:r>
            <a:endParaRPr lang="cs-CZ" sz="2400" dirty="0"/>
          </a:p>
        </p:txBody>
      </p:sp>
      <p:sp>
        <p:nvSpPr>
          <p:cNvPr id="5" name="TextovéPole 4"/>
          <p:cNvSpPr txBox="1"/>
          <p:nvPr/>
        </p:nvSpPr>
        <p:spPr>
          <a:xfrm>
            <a:off x="549324" y="3784996"/>
            <a:ext cx="8136904" cy="461665"/>
          </a:xfrm>
          <a:prstGeom prst="rect">
            <a:avLst/>
          </a:prstGeom>
          <a:solidFill>
            <a:schemeClr val="accent6">
              <a:lumMod val="20000"/>
              <a:lumOff val="80000"/>
            </a:schemeClr>
          </a:solidFill>
        </p:spPr>
        <p:txBody>
          <a:bodyPr wrap="square" rtlCol="0">
            <a:spAutoFit/>
          </a:bodyPr>
          <a:lstStyle/>
          <a:p>
            <a:r>
              <a:rPr lang="cs-CZ" sz="2400" dirty="0" smtClean="0"/>
              <a:t>3. Vyznač všechny rýmy v každé sloce.</a:t>
            </a:r>
            <a:endParaRPr lang="cs-CZ" sz="2400" dirty="0"/>
          </a:p>
        </p:txBody>
      </p:sp>
      <p:sp>
        <p:nvSpPr>
          <p:cNvPr id="6" name="TextovéPole 5"/>
          <p:cNvSpPr txBox="1"/>
          <p:nvPr/>
        </p:nvSpPr>
        <p:spPr>
          <a:xfrm>
            <a:off x="555972" y="4676276"/>
            <a:ext cx="8136904" cy="461665"/>
          </a:xfrm>
          <a:prstGeom prst="rect">
            <a:avLst/>
          </a:prstGeom>
          <a:solidFill>
            <a:schemeClr val="accent6">
              <a:lumMod val="20000"/>
              <a:lumOff val="80000"/>
            </a:schemeClr>
          </a:solidFill>
        </p:spPr>
        <p:txBody>
          <a:bodyPr wrap="square" rtlCol="0">
            <a:spAutoFit/>
          </a:bodyPr>
          <a:lstStyle/>
          <a:p>
            <a:r>
              <a:rPr lang="cs-CZ" sz="2400" dirty="0"/>
              <a:t>4</a:t>
            </a:r>
            <a:r>
              <a:rPr lang="cs-CZ" sz="2400" dirty="0" smtClean="0"/>
              <a:t>. Zkus najít zmiňovaná města na mapě.</a:t>
            </a:r>
            <a:endParaRPr lang="cs-CZ" sz="2400" dirty="0"/>
          </a:p>
        </p:txBody>
      </p:sp>
      <p:sp>
        <p:nvSpPr>
          <p:cNvPr id="7" name="TextovéPole 6"/>
          <p:cNvSpPr txBox="1"/>
          <p:nvPr/>
        </p:nvSpPr>
        <p:spPr>
          <a:xfrm>
            <a:off x="539552" y="5643362"/>
            <a:ext cx="8136904" cy="461665"/>
          </a:xfrm>
          <a:prstGeom prst="rect">
            <a:avLst/>
          </a:prstGeom>
          <a:solidFill>
            <a:schemeClr val="accent6">
              <a:lumMod val="20000"/>
              <a:lumOff val="80000"/>
            </a:schemeClr>
          </a:solidFill>
        </p:spPr>
        <p:txBody>
          <a:bodyPr wrap="square" rtlCol="0">
            <a:spAutoFit/>
          </a:bodyPr>
          <a:lstStyle/>
          <a:p>
            <a:r>
              <a:rPr lang="cs-CZ" sz="2400" dirty="0"/>
              <a:t>5</a:t>
            </a:r>
            <a:r>
              <a:rPr lang="cs-CZ" sz="2400" dirty="0" smtClean="0"/>
              <a:t>. V dnešní hodině budeme mluvit pouze pomocí rýmů</a:t>
            </a:r>
            <a:r>
              <a:rPr lang="cs-CZ" sz="2400" dirty="0"/>
              <a:t>.</a:t>
            </a:r>
          </a:p>
        </p:txBody>
      </p:sp>
    </p:spTree>
    <p:extLst>
      <p:ext uri="{BB962C8B-B14F-4D97-AF65-F5344CB8AC3E}">
        <p14:creationId xmlns:p14="http://schemas.microsoft.com/office/powerpoint/2010/main" xmlns="" val="35054531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FFFF00"/>
          </a:solidFill>
        </p:spPr>
        <p:txBody>
          <a:bodyPr/>
          <a:lstStyle/>
          <a:p>
            <a:r>
              <a:rPr lang="cs-CZ" dirty="0" smtClean="0"/>
              <a:t>Zdroje:</a:t>
            </a:r>
            <a:endParaRPr lang="cs-CZ" dirty="0"/>
          </a:p>
        </p:txBody>
      </p:sp>
      <p:sp>
        <p:nvSpPr>
          <p:cNvPr id="3" name="TextovéPole 2"/>
          <p:cNvSpPr txBox="1"/>
          <p:nvPr/>
        </p:nvSpPr>
        <p:spPr>
          <a:xfrm>
            <a:off x="683568" y="1988840"/>
            <a:ext cx="7704856" cy="923330"/>
          </a:xfrm>
          <a:prstGeom prst="rect">
            <a:avLst/>
          </a:prstGeom>
          <a:noFill/>
        </p:spPr>
        <p:txBody>
          <a:bodyPr wrap="square" rtlCol="0">
            <a:spAutoFit/>
          </a:bodyPr>
          <a:lstStyle/>
          <a:p>
            <a:r>
              <a:rPr lang="cs-CZ" dirty="0"/>
              <a:t>MICHALOVÁ, Zdeňka. </a:t>
            </a:r>
            <a:r>
              <a:rPr lang="cs-CZ" i="1" dirty="0"/>
              <a:t>Čítanka pro dyslektiky</a:t>
            </a:r>
            <a:r>
              <a:rPr lang="cs-CZ" dirty="0"/>
              <a:t>. 1. vyd. Havlíčkův Brod: Tobiáš, 1997, s. </a:t>
            </a:r>
            <a:r>
              <a:rPr lang="cs-CZ" dirty="0" smtClean="0"/>
              <a:t>17. </a:t>
            </a:r>
            <a:r>
              <a:rPr lang="cs-CZ" dirty="0"/>
              <a:t>Speciální pedagogika (Tobiáš). ISBN 808580851x. </a:t>
            </a:r>
          </a:p>
          <a:p>
            <a:endParaRPr lang="cs-CZ" dirty="0"/>
          </a:p>
        </p:txBody>
      </p:sp>
    </p:spTree>
    <p:extLst>
      <p:ext uri="{BB962C8B-B14F-4D97-AF65-F5344CB8AC3E}">
        <p14:creationId xmlns:p14="http://schemas.microsoft.com/office/powerpoint/2010/main" xmlns="" val="2714403858"/>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576</TotalTime>
  <Words>326</Words>
  <Application>Microsoft Office PowerPoint</Application>
  <PresentationFormat>Předvádění na obrazovce (4:3)</PresentationFormat>
  <Paragraphs>51</Paragraphs>
  <Slides>7</Slides>
  <Notes>0</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Motiv systému Office</vt:lpstr>
      <vt:lpstr>Snímek 1</vt:lpstr>
      <vt:lpstr>Anotace </vt:lpstr>
      <vt:lpstr>Začneme jazykolamy, říkej nahlas:</vt:lpstr>
      <vt:lpstr>Třesky a plesky</vt:lpstr>
      <vt:lpstr>Snímek 5</vt:lpstr>
      <vt:lpstr>Úkoly k práci s básní:</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Čj-lit.</dc:title>
  <dc:creator>Zbyněk Jícha</dc:creator>
  <cp:lastModifiedBy>pc</cp:lastModifiedBy>
  <cp:revision>58</cp:revision>
  <dcterms:created xsi:type="dcterms:W3CDTF">2013-04-08T11:36:48Z</dcterms:created>
  <dcterms:modified xsi:type="dcterms:W3CDTF">2013-06-06T18:39:40Z</dcterms:modified>
</cp:coreProperties>
</file>