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9" r:id="rId2"/>
    <p:sldId id="280" r:id="rId3"/>
    <p:sldId id="278" r:id="rId4"/>
    <p:sldId id="269" r:id="rId5"/>
    <p:sldId id="270" r:id="rId6"/>
    <p:sldId id="274" r:id="rId7"/>
    <p:sldId id="273" r:id="rId8"/>
    <p:sldId id="272" r:id="rId9"/>
    <p:sldId id="271" r:id="rId10"/>
    <p:sldId id="28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0750" autoAdjust="0"/>
  </p:normalViewPr>
  <p:slideViewPr>
    <p:cSldViewPr>
      <p:cViewPr varScale="1">
        <p:scale>
          <a:sx n="63" d="100"/>
          <a:sy n="63" d="100"/>
        </p:scale>
        <p:origin x="-15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1C2A6-B4BD-47BB-974E-4F8484D1DE00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F00B55-D7A3-4281-9822-80E634EF4B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786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F00B55-D7A3-4281-9822-80E634EF4B1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111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F00B55-D7A3-4281-9822-80E634EF4B1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111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VY_32_INOVACE_02_28_Tkáně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TKÁNĚ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840" y="1052736"/>
            <a:ext cx="849694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TKÁNĚ </a:t>
            </a:r>
            <a:r>
              <a:rPr lang="cs-CZ" sz="2800" dirty="0" smtClean="0">
                <a:solidFill>
                  <a:schemeClr val="bg1"/>
                </a:solidFill>
              </a:rPr>
              <a:t>– soubory buněk stejného tvaru, funkce, původu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Rozlišujeme 4 typy: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AutoNum type="arabicPeriod"/>
            </a:pPr>
            <a:r>
              <a:rPr lang="cs-CZ" sz="2800" dirty="0" smtClean="0">
                <a:solidFill>
                  <a:schemeClr val="bg1"/>
                </a:solidFill>
              </a:rPr>
              <a:t>Tkáň </a:t>
            </a:r>
            <a:r>
              <a:rPr lang="cs-CZ" sz="2800" dirty="0" smtClean="0">
                <a:solidFill>
                  <a:srgbClr val="FFFF00"/>
                </a:solidFill>
              </a:rPr>
              <a:t>krycí a výstelková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AutoNum type="arabicPeriod" startAt="2"/>
            </a:pPr>
            <a:r>
              <a:rPr lang="cs-CZ" sz="2800" dirty="0" smtClean="0">
                <a:solidFill>
                  <a:schemeClr val="bg1"/>
                </a:solidFill>
              </a:rPr>
              <a:t>Tkáň </a:t>
            </a:r>
            <a:r>
              <a:rPr lang="cs-CZ" sz="2800" dirty="0" smtClean="0">
                <a:solidFill>
                  <a:srgbClr val="FFFF00"/>
                </a:solidFill>
              </a:rPr>
              <a:t>pojivová</a:t>
            </a:r>
          </a:p>
          <a:p>
            <a:pPr marL="457200" indent="-457200">
              <a:buAutoNum type="arabicPeriod" startAt="2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AutoNum type="arabicPeriod" startAt="3"/>
            </a:pPr>
            <a:r>
              <a:rPr lang="cs-CZ" sz="2800" dirty="0" smtClean="0">
                <a:solidFill>
                  <a:schemeClr val="bg1"/>
                </a:solidFill>
              </a:rPr>
              <a:t>Tkáň </a:t>
            </a:r>
            <a:r>
              <a:rPr lang="cs-CZ" sz="2800" dirty="0" smtClean="0">
                <a:solidFill>
                  <a:srgbClr val="FFFF00"/>
                </a:solidFill>
              </a:rPr>
              <a:t>svalová</a:t>
            </a:r>
          </a:p>
          <a:p>
            <a:pPr marL="457200" indent="-457200">
              <a:buAutoNum type="arabicPeriod" startAt="3"/>
            </a:pP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4.   Tkáň </a:t>
            </a:r>
            <a:r>
              <a:rPr lang="cs-CZ" sz="2800" dirty="0" smtClean="0">
                <a:solidFill>
                  <a:srgbClr val="FFFF00"/>
                </a:solidFill>
              </a:rPr>
              <a:t>nervová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788436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1. Tkáň krycí a výstelková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Buňky těsně vedle sebe</a:t>
            </a:r>
          </a:p>
          <a:p>
            <a:pPr marL="342900" indent="-342900">
              <a:buFontTx/>
              <a:buChar char="-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Jednovrstevná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b)   Vícevrstevná -  buňky různého tvaru</a:t>
            </a:r>
          </a:p>
          <a:p>
            <a:pPr marL="457200" indent="-457200"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Může být opatřena řasinkami ( nosní sliznice)</a:t>
            </a:r>
          </a:p>
          <a:p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Pokrývá tělo – kůže</a:t>
            </a:r>
          </a:p>
          <a:p>
            <a:pPr marL="342900" indent="-342900">
              <a:buFontTx/>
              <a:buChar char="-"/>
            </a:pP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-   Vystýlá tělní dutiny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29274"/>
            <a:ext cx="8568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2. Tkáň pojivová</a:t>
            </a:r>
          </a:p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Vyplňuje prostory mezi buňkami a orgány.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a) </a:t>
            </a:r>
            <a:r>
              <a:rPr lang="cs-CZ" sz="2400" dirty="0" smtClean="0">
                <a:solidFill>
                  <a:srgbClr val="FFFF00"/>
                </a:solidFill>
              </a:rPr>
              <a:t>VAZIVO</a:t>
            </a:r>
            <a:r>
              <a:rPr lang="cs-CZ" sz="2400" dirty="0" smtClean="0">
                <a:solidFill>
                  <a:schemeClr val="bg1"/>
                </a:solidFill>
              </a:rPr>
              <a:t> -  vláknité ( např. šlachy)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-   tuhé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               -   tukové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AutoNum type="alphaLcParenR" startAt="2"/>
            </a:pPr>
            <a:r>
              <a:rPr lang="cs-CZ" sz="2400" dirty="0" smtClean="0">
                <a:solidFill>
                  <a:srgbClr val="FFFF00"/>
                </a:solidFill>
              </a:rPr>
              <a:t>CHRUPAVKA</a:t>
            </a:r>
            <a:r>
              <a:rPr lang="cs-CZ" sz="2400" dirty="0" smtClean="0">
                <a:solidFill>
                  <a:schemeClr val="bg1"/>
                </a:solidFill>
              </a:rPr>
              <a:t>  -  pružná, pevná tkáň (v kloubech, konce                                                                              žeber, meziobratlové ploténky)</a:t>
            </a:r>
          </a:p>
          <a:p>
            <a:pPr marL="457200" indent="-457200">
              <a:buAutoNum type="alphaLcParenR" startAt="2"/>
            </a:pPr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c) </a:t>
            </a:r>
            <a:r>
              <a:rPr lang="cs-CZ" sz="2400" dirty="0" smtClean="0">
                <a:solidFill>
                  <a:srgbClr val="FFFF00"/>
                </a:solidFill>
              </a:rPr>
              <a:t>KOST </a:t>
            </a:r>
            <a:r>
              <a:rPr lang="cs-CZ" sz="2400" dirty="0" smtClean="0">
                <a:solidFill>
                  <a:schemeClr val="bg1"/>
                </a:solidFill>
              </a:rPr>
              <a:t> -  obsahuje bílkovinu kolagen -  pružnost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 soli vápníku a fosforu  -  pevnost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46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559" y="692696"/>
            <a:ext cx="8903399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3.Tkáň svalová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Umožňuje pohyb.</a:t>
            </a:r>
          </a:p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AutoNum type="alphaLcParenR"/>
            </a:pPr>
            <a:r>
              <a:rPr lang="cs-CZ" sz="2800" dirty="0" smtClean="0">
                <a:solidFill>
                  <a:srgbClr val="FFFF00"/>
                </a:solidFill>
              </a:rPr>
              <a:t>Svalstvo hladké( útrobní )</a:t>
            </a:r>
            <a:r>
              <a:rPr lang="cs-CZ" sz="2800" dirty="0" smtClean="0">
                <a:solidFill>
                  <a:schemeClr val="bg1"/>
                </a:solidFill>
              </a:rPr>
              <a:t>  -  pohyb vnitřních orgánů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              -  neovládáme vůlí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AutoNum type="alphaLcParenR" startAt="2"/>
            </a:pPr>
            <a:r>
              <a:rPr lang="cs-CZ" sz="2800" dirty="0" smtClean="0">
                <a:solidFill>
                  <a:srgbClr val="FFFF00"/>
                </a:solidFill>
              </a:rPr>
              <a:t>Svalstvo příčně pruhované ( kosterní ) </a:t>
            </a:r>
            <a:r>
              <a:rPr lang="cs-CZ" sz="2800" dirty="0" smtClean="0">
                <a:solidFill>
                  <a:schemeClr val="bg1"/>
                </a:solidFill>
              </a:rPr>
              <a:t>-  pohyb</a:t>
            </a:r>
          </a:p>
          <a:p>
            <a:pPr marL="457200" indent="-457200">
              <a:buAutoNum type="alphaLcParenR" startAt="2"/>
            </a:pPr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c)  </a:t>
            </a:r>
            <a:r>
              <a:rPr lang="cs-CZ" sz="2800" dirty="0" smtClean="0">
                <a:solidFill>
                  <a:srgbClr val="FFFF00"/>
                </a:solidFill>
              </a:rPr>
              <a:t>Svalstvo srdeční  </a:t>
            </a:r>
            <a:r>
              <a:rPr lang="cs-CZ" sz="2800" dirty="0" smtClean="0">
                <a:solidFill>
                  <a:schemeClr val="bg1"/>
                </a:solidFill>
              </a:rPr>
              <a:t>-  neovládáme vůlí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5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476672"/>
            <a:ext cx="232469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84674" y="90872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Hladké svalstvo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2167" y="3356992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356992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61210" y="2873994"/>
            <a:ext cx="44230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Příčně pruhované svalstvo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2167" y="5767286"/>
            <a:ext cx="7550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 </a:t>
            </a:r>
            <a:r>
              <a:rPr lang="cs-CZ" sz="2800" dirty="0" smtClean="0">
                <a:solidFill>
                  <a:schemeClr val="bg1"/>
                </a:solidFill>
              </a:rPr>
              <a:t>Podélný řez                      Příčný řez  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5206" y="404664"/>
            <a:ext cx="668003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Tkáň nervová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Základem je nervová buňka  -  NEURON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283" y="2492896"/>
            <a:ext cx="6165880" cy="3721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935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0926" y="1556792"/>
            <a:ext cx="859722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Soubory tkání = </a:t>
            </a:r>
            <a:r>
              <a:rPr lang="cs-CZ" sz="3600" dirty="0" smtClean="0">
                <a:solidFill>
                  <a:srgbClr val="FFFF00"/>
                </a:solidFill>
              </a:rPr>
              <a:t>orgány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endParaRPr lang="cs-CZ" sz="3600" dirty="0" smtClean="0">
              <a:solidFill>
                <a:schemeClr val="bg1"/>
              </a:solidFill>
            </a:endParaRP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Soubory orgánů =  </a:t>
            </a:r>
            <a:r>
              <a:rPr lang="cs-CZ" sz="3600" dirty="0" smtClean="0">
                <a:solidFill>
                  <a:srgbClr val="FFFF00"/>
                </a:solidFill>
              </a:rPr>
              <a:t>orgánové soustavy</a:t>
            </a:r>
            <a:r>
              <a:rPr lang="cs-CZ" sz="3600" dirty="0" smtClean="0">
                <a:solidFill>
                  <a:schemeClr val="bg1"/>
                </a:solidFill>
              </a:rPr>
              <a:t>.</a:t>
            </a:r>
          </a:p>
          <a:p>
            <a:pPr algn="ctr"/>
            <a:endParaRPr lang="cs-CZ" sz="3600" dirty="0" smtClean="0">
              <a:solidFill>
                <a:schemeClr val="bg1"/>
              </a:solidFill>
            </a:endParaRPr>
          </a:p>
          <a:p>
            <a:pPr algn="ctr"/>
            <a:endParaRPr lang="cs-CZ" sz="3600" dirty="0">
              <a:solidFill>
                <a:schemeClr val="bg1"/>
              </a:solidFill>
            </a:endParaRPr>
          </a:p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Orgánové soustavy pracují v součinnosti.</a:t>
            </a:r>
          </a:p>
          <a:p>
            <a:pPr algn="ctr"/>
            <a:endParaRPr lang="cs-CZ" sz="3600" dirty="0" smtClean="0">
              <a:solidFill>
                <a:schemeClr val="bg1"/>
              </a:solidFill>
            </a:endParaRPr>
          </a:p>
          <a:p>
            <a:pPr algn="ctr"/>
            <a:endParaRPr lang="cs-CZ" sz="3600" dirty="0">
              <a:solidFill>
                <a:schemeClr val="bg1"/>
              </a:solidFill>
            </a:endParaRP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Řídící soustavou je nervová soustava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00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7570"/>
            <a:ext cx="82703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TKÁNĚ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tkáně,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definuje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jejich funkce 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tkáň 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259436"/>
            <a:ext cx="5382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847724"/>
            <a:ext cx="7285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293096"/>
            <a:ext cx="8365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3642" y="1477844"/>
            <a:ext cx="8365255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VANĚČKOVÁ,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259436"/>
            <a:ext cx="5382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http://cs.wikipedia.org/wiki/Soubor:Neuron-cs.jpg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3847724"/>
            <a:ext cx="7285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http://cs.wikipedia.org/wiki/Sval#Srde.C4.8Dn.C3.AD_svalovina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4293096"/>
            <a:ext cx="83652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http://cs.wikipedia.org/wiki/P%C5%99%C3%AD%C4%8Dn%C4%9B_pruhovan%C3%A1_svalovina</a:t>
            </a:r>
          </a:p>
        </p:txBody>
      </p:sp>
    </p:spTree>
    <p:extLst>
      <p:ext uri="{BB962C8B-B14F-4D97-AF65-F5344CB8AC3E}">
        <p14:creationId xmlns:p14="http://schemas.microsoft.com/office/powerpoint/2010/main" val="257675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132</TotalTime>
  <Words>309</Words>
  <Application>Microsoft Office PowerPoint</Application>
  <PresentationFormat>Předvádění na obrazovce (4:3)</PresentationFormat>
  <Paragraphs>92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15</cp:revision>
  <dcterms:created xsi:type="dcterms:W3CDTF">2011-10-04T17:50:59Z</dcterms:created>
  <dcterms:modified xsi:type="dcterms:W3CDTF">2011-11-02T21:26:39Z</dcterms:modified>
</cp:coreProperties>
</file>