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1" r:id="rId3"/>
    <p:sldId id="265" r:id="rId4"/>
    <p:sldId id="263" r:id="rId5"/>
    <p:sldId id="264" r:id="rId6"/>
    <p:sldId id="260" r:id="rId7"/>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0" d="100"/>
          <a:sy n="60" d="100"/>
        </p:scale>
        <p:origin x="-786" y="7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1DA6E2FB-BD6E-4769-BDC5-D2645A44B174}" type="datetimeFigureOut">
              <a:rPr lang="cs-CZ"/>
              <a:pPr>
                <a:defRPr/>
              </a:pPr>
              <a:t>6.6.2013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64B065E-57A3-4F4B-A536-E9488690881C}"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1B439EF1-EA8F-40CF-B716-FFAD2A3F3EB5}" type="datetimeFigureOut">
              <a:rPr lang="cs-CZ"/>
              <a:pPr>
                <a:defRPr/>
              </a:pPr>
              <a:t>6.6.2013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00A1C4F-A78E-42B4-9A80-382526FE76AC}"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81BB9610-2A7C-49D4-B7C8-88561F66A456}" type="datetimeFigureOut">
              <a:rPr lang="cs-CZ"/>
              <a:pPr>
                <a:defRPr/>
              </a:pPr>
              <a:t>6.6.2013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8CD51EE-0BB5-4AA4-9110-C533C1BF8E82}"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110EB31A-DA3E-4306-8A65-2F097690C71C}" type="datetimeFigureOut">
              <a:rPr lang="cs-CZ"/>
              <a:pPr>
                <a:defRPr/>
              </a:pPr>
              <a:t>6.6.2013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FED6A74E-75E8-4613-A2B4-FB341BD5966A}"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A75FDC83-7F5C-49CE-8DF5-6E1C5AB511CF}" type="datetimeFigureOut">
              <a:rPr lang="cs-CZ"/>
              <a:pPr>
                <a:defRPr/>
              </a:pPr>
              <a:t>6.6.2013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0ED33D81-65C3-4575-ABE2-675DD1F90EDE}"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DF0728BA-8919-4CBE-9575-EB070CAD1CD9}" type="datetimeFigureOut">
              <a:rPr lang="cs-CZ"/>
              <a:pPr>
                <a:defRPr/>
              </a:pPr>
              <a:t>6.6.2013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7BD0955D-737C-40B9-B6D3-B93360D26333}"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F1FF171B-AE0E-4FD3-B5F8-28ADB6E2CF71}" type="datetimeFigureOut">
              <a:rPr lang="cs-CZ"/>
              <a:pPr>
                <a:defRPr/>
              </a:pPr>
              <a:t>6.6.2013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6E1D4524-2950-4ED4-85F7-E836ADBD8C06}"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E1339313-B9AD-4F35-99DA-5DB527D66737}" type="datetimeFigureOut">
              <a:rPr lang="cs-CZ"/>
              <a:pPr>
                <a:defRPr/>
              </a:pPr>
              <a:t>6.6.2013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3BB6588F-47A8-4763-AE8E-C8E08F2A0A1F}"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58981F72-DD51-4A8A-A9C5-C9D3B09EA768}" type="datetimeFigureOut">
              <a:rPr lang="cs-CZ"/>
              <a:pPr>
                <a:defRPr/>
              </a:pPr>
              <a:t>6.6.2013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B905799D-532A-45C7-AFDF-EFDBFC640749}"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0716065C-9202-4594-BB76-DBCF811EC9EA}" type="datetimeFigureOut">
              <a:rPr lang="cs-CZ"/>
              <a:pPr>
                <a:defRPr/>
              </a:pPr>
              <a:t>6.6.2013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6B757290-1883-4928-A1FA-565972736A30}"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C4FA5EF2-6CFF-475E-A530-8DF5FDC44AA9}" type="datetimeFigureOut">
              <a:rPr lang="cs-CZ"/>
              <a:pPr>
                <a:defRPr/>
              </a:pPr>
              <a:t>6.6.2013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5E6A4FA-4D8A-45BF-A135-F5C1393176DA}"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6462DFEC-1039-433D-84DB-12EA0C40F8DC}" type="datetimeFigureOut">
              <a:rPr lang="cs-CZ"/>
              <a:pPr>
                <a:defRPr/>
              </a:pPr>
              <a:t>6.6.2013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F5FFC585-AE88-474F-A831-E80BBA66E0B0}"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nvGraphicFramePr>
        <p:xfrm>
          <a:off x="114300" y="765175"/>
          <a:ext cx="9029700" cy="5060950"/>
        </p:xfrm>
        <a:graphic>
          <a:graphicData uri="http://schemas.openxmlformats.org/drawingml/2006/table">
            <a:tbl>
              <a:tblPr/>
              <a:tblGrid>
                <a:gridCol w="2024063"/>
                <a:gridCol w="7005637"/>
              </a:tblGrid>
              <a:tr h="1647825">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cs-CZ" sz="2800" b="0" i="0" u="none" strike="noStrike" cap="none" normalizeH="0" baseline="0" dirty="0" smtClean="0">
                        <a:ln>
                          <a:noFill/>
                        </a:ln>
                        <a:solidFill>
                          <a:schemeClr val="tx1"/>
                        </a:solidFill>
                        <a:effectLst/>
                        <a:latin typeface="Arial" charset="0"/>
                      </a:endParaRPr>
                    </a:p>
                  </a:txBody>
                  <a:tcPr horzOverflow="overflow">
                    <a:lnL cap="flat">
                      <a:noFill/>
                    </a:lnL>
                    <a:lnR cap="flat">
                      <a:noFill/>
                    </a:lnR>
                    <a:lnT cap="flat">
                      <a:noFill/>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hMerge="1">
                  <a:txBody>
                    <a:bodyPr/>
                    <a:lstStyle/>
                    <a:p>
                      <a:endParaRPr lang="cs-CZ"/>
                    </a:p>
                  </a:txBody>
                  <a:tcPr/>
                </a:tc>
              </a:tr>
              <a:tr h="2698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Autor</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Mgr. Zbyněk Jícha</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Škola</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ZŠ a MŠ Stožec, okres Prachatice</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Téma</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cs typeface="Times New Roman" pitchFamily="18" charset="0"/>
                        </a:rPr>
                        <a:t>Práce s bajkou </a:t>
                      </a: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Název materiálu</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VY_12_INOVACE_28_Bajka </a:t>
                      </a: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Sada 2</a:t>
                      </a: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r>
              <a:tr h="2698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Předmět</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Český jazyk a literatura </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Ročník</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3. a 5. </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r>
              <a:tr h="2825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Číslo projektu</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cs-CZ" sz="1800" kern="1200" dirty="0" smtClean="0">
                          <a:solidFill>
                            <a:schemeClr val="tx1"/>
                          </a:solidFill>
                          <a:effectLst/>
                          <a:latin typeface="Times New Roman" pitchFamily="18" charset="0"/>
                          <a:ea typeface="+mn-ea"/>
                          <a:cs typeface="Times New Roman" pitchFamily="18" charset="0"/>
                        </a:rPr>
                        <a:t>CZ.1.07/1.4.00/21.0697</a:t>
                      </a:r>
                      <a:endParaRPr lang="cs-CZ" dirty="0" smtClean="0">
                        <a:latin typeface="Times New Roman" pitchFamily="18" charset="0"/>
                        <a:cs typeface="Times New Roman" pitchFamily="18" charset="0"/>
                      </a:endParaRP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F2F2F2"/>
                    </a:solidFill>
                  </a:tcPr>
                </a:tc>
              </a:tr>
              <a:tr h="268288">
                <a:tc>
                  <a:txBody>
                    <a:bodyPr/>
                    <a:lstStyle/>
                    <a:p>
                      <a:pPr marL="0" marR="0" lvl="0" indent="0" algn="l" defTabSz="914400" rtl="0" eaLnBrk="1" fontAlgn="base" latinLnBrk="0" hangingPunct="1">
                        <a:lnSpc>
                          <a:spcPct val="100000"/>
                        </a:lnSpc>
                        <a:spcBef>
                          <a:spcPct val="0"/>
                        </a:spcBef>
                        <a:spcAft>
                          <a:spcPct val="0"/>
                        </a:spcAft>
                        <a:buClrTx/>
                        <a:buSzTx/>
                        <a:buFontTx/>
                        <a:buNone/>
                        <a:tabLst>
                          <a:tab pos="876300" algn="l"/>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Datum vytvoření</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cs typeface="Times New Roman" pitchFamily="18" charset="0"/>
                        </a:rPr>
                        <a:t>14. 2. 2013</a:t>
                      </a: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CCCCC"/>
                    </a:solidFill>
                  </a:tcPr>
                </a:tc>
              </a:tr>
              <a:tr h="276225">
                <a:tc>
                  <a:txBody>
                    <a:bodyPr/>
                    <a:lstStyle/>
                    <a:p>
                      <a:pPr marL="0" marR="0" lvl="0" indent="0" algn="l" defTabSz="914400" rtl="0" eaLnBrk="1" fontAlgn="base" latinLnBrk="0" hangingPunct="1">
                        <a:lnSpc>
                          <a:spcPct val="100000"/>
                        </a:lnSpc>
                        <a:spcBef>
                          <a:spcPct val="0"/>
                        </a:spcBef>
                        <a:spcAft>
                          <a:spcPct val="0"/>
                        </a:spcAft>
                        <a:buClrTx/>
                        <a:buSzTx/>
                        <a:buFontTx/>
                        <a:buNone/>
                        <a:tabLst>
                          <a:tab pos="876300" algn="l"/>
                        </a:tabLst>
                      </a:pPr>
                      <a:r>
                        <a:rPr kumimoji="0" lang="cs-CZ" sz="1600" b="0" i="1" u="sng" strike="noStrike" cap="none" normalizeH="0" baseline="0" dirty="0" smtClean="0">
                          <a:ln>
                            <a:noFill/>
                          </a:ln>
                          <a:solidFill>
                            <a:schemeClr val="tx1"/>
                          </a:solidFill>
                          <a:effectLst/>
                          <a:latin typeface="Times New Roman" pitchFamily="18" charset="0"/>
                          <a:ea typeface="Times New Roman" pitchFamily="18" charset="0"/>
                          <a:cs typeface="Calibri" pitchFamily="34" charset="0"/>
                        </a:rPr>
                        <a:t>Klíčová slova</a:t>
                      </a:r>
                      <a:endParaRPr kumimoji="0" lang="cs-CZ" sz="1800" b="0" i="0" u="none" strike="noStrike" cap="none" normalizeH="0" baseline="0" dirty="0" smtClean="0">
                        <a:ln>
                          <a:noFill/>
                        </a:ln>
                        <a:solidFill>
                          <a:schemeClr val="tx1"/>
                        </a:solidFill>
                        <a:effectLst/>
                        <a:latin typeface="Arial" charset="0"/>
                        <a:ea typeface="Times New Roman" pitchFamily="18" charset="0"/>
                        <a:cs typeface="Calibri" pitchFamily="34" charset="0"/>
                      </a:endParaRPr>
                    </a:p>
                  </a:txBody>
                  <a:tcPr horzOverflow="overflow">
                    <a:lnL cap="flat">
                      <a:noFill/>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cap="flat">
                      <a:noFill/>
                    </a:lnB>
                    <a:lnTlToBr>
                      <a:noFill/>
                    </a:lnTlToBr>
                    <a:lnBlToTr>
                      <a:noFill/>
                    </a:lnBlToTr>
                    <a:solidFill>
                      <a:srgbClr val="CCCCCC"/>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Times New Roman" pitchFamily="18" charset="0"/>
                          <a:cs typeface="Times New Roman" pitchFamily="18" charset="0"/>
                        </a:rPr>
                        <a:t>bajka, myš, mravenec, slon  </a:t>
                      </a:r>
                    </a:p>
                  </a:txBody>
                  <a:tcPr horzOverflow="overflow">
                    <a:lnL w="25400" cap="flat" cmpd="sng" algn="ctr">
                      <a:solidFill>
                        <a:srgbClr val="FFFFFF"/>
                      </a:solidFill>
                      <a:prstDash val="solid"/>
                      <a:round/>
                      <a:headEnd type="none" w="med" len="med"/>
                      <a:tailEnd type="none" w="med" len="med"/>
                    </a:lnL>
                    <a:lnR cap="flat">
                      <a:noFill/>
                    </a:lnR>
                    <a:lnT w="25400" cap="flat" cmpd="sng" algn="ctr">
                      <a:solidFill>
                        <a:srgbClr val="FFFFFF"/>
                      </a:solidFill>
                      <a:prstDash val="solid"/>
                      <a:round/>
                      <a:headEnd type="none" w="med" len="med"/>
                      <a:tailEnd type="none" w="med" len="med"/>
                    </a:lnT>
                    <a:lnB cap="flat">
                      <a:noFill/>
                    </a:lnB>
                    <a:lnTlToBr>
                      <a:noFill/>
                    </a:lnTlToBr>
                    <a:lnBlToTr>
                      <a:noFill/>
                    </a:lnBlToTr>
                    <a:solidFill>
                      <a:srgbClr val="CCCCCC"/>
                    </a:solidFill>
                  </a:tcPr>
                </a:tc>
              </a:tr>
            </a:tbl>
          </a:graphicData>
        </a:graphic>
      </p:graphicFrame>
      <p:pic>
        <p:nvPicPr>
          <p:cNvPr id="13346" name="obrázek 5"/>
          <p:cNvPicPr>
            <a:picLocks noChangeAspect="1" noChangeArrowheads="1"/>
          </p:cNvPicPr>
          <p:nvPr/>
        </p:nvPicPr>
        <p:blipFill>
          <a:blip r:embed="rId2"/>
          <a:srcRect/>
          <a:stretch>
            <a:fillRect/>
          </a:stretch>
        </p:blipFill>
        <p:spPr bwMode="auto">
          <a:xfrm>
            <a:off x="1547813" y="1052513"/>
            <a:ext cx="6265862" cy="1214437"/>
          </a:xfrm>
          <a:prstGeom prst="rect">
            <a:avLst/>
          </a:prstGeom>
          <a:noFill/>
          <a:ln w="9525">
            <a:noFill/>
            <a:miter lim="800000"/>
            <a:headEnd/>
            <a:tailEnd/>
          </a:ln>
        </p:spPr>
      </p:pic>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p:spPr>
        <p:txBody>
          <a:bodyPr rtlCol="0">
            <a:normAutofit/>
          </a:bodyPr>
          <a:lstStyle/>
          <a:p>
            <a:pPr fontAlgn="auto">
              <a:spcAft>
                <a:spcPts val="0"/>
              </a:spcAft>
              <a:defRPr/>
            </a:pPr>
            <a:r>
              <a:rPr lang="cs-CZ" dirty="0" smtClean="0"/>
              <a:t>Anotace </a:t>
            </a:r>
            <a:endParaRPr lang="cs-CZ" dirty="0"/>
          </a:p>
        </p:txBody>
      </p:sp>
      <p:sp>
        <p:nvSpPr>
          <p:cNvPr id="14338" name="TextovéPole 2"/>
          <p:cNvSpPr txBox="1">
            <a:spLocks noChangeArrowheads="1"/>
          </p:cNvSpPr>
          <p:nvPr/>
        </p:nvSpPr>
        <p:spPr bwMode="auto">
          <a:xfrm>
            <a:off x="755650" y="1916113"/>
            <a:ext cx="7561263" cy="1477962"/>
          </a:xfrm>
          <a:prstGeom prst="rect">
            <a:avLst/>
          </a:prstGeom>
          <a:noFill/>
          <a:ln w="9525">
            <a:noFill/>
            <a:miter lim="800000"/>
            <a:headEnd/>
            <a:tailEnd/>
          </a:ln>
        </p:spPr>
        <p:txBody>
          <a:bodyPr>
            <a:spAutoFit/>
          </a:bodyPr>
          <a:lstStyle/>
          <a:p>
            <a:pPr algn="just"/>
            <a:r>
              <a:rPr lang="cs-CZ">
                <a:latin typeface="Calibri" pitchFamily="34" charset="0"/>
              </a:rPr>
              <a:t>Prezentace je určena pro čtení ve 3. a 5. ročníku. Cílem je seznámení                     s literárním žánrem - bajka. Žáci hledají rozdíly mezi tradiční pohádkou                 a bajkou. V úvodu se seznámí s obtížnými slovy, které pak umí použít v textu. Text bajky může učitel rozdat žákům, aby jej měli před sebou, především žáci       s SPU. Prezentace obsahuje pokyny pro práci s bajkou.</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p:spPr>
        <p:txBody>
          <a:bodyPr rtlCol="0">
            <a:normAutofit/>
          </a:bodyPr>
          <a:lstStyle/>
          <a:p>
            <a:pPr fontAlgn="auto">
              <a:spcAft>
                <a:spcPts val="0"/>
              </a:spcAft>
              <a:defRPr/>
            </a:pPr>
            <a:r>
              <a:rPr lang="cs-CZ" dirty="0" smtClean="0"/>
              <a:t>Přečti obtížná slova:</a:t>
            </a:r>
            <a:endParaRPr lang="cs-CZ" dirty="0"/>
          </a:p>
        </p:txBody>
      </p:sp>
      <p:sp>
        <p:nvSpPr>
          <p:cNvPr id="15363" name="TextovéPole 2"/>
          <p:cNvSpPr txBox="1">
            <a:spLocks noChangeArrowheads="1"/>
          </p:cNvSpPr>
          <p:nvPr/>
        </p:nvSpPr>
        <p:spPr bwMode="auto">
          <a:xfrm>
            <a:off x="1331913" y="2133600"/>
            <a:ext cx="2160587" cy="3538538"/>
          </a:xfrm>
          <a:prstGeom prst="rect">
            <a:avLst/>
          </a:prstGeom>
          <a:noFill/>
          <a:ln w="9525">
            <a:noFill/>
            <a:miter lim="800000"/>
            <a:headEnd/>
            <a:tailEnd/>
          </a:ln>
        </p:spPr>
        <p:txBody>
          <a:bodyPr>
            <a:spAutoFit/>
          </a:bodyPr>
          <a:lstStyle/>
          <a:p>
            <a:r>
              <a:rPr lang="cs-CZ" sz="2800">
                <a:latin typeface="Calibri" pitchFamily="34" charset="0"/>
              </a:rPr>
              <a:t>veverka</a:t>
            </a:r>
          </a:p>
          <a:p>
            <a:r>
              <a:rPr lang="cs-CZ" sz="2800">
                <a:latin typeface="Calibri" pitchFamily="34" charset="0"/>
              </a:rPr>
              <a:t>společně</a:t>
            </a:r>
          </a:p>
          <a:p>
            <a:r>
              <a:rPr lang="cs-CZ" sz="2800">
                <a:latin typeface="Calibri" pitchFamily="34" charset="0"/>
              </a:rPr>
              <a:t>mravenec</a:t>
            </a:r>
          </a:p>
          <a:p>
            <a:r>
              <a:rPr lang="cs-CZ" sz="2800">
                <a:latin typeface="Calibri" pitchFamily="34" charset="0"/>
              </a:rPr>
              <a:t>jeskyňka</a:t>
            </a:r>
          </a:p>
          <a:p>
            <a:r>
              <a:rPr lang="cs-CZ" sz="2800">
                <a:latin typeface="Calibri" pitchFamily="34" charset="0"/>
              </a:rPr>
              <a:t>trochu</a:t>
            </a:r>
          </a:p>
          <a:p>
            <a:r>
              <a:rPr lang="cs-CZ" sz="2800">
                <a:latin typeface="Calibri" pitchFamily="34" charset="0"/>
              </a:rPr>
              <a:t>kamínek</a:t>
            </a:r>
          </a:p>
          <a:p>
            <a:r>
              <a:rPr lang="cs-CZ" sz="2800">
                <a:latin typeface="Calibri" pitchFamily="34" charset="0"/>
              </a:rPr>
              <a:t>stěně</a:t>
            </a:r>
          </a:p>
          <a:p>
            <a:r>
              <a:rPr lang="cs-CZ" sz="2800">
                <a:latin typeface="Calibri" pitchFamily="34" charset="0"/>
              </a:rPr>
              <a:t>vždycky</a:t>
            </a:r>
          </a:p>
        </p:txBody>
      </p:sp>
      <p:sp>
        <p:nvSpPr>
          <p:cNvPr id="15364" name="TextovéPole 3"/>
          <p:cNvSpPr txBox="1">
            <a:spLocks noChangeArrowheads="1"/>
          </p:cNvSpPr>
          <p:nvPr/>
        </p:nvSpPr>
        <p:spPr bwMode="auto">
          <a:xfrm>
            <a:off x="5795963" y="2133600"/>
            <a:ext cx="1871662" cy="3538538"/>
          </a:xfrm>
          <a:prstGeom prst="rect">
            <a:avLst/>
          </a:prstGeom>
          <a:noFill/>
          <a:ln w="9525">
            <a:noFill/>
            <a:miter lim="800000"/>
            <a:headEnd/>
            <a:tailEnd/>
          </a:ln>
        </p:spPr>
        <p:txBody>
          <a:bodyPr>
            <a:spAutoFit/>
          </a:bodyPr>
          <a:lstStyle/>
          <a:p>
            <a:r>
              <a:rPr lang="cs-CZ" sz="2800">
                <a:latin typeface="Calibri" pitchFamily="34" charset="0"/>
              </a:rPr>
              <a:t>přinesla</a:t>
            </a:r>
          </a:p>
          <a:p>
            <a:r>
              <a:rPr lang="cs-CZ" sz="2800">
                <a:latin typeface="Calibri" pitchFamily="34" charset="0"/>
              </a:rPr>
              <a:t>zatímco</a:t>
            </a:r>
          </a:p>
          <a:p>
            <a:r>
              <a:rPr lang="cs-CZ" sz="2800">
                <a:latin typeface="Calibri" pitchFamily="34" charset="0"/>
              </a:rPr>
              <a:t>snědla</a:t>
            </a:r>
          </a:p>
          <a:p>
            <a:r>
              <a:rPr lang="cs-CZ" sz="2800">
                <a:latin typeface="Calibri" pitchFamily="34" charset="0"/>
              </a:rPr>
              <a:t>udělej</a:t>
            </a:r>
          </a:p>
          <a:p>
            <a:r>
              <a:rPr lang="cs-CZ" sz="2800">
                <a:latin typeface="Calibri" pitchFamily="34" charset="0"/>
              </a:rPr>
              <a:t>hodně</a:t>
            </a:r>
          </a:p>
          <a:p>
            <a:r>
              <a:rPr lang="cs-CZ" sz="2800">
                <a:latin typeface="Calibri" pitchFamily="34" charset="0"/>
              </a:rPr>
              <a:t>koření</a:t>
            </a:r>
          </a:p>
          <a:p>
            <a:r>
              <a:rPr lang="cs-CZ" sz="2800">
                <a:latin typeface="Calibri" pitchFamily="34" charset="0"/>
              </a:rPr>
              <a:t>nedělej</a:t>
            </a:r>
          </a:p>
          <a:p>
            <a:r>
              <a:rPr lang="cs-CZ" sz="2800">
                <a:latin typeface="Calibri" pitchFamily="34" charset="0"/>
              </a:rPr>
              <a:t>všelijakého</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337"/>
          </a:xfrm>
          <a:solidFill>
            <a:schemeClr val="accent6">
              <a:lumMod val="75000"/>
            </a:schemeClr>
          </a:solidFill>
        </p:spPr>
        <p:txBody>
          <a:bodyPr rtlCol="0">
            <a:normAutofit/>
          </a:bodyPr>
          <a:lstStyle/>
          <a:p>
            <a:pPr fontAlgn="auto">
              <a:spcAft>
                <a:spcPts val="0"/>
              </a:spcAft>
              <a:defRPr/>
            </a:pPr>
            <a:r>
              <a:rPr lang="cs-CZ" dirty="0" smtClean="0">
                <a:solidFill>
                  <a:schemeClr val="bg1"/>
                </a:solidFill>
              </a:rPr>
              <a:t>Veverka, slon a mravenec</a:t>
            </a:r>
            <a:endParaRPr lang="cs-CZ" dirty="0">
              <a:solidFill>
                <a:schemeClr val="bg1"/>
              </a:solidFill>
            </a:endParaRPr>
          </a:p>
        </p:txBody>
      </p:sp>
      <p:sp>
        <p:nvSpPr>
          <p:cNvPr id="16386" name="TextovéPole 2"/>
          <p:cNvSpPr txBox="1">
            <a:spLocks noChangeArrowheads="1"/>
          </p:cNvSpPr>
          <p:nvPr/>
        </p:nvSpPr>
        <p:spPr bwMode="auto">
          <a:xfrm>
            <a:off x="539750" y="1341438"/>
            <a:ext cx="8135938" cy="5310187"/>
          </a:xfrm>
          <a:prstGeom prst="rect">
            <a:avLst/>
          </a:prstGeom>
          <a:noFill/>
          <a:ln w="9525">
            <a:noFill/>
            <a:miter lim="800000"/>
            <a:headEnd/>
            <a:tailEnd/>
          </a:ln>
        </p:spPr>
        <p:txBody>
          <a:bodyPr>
            <a:spAutoFit/>
          </a:bodyPr>
          <a:lstStyle/>
          <a:p>
            <a:pPr algn="just"/>
            <a:r>
              <a:rPr lang="cs-CZ">
                <a:latin typeface="Calibri" pitchFamily="34" charset="0"/>
              </a:rPr>
              <a:t>Byla jednou jedna veverka a ta bydlela v lese společně se slonem a mravencem. Se slonem a mravencem? Ano, se slonem a mravencem. Měli takovou jeskyňku a hospodařili si tam. Jeskyňka byla právě tak veliká, že se tam slon mohl otočit. Je to tu trochu malé, říkával, když se otáčel. Je to docela dobré, myslela si veverka, ale neříkala nic, aby se slon nezlobil. </a:t>
            </a:r>
          </a:p>
          <a:p>
            <a:pPr algn="just"/>
            <a:r>
              <a:rPr lang="cs-CZ">
                <a:latin typeface="Calibri" pitchFamily="34" charset="0"/>
              </a:rPr>
              <a:t>	A mravenec? Pro mravence byla jeskyně tak veliká, že ani nedohlédl </a:t>
            </a:r>
            <a:r>
              <a:rPr lang="cs-CZ"/>
              <a:t>                     </a:t>
            </a:r>
            <a:r>
              <a:rPr lang="cs-CZ">
                <a:latin typeface="Calibri" pitchFamily="34" charset="0"/>
              </a:rPr>
              <a:t>z jednoho konce na druhý. Musel si tam udělat komůrku pod jedním kamínkem na stěně, aby vůbec měl pocit, že má také střechu nad hlavou. A tak slyšela veverka pořád jen: Měli bychom si najít něco většího! A měli bychom si najít něco menšího!</a:t>
            </a:r>
          </a:p>
          <a:p>
            <a:pPr algn="just"/>
            <a:r>
              <a:rPr lang="cs-CZ">
                <a:latin typeface="Calibri" pitchFamily="34" charset="0"/>
              </a:rPr>
              <a:t>	 A tak to bylo vždycky. Přinesla třeba tři oříšky, každému jeden. Svůj hned snědla, byla to dobrá svačina. Slon vzal oříšek do chobotu, hodil si ho do velikánské huby a řekl: To nic nebylo! To ale vůbec nic nebylo! Zatímco mravenec běhal kolem svého oříšku a volal: Ó, jaká to hora dobrého jídla!</a:t>
            </a:r>
          </a:p>
          <a:p>
            <a:pPr algn="just"/>
            <a:r>
              <a:rPr lang="cs-CZ">
                <a:latin typeface="Calibri" pitchFamily="34" charset="0"/>
              </a:rPr>
              <a:t>	A když veverka vařila, pobízel jí slon: Udělej toho hodně! A dej tam hodně koření, ať to má nějakou chuť! A mravenec: Nedělej toho tolik, veverko! A nedávej tam žádné koření, nech to jen tak přírodně, to je lepší! </a:t>
            </a:r>
          </a:p>
          <a:p>
            <a:pPr algn="just"/>
            <a:r>
              <a:rPr lang="cs-CZ">
                <a:latin typeface="Calibri" pitchFamily="34" charset="0"/>
              </a:rPr>
              <a:t>	A když zametala, říkal slon: Co chceš zametat, prosím tě, veverko, vždyť na podlaze nic není? A mravenec zase: Tomuhle říkáš zameteno? A co ta spousta všelijakého smetí tady? Copak to nevidíš?           </a:t>
            </a:r>
            <a:r>
              <a:rPr lang="cs-CZ" sz="1600" i="1">
                <a:latin typeface="Calibri" pitchFamily="34" charset="0"/>
              </a:rPr>
              <a:t>(Z knihy Daisy Mrázkové: Slon a mravenec)</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p:spPr>
        <p:txBody>
          <a:bodyPr rtlCol="0">
            <a:normAutofit/>
          </a:bodyPr>
          <a:lstStyle/>
          <a:p>
            <a:pPr fontAlgn="auto">
              <a:spcAft>
                <a:spcPts val="0"/>
              </a:spcAft>
              <a:defRPr/>
            </a:pPr>
            <a:r>
              <a:rPr lang="cs-CZ" dirty="0" smtClean="0"/>
              <a:t>Úkoly pro práci s bajkou:</a:t>
            </a:r>
            <a:endParaRPr lang="cs-CZ" dirty="0"/>
          </a:p>
        </p:txBody>
      </p:sp>
      <p:sp>
        <p:nvSpPr>
          <p:cNvPr id="3" name="TextovéPole 2"/>
          <p:cNvSpPr txBox="1"/>
          <p:nvPr/>
        </p:nvSpPr>
        <p:spPr>
          <a:xfrm>
            <a:off x="539750" y="1628775"/>
            <a:ext cx="8064500" cy="1938338"/>
          </a:xfrm>
          <a:prstGeom prst="rect">
            <a:avLst/>
          </a:prstGeom>
          <a:ln w="3175"/>
        </p:spPr>
        <p:style>
          <a:lnRef idx="2">
            <a:schemeClr val="dk1"/>
          </a:lnRef>
          <a:fillRef idx="1">
            <a:schemeClr val="lt1"/>
          </a:fillRef>
          <a:effectRef idx="0">
            <a:schemeClr val="dk1"/>
          </a:effectRef>
          <a:fontRef idx="minor">
            <a:schemeClr val="dk1"/>
          </a:fontRef>
        </p:style>
        <p:txBody>
          <a:bodyPr>
            <a:spAutoFit/>
          </a:bodyPr>
          <a:lstStyle/>
          <a:p>
            <a:pPr fontAlgn="auto">
              <a:spcBef>
                <a:spcPts val="0"/>
              </a:spcBef>
              <a:spcAft>
                <a:spcPts val="0"/>
              </a:spcAft>
              <a:defRPr/>
            </a:pPr>
            <a:r>
              <a:rPr lang="cs-CZ" dirty="0"/>
              <a:t>1. Zvířátka v této pohádce vystupují a jednají jako lidé, proto jí říkáme: bajka. Už jsi někdy slyšel/a o bajce? Při čtení se zaměříme na pěkné čtení a výslovnost nejen souhlásek ve slovech: </a:t>
            </a:r>
          </a:p>
          <a:p>
            <a:pPr fontAlgn="auto">
              <a:spcBef>
                <a:spcPts val="0"/>
              </a:spcBef>
              <a:spcAft>
                <a:spcPts val="0"/>
              </a:spcAft>
              <a:defRPr/>
            </a:pPr>
            <a:r>
              <a:rPr lang="cs-CZ" dirty="0"/>
              <a:t>                                        </a:t>
            </a:r>
            <a:r>
              <a:rPr lang="cs-CZ" sz="2400" dirty="0"/>
              <a:t>mravenec, jeskyňku, oříšek, koření, všelijakého</a:t>
            </a:r>
          </a:p>
          <a:p>
            <a:pPr fontAlgn="auto">
              <a:spcBef>
                <a:spcPts val="0"/>
              </a:spcBef>
              <a:spcAft>
                <a:spcPts val="0"/>
              </a:spcAft>
              <a:defRPr/>
            </a:pPr>
            <a:r>
              <a:rPr lang="cs-CZ" dirty="0"/>
              <a:t>a</a:t>
            </a:r>
            <a:r>
              <a:rPr lang="cs-CZ" dirty="0"/>
              <a:t>le i na pečlivou výslovnost samohlásek, jejich délek: </a:t>
            </a:r>
          </a:p>
          <a:p>
            <a:pPr fontAlgn="auto">
              <a:spcBef>
                <a:spcPts val="0"/>
              </a:spcBef>
              <a:spcAft>
                <a:spcPts val="0"/>
              </a:spcAft>
              <a:defRPr/>
            </a:pPr>
            <a:r>
              <a:rPr lang="cs-CZ" sz="2400" dirty="0"/>
              <a:t> </a:t>
            </a:r>
            <a:r>
              <a:rPr lang="cs-CZ" sz="2400" dirty="0"/>
              <a:t>                              malé, říkával, také, velikánské, pobízel  </a:t>
            </a:r>
            <a:endParaRPr lang="cs-CZ" sz="2400" dirty="0"/>
          </a:p>
        </p:txBody>
      </p:sp>
      <p:sp>
        <p:nvSpPr>
          <p:cNvPr id="4" name="TextovéPole 3"/>
          <p:cNvSpPr txBox="1"/>
          <p:nvPr/>
        </p:nvSpPr>
        <p:spPr>
          <a:xfrm>
            <a:off x="539750" y="3754438"/>
            <a:ext cx="8064500" cy="646112"/>
          </a:xfrm>
          <a:prstGeom prst="rect">
            <a:avLst/>
          </a:prstGeom>
          <a:ln w="3175"/>
        </p:spPr>
        <p:style>
          <a:lnRef idx="2">
            <a:schemeClr val="dk1"/>
          </a:lnRef>
          <a:fillRef idx="1">
            <a:schemeClr val="lt1"/>
          </a:fillRef>
          <a:effectRef idx="0">
            <a:schemeClr val="dk1"/>
          </a:effectRef>
          <a:fontRef idx="minor">
            <a:schemeClr val="dk1"/>
          </a:fontRef>
        </p:style>
        <p:txBody>
          <a:bodyPr>
            <a:spAutoFit/>
          </a:bodyPr>
          <a:lstStyle/>
          <a:p>
            <a:pPr fontAlgn="auto">
              <a:spcBef>
                <a:spcPts val="0"/>
              </a:spcBef>
              <a:spcAft>
                <a:spcPts val="0"/>
              </a:spcAft>
              <a:defRPr/>
            </a:pPr>
            <a:r>
              <a:rPr lang="cs-CZ" dirty="0"/>
              <a:t>2. Co je poučením plynoucím z této bajky? Srovnej např. velikost slona, veverky           a mravence.</a:t>
            </a:r>
            <a:endParaRPr lang="cs-CZ" dirty="0"/>
          </a:p>
        </p:txBody>
      </p:sp>
      <p:sp>
        <p:nvSpPr>
          <p:cNvPr id="5" name="TextovéPole 4"/>
          <p:cNvSpPr txBox="1"/>
          <p:nvPr/>
        </p:nvSpPr>
        <p:spPr>
          <a:xfrm>
            <a:off x="539750" y="4581525"/>
            <a:ext cx="8064500" cy="646113"/>
          </a:xfrm>
          <a:prstGeom prst="rect">
            <a:avLst/>
          </a:prstGeom>
          <a:ln w="3175"/>
        </p:spPr>
        <p:style>
          <a:lnRef idx="2">
            <a:schemeClr val="dk1"/>
          </a:lnRef>
          <a:fillRef idx="1">
            <a:schemeClr val="lt1"/>
          </a:fillRef>
          <a:effectRef idx="0">
            <a:schemeClr val="dk1"/>
          </a:effectRef>
          <a:fontRef idx="minor">
            <a:schemeClr val="dk1"/>
          </a:fontRef>
        </p:style>
        <p:txBody>
          <a:bodyPr>
            <a:spAutoFit/>
          </a:bodyPr>
          <a:lstStyle/>
          <a:p>
            <a:pPr fontAlgn="auto">
              <a:spcBef>
                <a:spcPts val="0"/>
              </a:spcBef>
              <a:spcAft>
                <a:spcPts val="0"/>
              </a:spcAft>
              <a:defRPr/>
            </a:pPr>
            <a:r>
              <a:rPr lang="cs-CZ" dirty="0"/>
              <a:t>3. Bajku vyprávěj vlastními slovy a připoj k tomu i poučení, které jsi vyřešil v druhém úkolu.</a:t>
            </a:r>
            <a:endParaRPr lang="cs-CZ" dirty="0"/>
          </a:p>
        </p:txBody>
      </p:sp>
      <p:sp>
        <p:nvSpPr>
          <p:cNvPr id="6" name="TextovéPole 5"/>
          <p:cNvSpPr txBox="1"/>
          <p:nvPr/>
        </p:nvSpPr>
        <p:spPr>
          <a:xfrm>
            <a:off x="539750" y="5516563"/>
            <a:ext cx="8064500" cy="647700"/>
          </a:xfrm>
          <a:prstGeom prst="rect">
            <a:avLst/>
          </a:prstGeom>
          <a:ln w="3175"/>
        </p:spPr>
        <p:style>
          <a:lnRef idx="2">
            <a:schemeClr val="dk1"/>
          </a:lnRef>
          <a:fillRef idx="1">
            <a:schemeClr val="lt1"/>
          </a:fillRef>
          <a:effectRef idx="0">
            <a:schemeClr val="dk1"/>
          </a:effectRef>
          <a:fontRef idx="minor">
            <a:schemeClr val="dk1"/>
          </a:fontRef>
        </p:style>
        <p:txBody>
          <a:bodyPr>
            <a:spAutoFit/>
          </a:bodyPr>
          <a:lstStyle/>
          <a:p>
            <a:pPr fontAlgn="auto">
              <a:spcBef>
                <a:spcPts val="0"/>
              </a:spcBef>
              <a:spcAft>
                <a:spcPts val="0"/>
              </a:spcAft>
              <a:defRPr/>
            </a:pPr>
            <a:r>
              <a:rPr lang="cs-CZ" dirty="0"/>
              <a:t>4. Znáš pohádku, tentokrát ne o zvířátkách, kde zvláštní schopnosti jejích hrdinů vyplývají z rozdílných tělesných vlastností? Např. jeden z nich vyniká tělesnou výškou.</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60000"/>
              <a:lumOff val="40000"/>
            </a:schemeClr>
          </a:solidFill>
        </p:spPr>
        <p:txBody>
          <a:bodyPr rtlCol="0">
            <a:normAutofit/>
          </a:bodyPr>
          <a:lstStyle/>
          <a:p>
            <a:pPr fontAlgn="auto">
              <a:spcAft>
                <a:spcPts val="0"/>
              </a:spcAft>
              <a:defRPr/>
            </a:pPr>
            <a:r>
              <a:rPr lang="cs-CZ" dirty="0" smtClean="0"/>
              <a:t>Zdroje:</a:t>
            </a:r>
            <a:endParaRPr lang="cs-CZ" dirty="0"/>
          </a:p>
        </p:txBody>
      </p:sp>
      <p:sp>
        <p:nvSpPr>
          <p:cNvPr id="18435" name="TextovéPole 2"/>
          <p:cNvSpPr txBox="1">
            <a:spLocks noChangeArrowheads="1"/>
          </p:cNvSpPr>
          <p:nvPr/>
        </p:nvSpPr>
        <p:spPr bwMode="auto">
          <a:xfrm>
            <a:off x="684213" y="1989138"/>
            <a:ext cx="7704137" cy="646112"/>
          </a:xfrm>
          <a:prstGeom prst="rect">
            <a:avLst/>
          </a:prstGeom>
          <a:noFill/>
          <a:ln w="9525">
            <a:noFill/>
            <a:miter lim="800000"/>
            <a:headEnd/>
            <a:tailEnd/>
          </a:ln>
        </p:spPr>
        <p:txBody>
          <a:bodyPr>
            <a:spAutoFit/>
          </a:bodyPr>
          <a:lstStyle/>
          <a:p>
            <a:r>
              <a:rPr lang="cs-CZ">
                <a:latin typeface="Calibri" pitchFamily="34" charset="0"/>
              </a:rPr>
              <a:t>VYKOPAL, Zdeněk. </a:t>
            </a:r>
            <a:r>
              <a:rPr lang="cs-CZ" i="1">
                <a:latin typeface="Calibri" pitchFamily="34" charset="0"/>
              </a:rPr>
              <a:t>Docvičujeme čtení: pro zábavu a poučení</a:t>
            </a:r>
            <a:r>
              <a:rPr lang="cs-CZ">
                <a:latin typeface="Calibri" pitchFamily="34" charset="0"/>
              </a:rPr>
              <a:t>. 1. vyd. Praha: fi Blug, 1993. ISBN 80-85635-25-9.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601</TotalTime>
  <Words>506</Words>
  <Application>Microsoft Office PowerPoint</Application>
  <PresentationFormat>On-screen Show (4:3)</PresentationFormat>
  <Paragraphs>54</Paragraphs>
  <Slides>6</Slides>
  <Notes>0</Notes>
  <HiddenSlides>0</HiddenSlides>
  <MMClips>0</MMClips>
  <ScaleCrop>false</ScaleCrop>
  <HeadingPairs>
    <vt:vector size="6" baseType="variant">
      <vt:variant>
        <vt:lpstr>Použitá písma</vt:lpstr>
      </vt:variant>
      <vt:variant>
        <vt:i4>3</vt:i4>
      </vt:variant>
      <vt:variant>
        <vt:lpstr>Šablona návrhu</vt:lpstr>
      </vt:variant>
      <vt:variant>
        <vt:i4>1</vt:i4>
      </vt:variant>
      <vt:variant>
        <vt:lpstr>Nadpisy snímků</vt:lpstr>
      </vt:variant>
      <vt:variant>
        <vt:i4>6</vt:i4>
      </vt:variant>
    </vt:vector>
  </HeadingPairs>
  <TitlesOfParts>
    <vt:vector size="10" baseType="lpstr">
      <vt:lpstr>Calibri</vt:lpstr>
      <vt:lpstr>Arial</vt:lpstr>
      <vt:lpstr>Times New Roman</vt:lpstr>
      <vt:lpstr>Motiv systému Office</vt:lpstr>
      <vt:lpstr>Snímek 1</vt:lpstr>
      <vt:lpstr>Anotace </vt:lpstr>
      <vt:lpstr>Přečti obtížná slova:</vt:lpstr>
      <vt:lpstr>Veverka, slon a mravenec</vt:lpstr>
      <vt:lpstr>Úkoly pro práci s bajkou:</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Čj-lit.</dc:title>
  <dc:creator>Zbyněk Jícha</dc:creator>
  <cp:lastModifiedBy>DUM</cp:lastModifiedBy>
  <cp:revision>62</cp:revision>
  <dcterms:created xsi:type="dcterms:W3CDTF">2013-04-08T11:36:48Z</dcterms:created>
  <dcterms:modified xsi:type="dcterms:W3CDTF">2013-06-06T18:58:59Z</dcterms:modified>
</cp:coreProperties>
</file>