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61" r:id="rId3"/>
    <p:sldId id="265" r:id="rId4"/>
    <p:sldId id="263" r:id="rId5"/>
    <p:sldId id="264" r:id="rId6"/>
    <p:sldId id="260" r:id="rId7"/>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60" d="100"/>
          <a:sy n="60" d="100"/>
        </p:scale>
        <p:origin x="-786" y="21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lvl1pPr>
              <a:defRPr/>
            </a:lvl1pPr>
          </a:lstStyle>
          <a:p>
            <a:pPr>
              <a:defRPr/>
            </a:pPr>
            <a:fld id="{CAB3E89D-E173-4A9B-8861-41931909BE24}" type="datetimeFigureOut">
              <a:rPr lang="cs-CZ"/>
              <a:pPr>
                <a:defRPr/>
              </a:pPr>
              <a:t>6.6.2013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53772FB0-1898-4D65-A738-E85A5E7D6E8A}"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6B71EE78-7343-4443-A716-C14E92C2B08B}" type="datetimeFigureOut">
              <a:rPr lang="cs-CZ"/>
              <a:pPr>
                <a:defRPr/>
              </a:pPr>
              <a:t>6.6.2013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0CC56B64-101C-444A-BFAD-2B38BC5539DC}"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BBFA82C2-5624-4598-BC50-172A1334D1C9}" type="datetimeFigureOut">
              <a:rPr lang="cs-CZ"/>
              <a:pPr>
                <a:defRPr/>
              </a:pPr>
              <a:t>6.6.2013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A06B7557-E921-4A6A-9425-DFFC05D179AA}"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5200C881-3AF9-4F61-B685-4B268DC41F84}" type="datetimeFigureOut">
              <a:rPr lang="cs-CZ"/>
              <a:pPr>
                <a:defRPr/>
              </a:pPr>
              <a:t>6.6.2013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C69E3523-FAB2-421C-BB89-927A1C9E4246}"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D92F96E9-0382-46E1-94DA-8797E89B06B5}" type="datetimeFigureOut">
              <a:rPr lang="cs-CZ"/>
              <a:pPr>
                <a:defRPr/>
              </a:pPr>
              <a:t>6.6.2013</a:t>
            </a:fld>
            <a:endParaRPr lang="cs-CZ"/>
          </a:p>
        </p:txBody>
      </p:sp>
      <p:sp>
        <p:nvSpPr>
          <p:cNvPr id="8" name="Zástupný symbol pro zápatí 4"/>
          <p:cNvSpPr>
            <a:spLocks noGrp="1"/>
          </p:cNvSpPr>
          <p:nvPr>
            <p:ph type="ftr" sz="quarter" idx="11"/>
          </p:nvPr>
        </p:nvSpPr>
        <p:spPr/>
        <p:txBody>
          <a:bodyPr/>
          <a:lstStyle>
            <a:lvl1pPr>
              <a:defRPr/>
            </a:lvl1pPr>
          </a:lstStyle>
          <a:p>
            <a:pPr>
              <a:defRPr/>
            </a:pPr>
            <a:endParaRPr lang="cs-CZ"/>
          </a:p>
        </p:txBody>
      </p:sp>
      <p:sp>
        <p:nvSpPr>
          <p:cNvPr id="9" name="Zástupný symbol pro číslo snímku 5"/>
          <p:cNvSpPr>
            <a:spLocks noGrp="1"/>
          </p:cNvSpPr>
          <p:nvPr>
            <p:ph type="sldNum" sz="quarter" idx="12"/>
          </p:nvPr>
        </p:nvSpPr>
        <p:spPr/>
        <p:txBody>
          <a:bodyPr/>
          <a:lstStyle>
            <a:lvl1pPr>
              <a:defRPr/>
            </a:lvl1pPr>
          </a:lstStyle>
          <a:p>
            <a:pPr>
              <a:defRPr/>
            </a:pPr>
            <a:fld id="{83D8AC2B-D7EA-4936-B12E-5DAEDD826AE0}"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3"/>
          <p:cNvSpPr>
            <a:spLocks noGrp="1"/>
          </p:cNvSpPr>
          <p:nvPr>
            <p:ph type="dt" sz="half" idx="10"/>
          </p:nvPr>
        </p:nvSpPr>
        <p:spPr/>
        <p:txBody>
          <a:bodyPr/>
          <a:lstStyle>
            <a:lvl1pPr>
              <a:defRPr/>
            </a:lvl1pPr>
          </a:lstStyle>
          <a:p>
            <a:pPr>
              <a:defRPr/>
            </a:pPr>
            <a:fld id="{472063BC-A2F4-4A63-947B-8E1AEAC897D5}" type="datetimeFigureOut">
              <a:rPr lang="cs-CZ"/>
              <a:pPr>
                <a:defRPr/>
              </a:pPr>
              <a:t>6.6.2013</a:t>
            </a:fld>
            <a:endParaRPr lang="cs-CZ"/>
          </a:p>
        </p:txBody>
      </p:sp>
      <p:sp>
        <p:nvSpPr>
          <p:cNvPr id="4" name="Zástupný symbol pro zápatí 4"/>
          <p:cNvSpPr>
            <a:spLocks noGrp="1"/>
          </p:cNvSpPr>
          <p:nvPr>
            <p:ph type="ftr" sz="quarter" idx="11"/>
          </p:nvPr>
        </p:nvSpPr>
        <p:spPr/>
        <p:txBody>
          <a:bodyPr/>
          <a:lstStyle>
            <a:lvl1pPr>
              <a:defRPr/>
            </a:lvl1pPr>
          </a:lstStyle>
          <a:p>
            <a:pPr>
              <a:defRPr/>
            </a:pPr>
            <a:endParaRPr lang="cs-CZ"/>
          </a:p>
        </p:txBody>
      </p:sp>
      <p:sp>
        <p:nvSpPr>
          <p:cNvPr id="5" name="Zástupný symbol pro číslo snímku 5"/>
          <p:cNvSpPr>
            <a:spLocks noGrp="1"/>
          </p:cNvSpPr>
          <p:nvPr>
            <p:ph type="sldNum" sz="quarter" idx="12"/>
          </p:nvPr>
        </p:nvSpPr>
        <p:spPr/>
        <p:txBody>
          <a:bodyPr/>
          <a:lstStyle>
            <a:lvl1pPr>
              <a:defRPr/>
            </a:lvl1pPr>
          </a:lstStyle>
          <a:p>
            <a:pPr>
              <a:defRPr/>
            </a:pPr>
            <a:fld id="{AF53353A-45E0-4D2A-9DE1-A4B95FAF2E68}"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C4D47234-7DBF-4DE6-ABF5-B986A3F0D368}" type="datetimeFigureOut">
              <a:rPr lang="cs-CZ"/>
              <a:pPr>
                <a:defRPr/>
              </a:pPr>
              <a:t>6.6.2013</a:t>
            </a:fld>
            <a:endParaRPr lang="cs-CZ"/>
          </a:p>
        </p:txBody>
      </p:sp>
      <p:sp>
        <p:nvSpPr>
          <p:cNvPr id="3" name="Zástupný symbol pro zápatí 4"/>
          <p:cNvSpPr>
            <a:spLocks noGrp="1"/>
          </p:cNvSpPr>
          <p:nvPr>
            <p:ph type="ftr" sz="quarter" idx="11"/>
          </p:nvPr>
        </p:nvSpPr>
        <p:spPr/>
        <p:txBody>
          <a:bodyPr/>
          <a:lstStyle>
            <a:lvl1pPr>
              <a:defRPr/>
            </a:lvl1pPr>
          </a:lstStyle>
          <a:p>
            <a:pPr>
              <a:defRPr/>
            </a:pPr>
            <a:endParaRPr lang="cs-CZ"/>
          </a:p>
        </p:txBody>
      </p:sp>
      <p:sp>
        <p:nvSpPr>
          <p:cNvPr id="4" name="Zástupný symbol pro číslo snímku 5"/>
          <p:cNvSpPr>
            <a:spLocks noGrp="1"/>
          </p:cNvSpPr>
          <p:nvPr>
            <p:ph type="sldNum" sz="quarter" idx="12"/>
          </p:nvPr>
        </p:nvSpPr>
        <p:spPr/>
        <p:txBody>
          <a:bodyPr/>
          <a:lstStyle>
            <a:lvl1pPr>
              <a:defRPr/>
            </a:lvl1pPr>
          </a:lstStyle>
          <a:p>
            <a:pPr>
              <a:defRPr/>
            </a:pPr>
            <a:fld id="{7EA00C00-CCF5-4E81-BDD3-9C465AC755F4}"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61398943-169F-4415-ACEA-76B3026ECD1F}" type="datetimeFigureOut">
              <a:rPr lang="cs-CZ"/>
              <a:pPr>
                <a:defRPr/>
              </a:pPr>
              <a:t>6.6.2013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C2463498-B677-40B3-ABEC-DC2AEC92B0AD}"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44C575D5-8159-4299-8BCB-66AB842CAC29}" type="datetimeFigureOut">
              <a:rPr lang="cs-CZ"/>
              <a:pPr>
                <a:defRPr/>
              </a:pPr>
              <a:t>6.6.2013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51BBCCF9-6C0D-4A50-93CF-DDD0CACC4647}"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4A091127-BFB3-4A3D-89D1-A432C3E9DF2A}" type="datetimeFigureOut">
              <a:rPr lang="cs-CZ"/>
              <a:pPr>
                <a:defRPr/>
              </a:pPr>
              <a:t>6.6.2013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B390ADD9-30BC-4F7A-890A-EE83079D9938}"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6C90EB04-D66E-4675-A33D-C68503DA108D}" type="datetimeFigureOut">
              <a:rPr lang="cs-CZ"/>
              <a:pPr>
                <a:defRPr/>
              </a:pPr>
              <a:t>6.6.2013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9FE455A0-9CB8-4709-B00D-8F52013520FE}"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Kliknutím lze upravit styl.</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cs typeface="+mn-cs"/>
              </a:defRPr>
            </a:lvl1pPr>
          </a:lstStyle>
          <a:p>
            <a:pPr>
              <a:defRPr/>
            </a:pPr>
            <a:fld id="{B73B4055-34F4-47AB-8568-E3297479F578}" type="datetimeFigureOut">
              <a:rPr lang="cs-CZ"/>
              <a:pPr>
                <a:defRPr/>
              </a:pPr>
              <a:t>6.6.2013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cs typeface="+mn-cs"/>
              </a:defRPr>
            </a:lvl1pPr>
          </a:lstStyle>
          <a:p>
            <a:pPr>
              <a:defRPr/>
            </a:pPr>
            <a:fld id="{B50C5A86-E55F-467C-A5EC-854F7A4FBEBD}"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59" r:id="rId1"/>
    <p:sldLayoutId id="2147483658" r:id="rId2"/>
    <p:sldLayoutId id="2147483657" r:id="rId3"/>
    <p:sldLayoutId id="2147483656" r:id="rId4"/>
    <p:sldLayoutId id="2147483655" r:id="rId5"/>
    <p:sldLayoutId id="2147483654" r:id="rId6"/>
    <p:sldLayoutId id="2147483653" r:id="rId7"/>
    <p:sldLayoutId id="2147483652" r:id="rId8"/>
    <p:sldLayoutId id="2147483651" r:id="rId9"/>
    <p:sldLayoutId id="2147483650" r:id="rId10"/>
    <p:sldLayoutId id="2147483649"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ulka 3"/>
          <p:cNvGraphicFramePr>
            <a:graphicFrameLocks noGrp="1"/>
          </p:cNvGraphicFramePr>
          <p:nvPr/>
        </p:nvGraphicFramePr>
        <p:xfrm>
          <a:off x="114300" y="765175"/>
          <a:ext cx="9029700" cy="5060950"/>
        </p:xfrm>
        <a:graphic>
          <a:graphicData uri="http://schemas.openxmlformats.org/drawingml/2006/table">
            <a:tbl>
              <a:tblPr/>
              <a:tblGrid>
                <a:gridCol w="2024063"/>
                <a:gridCol w="7005637"/>
              </a:tblGrid>
              <a:tr h="1647825">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cs-CZ" sz="2800" b="0" i="0" u="none" strike="noStrike" cap="none" normalizeH="0" baseline="0" dirty="0" smtClean="0">
                        <a:ln>
                          <a:noFill/>
                        </a:ln>
                        <a:solidFill>
                          <a:schemeClr val="tx1"/>
                        </a:solidFill>
                        <a:effectLst/>
                        <a:latin typeface="Arial" charset="0"/>
                      </a:endParaRPr>
                    </a:p>
                  </a:txBody>
                  <a:tcPr horzOverflow="overflow">
                    <a:lnL cap="flat">
                      <a:noFill/>
                    </a:lnL>
                    <a:lnR cap="flat">
                      <a:noFill/>
                    </a:lnR>
                    <a:lnT cap="flat">
                      <a:noFill/>
                    </a:lnT>
                    <a:lnB w="25400" cap="flat" cmpd="sng" algn="ctr">
                      <a:solidFill>
                        <a:srgbClr val="FFFFFF"/>
                      </a:solidFill>
                      <a:prstDash val="solid"/>
                      <a:round/>
                      <a:headEnd type="none" w="med" len="med"/>
                      <a:tailEnd type="none" w="med" len="med"/>
                    </a:lnB>
                    <a:lnTlToBr>
                      <a:noFill/>
                    </a:lnTlToBr>
                    <a:lnBlToTr>
                      <a:noFill/>
                    </a:lnBlToTr>
                    <a:solidFill>
                      <a:srgbClr val="CCCCCC"/>
                    </a:solidFill>
                  </a:tcPr>
                </a:tc>
                <a:tc hMerge="1">
                  <a:txBody>
                    <a:bodyPr/>
                    <a:lstStyle/>
                    <a:p>
                      <a:endParaRPr lang="cs-CZ"/>
                    </a:p>
                  </a:txBody>
                  <a:tcPr/>
                </a:tc>
              </a:tr>
              <a:tr h="2698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1" u="sng" strike="noStrike" cap="none" normalizeH="0" baseline="0" dirty="0" smtClean="0">
                          <a:ln>
                            <a:noFill/>
                          </a:ln>
                          <a:solidFill>
                            <a:schemeClr val="tx1"/>
                          </a:solidFill>
                          <a:effectLst/>
                          <a:latin typeface="Times New Roman" pitchFamily="18" charset="0"/>
                          <a:ea typeface="Times New Roman" pitchFamily="18" charset="0"/>
                          <a:cs typeface="Calibri" pitchFamily="34" charset="0"/>
                        </a:rPr>
                        <a:t>Autor</a:t>
                      </a:r>
                      <a:endParaRPr kumimoji="0" lang="cs-CZ" sz="1800" b="0" i="0" u="none" strike="noStrike" cap="none" normalizeH="0" baseline="0" dirty="0" smtClean="0">
                        <a:ln>
                          <a:noFill/>
                        </a:ln>
                        <a:solidFill>
                          <a:schemeClr val="tx1"/>
                        </a:solidFill>
                        <a:effectLst/>
                        <a:latin typeface="Arial" charset="0"/>
                        <a:ea typeface="Times New Roman" pitchFamily="18" charset="0"/>
                        <a:cs typeface="Calibri" pitchFamily="34" charset="0"/>
                      </a:endParaRPr>
                    </a:p>
                  </a:txBody>
                  <a:tcPr horzOverflow="overflow">
                    <a:lnL cap="flat">
                      <a:noFill/>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F2F2F2"/>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0" u="none" strike="noStrike" cap="none" normalizeH="0" baseline="0" dirty="0" smtClean="0">
                          <a:ln>
                            <a:noFill/>
                          </a:ln>
                          <a:solidFill>
                            <a:schemeClr val="tx1"/>
                          </a:solidFill>
                          <a:effectLst/>
                          <a:latin typeface="Times New Roman" pitchFamily="18" charset="0"/>
                          <a:ea typeface="Times New Roman" pitchFamily="18" charset="0"/>
                          <a:cs typeface="Calibri" pitchFamily="34" charset="0"/>
                        </a:rPr>
                        <a:t>Mgr. Zbyněk Jícha</a:t>
                      </a:r>
                      <a:endParaRPr kumimoji="0" lang="cs-CZ" sz="1800" b="0" i="0" u="none" strike="noStrike" cap="none" normalizeH="0" baseline="0" dirty="0" smtClean="0">
                        <a:ln>
                          <a:noFill/>
                        </a:ln>
                        <a:solidFill>
                          <a:schemeClr val="tx1"/>
                        </a:solidFill>
                        <a:effectLst/>
                        <a:latin typeface="Arial" charset="0"/>
                        <a:ea typeface="Times New Roman" pitchFamily="18" charset="0"/>
                        <a:cs typeface="Calibri" pitchFamily="34" charset="0"/>
                      </a:endParaRPr>
                    </a:p>
                  </a:txBody>
                  <a:tcPr horzOverflow="overflow">
                    <a:lnL w="25400" cap="flat" cmpd="sng" algn="ctr">
                      <a:solidFill>
                        <a:srgbClr val="FFFFFF"/>
                      </a:solidFill>
                      <a:prstDash val="solid"/>
                      <a:round/>
                      <a:headEnd type="none" w="med" len="med"/>
                      <a:tailEnd type="none" w="med" len="med"/>
                    </a:lnL>
                    <a:lnR cap="flat">
                      <a:noFill/>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F2F2F2"/>
                    </a:solidFill>
                  </a:tcPr>
                </a:tc>
              </a:tr>
              <a:tr h="2825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1" u="sng" strike="noStrike" cap="none" normalizeH="0" baseline="0" dirty="0" smtClean="0">
                          <a:ln>
                            <a:noFill/>
                          </a:ln>
                          <a:solidFill>
                            <a:schemeClr val="tx1"/>
                          </a:solidFill>
                          <a:effectLst/>
                          <a:latin typeface="Times New Roman" pitchFamily="18" charset="0"/>
                          <a:ea typeface="Times New Roman" pitchFamily="18" charset="0"/>
                          <a:cs typeface="Calibri" pitchFamily="34" charset="0"/>
                        </a:rPr>
                        <a:t>Škola</a:t>
                      </a:r>
                      <a:endParaRPr kumimoji="0" lang="cs-CZ" sz="1800" b="0" i="0" u="none" strike="noStrike" cap="none" normalizeH="0" baseline="0" dirty="0" smtClean="0">
                        <a:ln>
                          <a:noFill/>
                        </a:ln>
                        <a:solidFill>
                          <a:schemeClr val="tx1"/>
                        </a:solidFill>
                        <a:effectLst/>
                        <a:latin typeface="Arial" charset="0"/>
                        <a:ea typeface="Times New Roman" pitchFamily="18" charset="0"/>
                        <a:cs typeface="Calibri" pitchFamily="34" charset="0"/>
                      </a:endParaRPr>
                    </a:p>
                  </a:txBody>
                  <a:tcPr horzOverflow="overflow">
                    <a:lnL cap="flat">
                      <a:noFill/>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CCCC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0" u="none" strike="noStrike" cap="none" normalizeH="0" baseline="0" dirty="0" smtClean="0">
                          <a:ln>
                            <a:noFill/>
                          </a:ln>
                          <a:solidFill>
                            <a:schemeClr val="tx1"/>
                          </a:solidFill>
                          <a:effectLst/>
                          <a:latin typeface="Times New Roman" pitchFamily="18" charset="0"/>
                          <a:ea typeface="Times New Roman" pitchFamily="18" charset="0"/>
                          <a:cs typeface="Calibri" pitchFamily="34" charset="0"/>
                        </a:rPr>
                        <a:t>ZŠ a MŠ Stožec, okres Prachatice</a:t>
                      </a:r>
                      <a:endParaRPr kumimoji="0" lang="cs-CZ" sz="1800" b="0" i="0" u="none" strike="noStrike" cap="none" normalizeH="0" baseline="0" dirty="0" smtClean="0">
                        <a:ln>
                          <a:noFill/>
                        </a:ln>
                        <a:solidFill>
                          <a:schemeClr val="tx1"/>
                        </a:solidFill>
                        <a:effectLst/>
                        <a:latin typeface="Arial" charset="0"/>
                        <a:ea typeface="Times New Roman" pitchFamily="18" charset="0"/>
                        <a:cs typeface="Calibri" pitchFamily="34" charset="0"/>
                      </a:endParaRPr>
                    </a:p>
                  </a:txBody>
                  <a:tcPr horzOverflow="overflow">
                    <a:lnL w="25400" cap="flat" cmpd="sng" algn="ctr">
                      <a:solidFill>
                        <a:srgbClr val="FFFFFF"/>
                      </a:solidFill>
                      <a:prstDash val="solid"/>
                      <a:round/>
                      <a:headEnd type="none" w="med" len="med"/>
                      <a:tailEnd type="none" w="med" len="med"/>
                    </a:lnL>
                    <a:lnR cap="flat">
                      <a:noFill/>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CCCCCC"/>
                    </a:solidFill>
                  </a:tcPr>
                </a:tc>
              </a:tr>
              <a:tr h="2825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1" u="sng" strike="noStrike" cap="none" normalizeH="0" baseline="0" dirty="0" smtClean="0">
                          <a:ln>
                            <a:noFill/>
                          </a:ln>
                          <a:solidFill>
                            <a:schemeClr val="tx1"/>
                          </a:solidFill>
                          <a:effectLst/>
                          <a:latin typeface="Times New Roman" pitchFamily="18" charset="0"/>
                          <a:ea typeface="Times New Roman" pitchFamily="18" charset="0"/>
                          <a:cs typeface="Calibri" pitchFamily="34" charset="0"/>
                        </a:rPr>
                        <a:t>Téma</a:t>
                      </a:r>
                      <a:endParaRPr kumimoji="0" lang="cs-CZ" sz="1800" b="0" i="0" u="none" strike="noStrike" cap="none" normalizeH="0" baseline="0" dirty="0" smtClean="0">
                        <a:ln>
                          <a:noFill/>
                        </a:ln>
                        <a:solidFill>
                          <a:schemeClr val="tx1"/>
                        </a:solidFill>
                        <a:effectLst/>
                        <a:latin typeface="Arial" charset="0"/>
                        <a:ea typeface="Times New Roman" pitchFamily="18" charset="0"/>
                        <a:cs typeface="Calibri" pitchFamily="34" charset="0"/>
                      </a:endParaRPr>
                    </a:p>
                  </a:txBody>
                  <a:tcPr horzOverflow="overflow">
                    <a:lnL cap="flat">
                      <a:noFill/>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F2F2F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Times New Roman" pitchFamily="18" charset="0"/>
                          <a:cs typeface="Times New Roman" pitchFamily="18" charset="0"/>
                        </a:rPr>
                        <a:t>Práce s povídkou</a:t>
                      </a:r>
                    </a:p>
                  </a:txBody>
                  <a:tcPr horzOverflow="overflow">
                    <a:lnL w="25400" cap="flat" cmpd="sng" algn="ctr">
                      <a:solidFill>
                        <a:srgbClr val="FFFFFF"/>
                      </a:solidFill>
                      <a:prstDash val="solid"/>
                      <a:round/>
                      <a:headEnd type="none" w="med" len="med"/>
                      <a:tailEnd type="none" w="med" len="med"/>
                    </a:lnL>
                    <a:lnR cap="flat">
                      <a:noFill/>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F2F2F2"/>
                    </a:solidFill>
                  </a:tcPr>
                </a:tc>
              </a:tr>
              <a:tr h="2825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1" u="sng" strike="noStrike" cap="none" normalizeH="0" baseline="0" dirty="0" smtClean="0">
                          <a:ln>
                            <a:noFill/>
                          </a:ln>
                          <a:solidFill>
                            <a:schemeClr val="tx1"/>
                          </a:solidFill>
                          <a:effectLst/>
                          <a:latin typeface="Times New Roman" pitchFamily="18" charset="0"/>
                          <a:ea typeface="Times New Roman" pitchFamily="18" charset="0"/>
                          <a:cs typeface="Calibri" pitchFamily="34" charset="0"/>
                        </a:rPr>
                        <a:t>Název materiálu</a:t>
                      </a:r>
                      <a:endParaRPr kumimoji="0" lang="cs-CZ" sz="1800" b="0" i="0" u="none" strike="noStrike" cap="none" normalizeH="0" baseline="0" dirty="0" smtClean="0">
                        <a:ln>
                          <a:noFill/>
                        </a:ln>
                        <a:solidFill>
                          <a:schemeClr val="tx1"/>
                        </a:solidFill>
                        <a:effectLst/>
                        <a:latin typeface="Arial" charset="0"/>
                        <a:ea typeface="Times New Roman" pitchFamily="18" charset="0"/>
                        <a:cs typeface="Calibri" pitchFamily="34" charset="0"/>
                      </a:endParaRPr>
                    </a:p>
                  </a:txBody>
                  <a:tcPr horzOverflow="overflow">
                    <a:lnL cap="flat">
                      <a:noFill/>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CCCC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0" u="none" strike="noStrike" cap="none" normalizeH="0" baseline="0" dirty="0" smtClean="0">
                          <a:ln>
                            <a:noFill/>
                          </a:ln>
                          <a:solidFill>
                            <a:schemeClr val="tx1"/>
                          </a:solidFill>
                          <a:effectLst/>
                          <a:latin typeface="Times New Roman" pitchFamily="18" charset="0"/>
                          <a:ea typeface="Times New Roman" pitchFamily="18" charset="0"/>
                          <a:cs typeface="Calibri" pitchFamily="34" charset="0"/>
                        </a:rPr>
                        <a:t>VY_12_INOVACE_29_Dášeňka </a:t>
                      </a:r>
                    </a:p>
                  </a:txBody>
                  <a:tcPr horzOverflow="overflow">
                    <a:lnL w="25400" cap="flat" cmpd="sng" algn="ctr">
                      <a:solidFill>
                        <a:srgbClr val="FFFFFF"/>
                      </a:solidFill>
                      <a:prstDash val="solid"/>
                      <a:round/>
                      <a:headEnd type="none" w="med" len="med"/>
                      <a:tailEnd type="none" w="med" len="med"/>
                    </a:lnL>
                    <a:lnR cap="flat">
                      <a:noFill/>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CCCCCC"/>
                    </a:solidFill>
                  </a:tcPr>
                </a:tc>
              </a:tr>
              <a:tr h="282575">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800" b="0" i="0" u="none" strike="noStrike" cap="none" normalizeH="0" baseline="0" dirty="0" smtClean="0">
                        <a:ln>
                          <a:noFill/>
                        </a:ln>
                        <a:solidFill>
                          <a:schemeClr val="tx1"/>
                        </a:solidFill>
                        <a:effectLst/>
                        <a:latin typeface="Arial" charset="0"/>
                        <a:ea typeface="Times New Roman" pitchFamily="18" charset="0"/>
                        <a:cs typeface="Calibri" pitchFamily="34" charset="0"/>
                      </a:endParaRPr>
                    </a:p>
                  </a:txBody>
                  <a:tcPr horzOverflow="overflow">
                    <a:lnL cap="flat">
                      <a:noFill/>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CCCC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0" u="none" strike="noStrike" cap="none" normalizeH="0" baseline="0" dirty="0" smtClean="0">
                          <a:ln>
                            <a:noFill/>
                          </a:ln>
                          <a:solidFill>
                            <a:schemeClr val="tx1"/>
                          </a:solidFill>
                          <a:effectLst/>
                          <a:latin typeface="Times New Roman" pitchFamily="18" charset="0"/>
                          <a:ea typeface="Times New Roman" pitchFamily="18" charset="0"/>
                          <a:cs typeface="Calibri" pitchFamily="34" charset="0"/>
                        </a:rPr>
                        <a:t>Sada 2</a:t>
                      </a:r>
                    </a:p>
                  </a:txBody>
                  <a:tcPr horzOverflow="overflow">
                    <a:lnL w="25400" cap="flat" cmpd="sng" algn="ctr">
                      <a:solidFill>
                        <a:srgbClr val="FFFFFF"/>
                      </a:solidFill>
                      <a:prstDash val="solid"/>
                      <a:round/>
                      <a:headEnd type="none" w="med" len="med"/>
                      <a:tailEnd type="none" w="med" len="med"/>
                    </a:lnL>
                    <a:lnR cap="flat">
                      <a:noFill/>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CCCCCC"/>
                    </a:solidFill>
                  </a:tcPr>
                </a:tc>
              </a:tr>
              <a:tr h="2698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1" u="sng" strike="noStrike" cap="none" normalizeH="0" baseline="0" dirty="0" smtClean="0">
                          <a:ln>
                            <a:noFill/>
                          </a:ln>
                          <a:solidFill>
                            <a:schemeClr val="tx1"/>
                          </a:solidFill>
                          <a:effectLst/>
                          <a:latin typeface="Times New Roman" pitchFamily="18" charset="0"/>
                          <a:ea typeface="Times New Roman" pitchFamily="18" charset="0"/>
                          <a:cs typeface="Calibri" pitchFamily="34" charset="0"/>
                        </a:rPr>
                        <a:t>Předmět</a:t>
                      </a:r>
                      <a:endParaRPr kumimoji="0" lang="cs-CZ" sz="1800" b="0" i="0" u="none" strike="noStrike" cap="none" normalizeH="0" baseline="0" dirty="0" smtClean="0">
                        <a:ln>
                          <a:noFill/>
                        </a:ln>
                        <a:solidFill>
                          <a:schemeClr val="tx1"/>
                        </a:solidFill>
                        <a:effectLst/>
                        <a:latin typeface="Arial" charset="0"/>
                        <a:ea typeface="Times New Roman" pitchFamily="18" charset="0"/>
                        <a:cs typeface="Calibri" pitchFamily="34" charset="0"/>
                      </a:endParaRPr>
                    </a:p>
                  </a:txBody>
                  <a:tcPr horzOverflow="overflow">
                    <a:lnL cap="flat">
                      <a:noFill/>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F2F2F2"/>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0" u="none" strike="noStrike" cap="none" normalizeH="0" baseline="0" dirty="0" smtClean="0">
                          <a:ln>
                            <a:noFill/>
                          </a:ln>
                          <a:solidFill>
                            <a:schemeClr val="tx1"/>
                          </a:solidFill>
                          <a:effectLst/>
                          <a:latin typeface="Times New Roman" pitchFamily="18" charset="0"/>
                          <a:ea typeface="Times New Roman" pitchFamily="18" charset="0"/>
                          <a:cs typeface="Calibri" pitchFamily="34" charset="0"/>
                        </a:rPr>
                        <a:t>Český jazyk a literatura </a:t>
                      </a:r>
                      <a:endParaRPr kumimoji="0" lang="cs-CZ" sz="1800" b="0" i="0" u="none" strike="noStrike" cap="none" normalizeH="0" baseline="0" dirty="0" smtClean="0">
                        <a:ln>
                          <a:noFill/>
                        </a:ln>
                        <a:solidFill>
                          <a:schemeClr val="tx1"/>
                        </a:solidFill>
                        <a:effectLst/>
                        <a:latin typeface="Arial" charset="0"/>
                        <a:ea typeface="Times New Roman" pitchFamily="18" charset="0"/>
                        <a:cs typeface="Calibri" pitchFamily="34" charset="0"/>
                      </a:endParaRPr>
                    </a:p>
                  </a:txBody>
                  <a:tcPr horzOverflow="overflow">
                    <a:lnL w="25400" cap="flat" cmpd="sng" algn="ctr">
                      <a:solidFill>
                        <a:srgbClr val="FFFFFF"/>
                      </a:solidFill>
                      <a:prstDash val="solid"/>
                      <a:round/>
                      <a:headEnd type="none" w="med" len="med"/>
                      <a:tailEnd type="none" w="med" len="med"/>
                    </a:lnL>
                    <a:lnR cap="flat">
                      <a:noFill/>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F2F2F2"/>
                    </a:solidFill>
                  </a:tcPr>
                </a:tc>
              </a:tr>
              <a:tr h="2825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1" u="sng" strike="noStrike" cap="none" normalizeH="0" baseline="0" dirty="0" smtClean="0">
                          <a:ln>
                            <a:noFill/>
                          </a:ln>
                          <a:solidFill>
                            <a:schemeClr val="tx1"/>
                          </a:solidFill>
                          <a:effectLst/>
                          <a:latin typeface="Times New Roman" pitchFamily="18" charset="0"/>
                          <a:ea typeface="Times New Roman" pitchFamily="18" charset="0"/>
                          <a:cs typeface="Calibri" pitchFamily="34" charset="0"/>
                        </a:rPr>
                        <a:t>Ročník</a:t>
                      </a:r>
                      <a:endParaRPr kumimoji="0" lang="cs-CZ" sz="1800" b="0" i="0" u="none" strike="noStrike" cap="none" normalizeH="0" baseline="0" dirty="0" smtClean="0">
                        <a:ln>
                          <a:noFill/>
                        </a:ln>
                        <a:solidFill>
                          <a:schemeClr val="tx1"/>
                        </a:solidFill>
                        <a:effectLst/>
                        <a:latin typeface="Arial" charset="0"/>
                        <a:ea typeface="Times New Roman" pitchFamily="18" charset="0"/>
                        <a:cs typeface="Calibri" pitchFamily="34" charset="0"/>
                      </a:endParaRPr>
                    </a:p>
                  </a:txBody>
                  <a:tcPr horzOverflow="overflow">
                    <a:lnL cap="flat">
                      <a:noFill/>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CCCC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0" u="none" strike="noStrike" cap="none" normalizeH="0" baseline="0" dirty="0" smtClean="0">
                          <a:ln>
                            <a:noFill/>
                          </a:ln>
                          <a:solidFill>
                            <a:schemeClr val="tx1"/>
                          </a:solidFill>
                          <a:effectLst/>
                          <a:latin typeface="Times New Roman" pitchFamily="18" charset="0"/>
                          <a:ea typeface="Times New Roman" pitchFamily="18" charset="0"/>
                          <a:cs typeface="Calibri" pitchFamily="34" charset="0"/>
                        </a:rPr>
                        <a:t>3. a 5. </a:t>
                      </a:r>
                      <a:endParaRPr kumimoji="0" lang="cs-CZ" sz="1800" b="0" i="0" u="none" strike="noStrike" cap="none" normalizeH="0" baseline="0" dirty="0" smtClean="0">
                        <a:ln>
                          <a:noFill/>
                        </a:ln>
                        <a:solidFill>
                          <a:schemeClr val="tx1"/>
                        </a:solidFill>
                        <a:effectLst/>
                        <a:latin typeface="Arial" charset="0"/>
                        <a:ea typeface="Times New Roman" pitchFamily="18" charset="0"/>
                        <a:cs typeface="Calibri" pitchFamily="34" charset="0"/>
                      </a:endParaRPr>
                    </a:p>
                  </a:txBody>
                  <a:tcPr horzOverflow="overflow">
                    <a:lnL w="25400" cap="flat" cmpd="sng" algn="ctr">
                      <a:solidFill>
                        <a:srgbClr val="FFFFFF"/>
                      </a:solidFill>
                      <a:prstDash val="solid"/>
                      <a:round/>
                      <a:headEnd type="none" w="med" len="med"/>
                      <a:tailEnd type="none" w="med" len="med"/>
                    </a:lnL>
                    <a:lnR cap="flat">
                      <a:noFill/>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CCCCCC"/>
                    </a:solidFill>
                  </a:tcPr>
                </a:tc>
              </a:tr>
              <a:tr h="2825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1" u="sng" strike="noStrike" cap="none" normalizeH="0" baseline="0" dirty="0" smtClean="0">
                          <a:ln>
                            <a:noFill/>
                          </a:ln>
                          <a:solidFill>
                            <a:schemeClr val="tx1"/>
                          </a:solidFill>
                          <a:effectLst/>
                          <a:latin typeface="Times New Roman" pitchFamily="18" charset="0"/>
                          <a:ea typeface="Times New Roman" pitchFamily="18" charset="0"/>
                          <a:cs typeface="Calibri" pitchFamily="34" charset="0"/>
                        </a:rPr>
                        <a:t>Číslo projektu</a:t>
                      </a:r>
                      <a:endParaRPr kumimoji="0" lang="cs-CZ" sz="1800" b="0" i="0" u="none" strike="noStrike" cap="none" normalizeH="0" baseline="0" dirty="0" smtClean="0">
                        <a:ln>
                          <a:noFill/>
                        </a:ln>
                        <a:solidFill>
                          <a:schemeClr val="tx1"/>
                        </a:solidFill>
                        <a:effectLst/>
                        <a:latin typeface="Arial" charset="0"/>
                        <a:ea typeface="Times New Roman" pitchFamily="18" charset="0"/>
                        <a:cs typeface="Calibri" pitchFamily="34" charset="0"/>
                      </a:endParaRPr>
                    </a:p>
                  </a:txBody>
                  <a:tcPr horzOverflow="overflow">
                    <a:lnL cap="flat">
                      <a:noFill/>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F2F2F2"/>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lang="cs-CZ" sz="1800" kern="1200" dirty="0" smtClean="0">
                          <a:solidFill>
                            <a:schemeClr val="tx1"/>
                          </a:solidFill>
                          <a:effectLst/>
                          <a:latin typeface="Times New Roman" pitchFamily="18" charset="0"/>
                          <a:ea typeface="+mn-ea"/>
                          <a:cs typeface="Times New Roman" pitchFamily="18" charset="0"/>
                        </a:rPr>
                        <a:t>CZ.1.07/1.4.00/21.0697</a:t>
                      </a:r>
                      <a:endParaRPr lang="cs-CZ" dirty="0" smtClean="0">
                        <a:latin typeface="Times New Roman" pitchFamily="18" charset="0"/>
                        <a:cs typeface="Times New Roman" pitchFamily="18" charset="0"/>
                      </a:endParaRPr>
                    </a:p>
                  </a:txBody>
                  <a:tcPr horzOverflow="overflow">
                    <a:lnL w="25400" cap="flat" cmpd="sng" algn="ctr">
                      <a:solidFill>
                        <a:srgbClr val="FFFFFF"/>
                      </a:solidFill>
                      <a:prstDash val="solid"/>
                      <a:round/>
                      <a:headEnd type="none" w="med" len="med"/>
                      <a:tailEnd type="none" w="med" len="med"/>
                    </a:lnL>
                    <a:lnR cap="flat">
                      <a:noFill/>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F2F2F2"/>
                    </a:solidFill>
                  </a:tcPr>
                </a:tc>
              </a:tr>
              <a:tr h="268288">
                <a:tc>
                  <a:txBody>
                    <a:bodyPr/>
                    <a:lstStyle/>
                    <a:p>
                      <a:pPr marL="0" marR="0" lvl="0" indent="0" algn="l" defTabSz="914400" rtl="0" eaLnBrk="1" fontAlgn="base" latinLnBrk="0" hangingPunct="1">
                        <a:lnSpc>
                          <a:spcPct val="100000"/>
                        </a:lnSpc>
                        <a:spcBef>
                          <a:spcPct val="0"/>
                        </a:spcBef>
                        <a:spcAft>
                          <a:spcPct val="0"/>
                        </a:spcAft>
                        <a:buClrTx/>
                        <a:buSzTx/>
                        <a:buFontTx/>
                        <a:buNone/>
                        <a:tabLst>
                          <a:tab pos="876300" algn="l"/>
                        </a:tabLst>
                      </a:pPr>
                      <a:r>
                        <a:rPr kumimoji="0" lang="cs-CZ" sz="1600" b="0" i="1" u="sng" strike="noStrike" cap="none" normalizeH="0" baseline="0" dirty="0" smtClean="0">
                          <a:ln>
                            <a:noFill/>
                          </a:ln>
                          <a:solidFill>
                            <a:schemeClr val="tx1"/>
                          </a:solidFill>
                          <a:effectLst/>
                          <a:latin typeface="Times New Roman" pitchFamily="18" charset="0"/>
                          <a:ea typeface="Times New Roman" pitchFamily="18" charset="0"/>
                          <a:cs typeface="Calibri" pitchFamily="34" charset="0"/>
                        </a:rPr>
                        <a:t>Datum vytvoření</a:t>
                      </a:r>
                      <a:endParaRPr kumimoji="0" lang="cs-CZ" sz="1800" b="0" i="0" u="none" strike="noStrike" cap="none" normalizeH="0" baseline="0" dirty="0" smtClean="0">
                        <a:ln>
                          <a:noFill/>
                        </a:ln>
                        <a:solidFill>
                          <a:schemeClr val="tx1"/>
                        </a:solidFill>
                        <a:effectLst/>
                        <a:latin typeface="Arial" charset="0"/>
                        <a:ea typeface="Times New Roman" pitchFamily="18" charset="0"/>
                        <a:cs typeface="Calibri" pitchFamily="34" charset="0"/>
                      </a:endParaRPr>
                    </a:p>
                  </a:txBody>
                  <a:tcPr horzOverflow="overflow">
                    <a:lnL cap="flat">
                      <a:noFill/>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CCCCC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Times New Roman" pitchFamily="18" charset="0"/>
                          <a:cs typeface="Times New Roman" pitchFamily="18" charset="0"/>
                        </a:rPr>
                        <a:t>21. 2. 2013</a:t>
                      </a:r>
                    </a:p>
                  </a:txBody>
                  <a:tcPr horzOverflow="overflow">
                    <a:lnL w="25400" cap="flat" cmpd="sng" algn="ctr">
                      <a:solidFill>
                        <a:srgbClr val="FFFFFF"/>
                      </a:solidFill>
                      <a:prstDash val="solid"/>
                      <a:round/>
                      <a:headEnd type="none" w="med" len="med"/>
                      <a:tailEnd type="none" w="med" len="med"/>
                    </a:lnL>
                    <a:lnR cap="flat">
                      <a:noFill/>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CCCCCC"/>
                    </a:solidFill>
                  </a:tcPr>
                </a:tc>
              </a:tr>
              <a:tr h="276225">
                <a:tc>
                  <a:txBody>
                    <a:bodyPr/>
                    <a:lstStyle/>
                    <a:p>
                      <a:pPr marL="0" marR="0" lvl="0" indent="0" algn="l" defTabSz="914400" rtl="0" eaLnBrk="1" fontAlgn="base" latinLnBrk="0" hangingPunct="1">
                        <a:lnSpc>
                          <a:spcPct val="100000"/>
                        </a:lnSpc>
                        <a:spcBef>
                          <a:spcPct val="0"/>
                        </a:spcBef>
                        <a:spcAft>
                          <a:spcPct val="0"/>
                        </a:spcAft>
                        <a:buClrTx/>
                        <a:buSzTx/>
                        <a:buFontTx/>
                        <a:buNone/>
                        <a:tabLst>
                          <a:tab pos="876300" algn="l"/>
                        </a:tabLst>
                      </a:pPr>
                      <a:r>
                        <a:rPr kumimoji="0" lang="cs-CZ" sz="1600" b="0" i="1" u="sng" strike="noStrike" cap="none" normalizeH="0" baseline="0" dirty="0" smtClean="0">
                          <a:ln>
                            <a:noFill/>
                          </a:ln>
                          <a:solidFill>
                            <a:schemeClr val="tx1"/>
                          </a:solidFill>
                          <a:effectLst/>
                          <a:latin typeface="Times New Roman" pitchFamily="18" charset="0"/>
                          <a:ea typeface="Times New Roman" pitchFamily="18" charset="0"/>
                          <a:cs typeface="Calibri" pitchFamily="34" charset="0"/>
                        </a:rPr>
                        <a:t>Klíčová slova</a:t>
                      </a:r>
                      <a:endParaRPr kumimoji="0" lang="cs-CZ" sz="1800" b="0" i="0" u="none" strike="noStrike" cap="none" normalizeH="0" baseline="0" dirty="0" smtClean="0">
                        <a:ln>
                          <a:noFill/>
                        </a:ln>
                        <a:solidFill>
                          <a:schemeClr val="tx1"/>
                        </a:solidFill>
                        <a:effectLst/>
                        <a:latin typeface="Arial" charset="0"/>
                        <a:ea typeface="Times New Roman" pitchFamily="18" charset="0"/>
                        <a:cs typeface="Calibri" pitchFamily="34" charset="0"/>
                      </a:endParaRPr>
                    </a:p>
                  </a:txBody>
                  <a:tcPr horzOverflow="overflow">
                    <a:lnL cap="flat">
                      <a:noFill/>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cap="flat">
                      <a:noFill/>
                    </a:lnB>
                    <a:lnTlToBr>
                      <a:noFill/>
                    </a:lnTlToBr>
                    <a:lnBlToTr>
                      <a:noFill/>
                    </a:lnBlToTr>
                    <a:solidFill>
                      <a:srgbClr val="CCCCC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Times New Roman" pitchFamily="18" charset="0"/>
                          <a:cs typeface="Times New Roman" pitchFamily="18" charset="0"/>
                        </a:rPr>
                        <a:t>povídka, běh, cval, trysk, hon, kalup, svalení, útěk, odskok, úprk, pelášení </a:t>
                      </a:r>
                    </a:p>
                  </a:txBody>
                  <a:tcPr horzOverflow="overflow">
                    <a:lnL w="25400" cap="flat" cmpd="sng" algn="ctr">
                      <a:solidFill>
                        <a:srgbClr val="FFFFFF"/>
                      </a:solidFill>
                      <a:prstDash val="solid"/>
                      <a:round/>
                      <a:headEnd type="none" w="med" len="med"/>
                      <a:tailEnd type="none" w="med" len="med"/>
                    </a:lnL>
                    <a:lnR cap="flat">
                      <a:noFill/>
                    </a:lnR>
                    <a:lnT w="25400" cap="flat" cmpd="sng" algn="ctr">
                      <a:solidFill>
                        <a:srgbClr val="FFFFFF"/>
                      </a:solidFill>
                      <a:prstDash val="solid"/>
                      <a:round/>
                      <a:headEnd type="none" w="med" len="med"/>
                      <a:tailEnd type="none" w="med" len="med"/>
                    </a:lnT>
                    <a:lnB cap="flat">
                      <a:noFill/>
                    </a:lnB>
                    <a:lnTlToBr>
                      <a:noFill/>
                    </a:lnTlToBr>
                    <a:lnBlToTr>
                      <a:noFill/>
                    </a:lnBlToTr>
                    <a:solidFill>
                      <a:srgbClr val="CCCCCC"/>
                    </a:solidFill>
                  </a:tcPr>
                </a:tc>
              </a:tr>
            </a:tbl>
          </a:graphicData>
        </a:graphic>
      </p:graphicFrame>
      <p:pic>
        <p:nvPicPr>
          <p:cNvPr id="13346" name="obrázek 5"/>
          <p:cNvPicPr>
            <a:picLocks noChangeAspect="1" noChangeArrowheads="1"/>
          </p:cNvPicPr>
          <p:nvPr/>
        </p:nvPicPr>
        <p:blipFill>
          <a:blip r:embed="rId2"/>
          <a:srcRect/>
          <a:stretch>
            <a:fillRect/>
          </a:stretch>
        </p:blipFill>
        <p:spPr bwMode="auto">
          <a:xfrm>
            <a:off x="1547813" y="1052513"/>
            <a:ext cx="6265862" cy="1214437"/>
          </a:xfrm>
          <a:prstGeom prst="rect">
            <a:avLst/>
          </a:prstGeom>
          <a:noFill/>
          <a:ln w="9525">
            <a:noFill/>
            <a:miter lim="800000"/>
            <a:headEnd/>
            <a:tailEnd/>
          </a:ln>
        </p:spPr>
      </p:pic>
    </p:spTree>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6">
              <a:lumMod val="60000"/>
              <a:lumOff val="40000"/>
            </a:schemeClr>
          </a:solidFill>
        </p:spPr>
        <p:txBody>
          <a:bodyPr rtlCol="0">
            <a:normAutofit/>
          </a:bodyPr>
          <a:lstStyle/>
          <a:p>
            <a:pPr fontAlgn="auto">
              <a:spcAft>
                <a:spcPts val="0"/>
              </a:spcAft>
              <a:defRPr/>
            </a:pPr>
            <a:r>
              <a:rPr lang="cs-CZ" dirty="0" smtClean="0"/>
              <a:t>Anotace </a:t>
            </a:r>
            <a:endParaRPr lang="cs-CZ" dirty="0"/>
          </a:p>
        </p:txBody>
      </p:sp>
      <p:sp>
        <p:nvSpPr>
          <p:cNvPr id="14338" name="TextovéPole 2"/>
          <p:cNvSpPr txBox="1">
            <a:spLocks noChangeArrowheads="1"/>
          </p:cNvSpPr>
          <p:nvPr/>
        </p:nvSpPr>
        <p:spPr bwMode="auto">
          <a:xfrm>
            <a:off x="755650" y="1916113"/>
            <a:ext cx="7561263" cy="1465262"/>
          </a:xfrm>
          <a:prstGeom prst="rect">
            <a:avLst/>
          </a:prstGeom>
          <a:noFill/>
          <a:ln w="9525">
            <a:noFill/>
            <a:miter lim="800000"/>
            <a:headEnd/>
            <a:tailEnd/>
          </a:ln>
        </p:spPr>
        <p:txBody>
          <a:bodyPr>
            <a:spAutoFit/>
          </a:bodyPr>
          <a:lstStyle/>
          <a:p>
            <a:pPr algn="just"/>
            <a:r>
              <a:rPr lang="cs-CZ">
                <a:latin typeface="Calibri" pitchFamily="34" charset="0"/>
              </a:rPr>
              <a:t>Prezentace je určena pro čtení ve 3. a 5. ročníku. Cílem je procvičení správného čtení, které vede k porozumění čtenému. Seznámení žáků s povídkou, ve které mají možnost se seznámit s možnými i nemožným výrazy, které charakterizují pohyb malého a nemotorného štěněte. Prezentace obsahuje úkoly pro práci  s povídkou. </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6">
              <a:lumMod val="60000"/>
              <a:lumOff val="40000"/>
            </a:schemeClr>
          </a:solidFill>
        </p:spPr>
        <p:txBody>
          <a:bodyPr rtlCol="0">
            <a:normAutofit/>
          </a:bodyPr>
          <a:lstStyle/>
          <a:p>
            <a:pPr fontAlgn="auto">
              <a:spcAft>
                <a:spcPts val="0"/>
              </a:spcAft>
              <a:defRPr/>
            </a:pPr>
            <a:r>
              <a:rPr lang="cs-CZ" dirty="0" smtClean="0"/>
              <a:t>Přečti slova:</a:t>
            </a:r>
            <a:endParaRPr lang="cs-CZ" dirty="0"/>
          </a:p>
        </p:txBody>
      </p:sp>
      <p:sp>
        <p:nvSpPr>
          <p:cNvPr id="15363" name="TextovéPole 2"/>
          <p:cNvSpPr txBox="1">
            <a:spLocks noChangeArrowheads="1"/>
          </p:cNvSpPr>
          <p:nvPr/>
        </p:nvSpPr>
        <p:spPr bwMode="auto">
          <a:xfrm>
            <a:off x="1331913" y="2133600"/>
            <a:ext cx="2160587" cy="3538538"/>
          </a:xfrm>
          <a:prstGeom prst="rect">
            <a:avLst/>
          </a:prstGeom>
          <a:noFill/>
          <a:ln w="9525">
            <a:noFill/>
            <a:miter lim="800000"/>
            <a:headEnd/>
            <a:tailEnd/>
          </a:ln>
        </p:spPr>
        <p:txBody>
          <a:bodyPr>
            <a:spAutoFit/>
          </a:bodyPr>
          <a:lstStyle/>
          <a:p>
            <a:r>
              <a:rPr lang="cs-CZ" sz="2800">
                <a:latin typeface="Calibri" pitchFamily="34" charset="0"/>
              </a:rPr>
              <a:t>běhat</a:t>
            </a:r>
          </a:p>
          <a:p>
            <a:r>
              <a:rPr lang="cs-CZ" sz="2800">
                <a:latin typeface="Calibri" pitchFamily="34" charset="0"/>
              </a:rPr>
              <a:t>panečku</a:t>
            </a:r>
          </a:p>
          <a:p>
            <a:r>
              <a:rPr lang="cs-CZ" sz="2800">
                <a:latin typeface="Calibri" pitchFamily="34" charset="0"/>
              </a:rPr>
              <a:t>namáhavé</a:t>
            </a:r>
          </a:p>
          <a:p>
            <a:r>
              <a:rPr lang="cs-CZ" sz="2800">
                <a:latin typeface="Calibri" pitchFamily="34" charset="0"/>
              </a:rPr>
              <a:t>vyššího</a:t>
            </a:r>
          </a:p>
          <a:p>
            <a:r>
              <a:rPr lang="cs-CZ" sz="2800">
                <a:latin typeface="Calibri" pitchFamily="34" charset="0"/>
              </a:rPr>
              <a:t>cval</a:t>
            </a:r>
          </a:p>
          <a:p>
            <a:r>
              <a:rPr lang="cs-CZ" sz="2800">
                <a:latin typeface="Calibri" pitchFamily="34" charset="0"/>
              </a:rPr>
              <a:t>kalup</a:t>
            </a:r>
          </a:p>
          <a:p>
            <a:r>
              <a:rPr lang="cs-CZ" sz="2800">
                <a:latin typeface="Calibri" pitchFamily="34" charset="0"/>
              </a:rPr>
              <a:t>pelášení</a:t>
            </a:r>
          </a:p>
          <a:p>
            <a:r>
              <a:rPr lang="cs-CZ" sz="2800">
                <a:latin typeface="Calibri" pitchFamily="34" charset="0"/>
              </a:rPr>
              <a:t>sprint</a:t>
            </a:r>
          </a:p>
        </p:txBody>
      </p:sp>
      <p:sp>
        <p:nvSpPr>
          <p:cNvPr id="15364" name="TextovéPole 3"/>
          <p:cNvSpPr txBox="1">
            <a:spLocks noChangeArrowheads="1"/>
          </p:cNvSpPr>
          <p:nvPr/>
        </p:nvSpPr>
        <p:spPr bwMode="auto">
          <a:xfrm>
            <a:off x="5795963" y="2133600"/>
            <a:ext cx="1871662" cy="3538538"/>
          </a:xfrm>
          <a:prstGeom prst="rect">
            <a:avLst/>
          </a:prstGeom>
          <a:noFill/>
          <a:ln w="9525">
            <a:noFill/>
            <a:miter lim="800000"/>
            <a:headEnd/>
            <a:tailEnd/>
          </a:ln>
        </p:spPr>
        <p:txBody>
          <a:bodyPr>
            <a:spAutoFit/>
          </a:bodyPr>
          <a:lstStyle/>
          <a:p>
            <a:r>
              <a:rPr lang="cs-CZ" sz="2800">
                <a:latin typeface="Calibri" pitchFamily="34" charset="0"/>
              </a:rPr>
              <a:t>spurt</a:t>
            </a:r>
          </a:p>
          <a:p>
            <a:r>
              <a:rPr lang="cs-CZ" sz="2800">
                <a:latin typeface="Calibri" pitchFamily="34" charset="0"/>
              </a:rPr>
              <a:t>nosmo</a:t>
            </a:r>
          </a:p>
          <a:p>
            <a:r>
              <a:rPr lang="cs-CZ" sz="2800">
                <a:latin typeface="Calibri" pitchFamily="34" charset="0"/>
              </a:rPr>
              <a:t>hřbetmo</a:t>
            </a:r>
          </a:p>
          <a:p>
            <a:r>
              <a:rPr lang="cs-CZ" sz="2800">
                <a:latin typeface="Calibri" pitchFamily="34" charset="0"/>
              </a:rPr>
              <a:t>kotrmelec</a:t>
            </a:r>
          </a:p>
          <a:p>
            <a:r>
              <a:rPr lang="cs-CZ" sz="2800">
                <a:latin typeface="Calibri" pitchFamily="34" charset="0"/>
              </a:rPr>
              <a:t>přemety</a:t>
            </a:r>
          </a:p>
          <a:p>
            <a:r>
              <a:rPr lang="cs-CZ" sz="2800">
                <a:latin typeface="Calibri" pitchFamily="34" charset="0"/>
              </a:rPr>
              <a:t>rozběhy</a:t>
            </a:r>
          </a:p>
          <a:p>
            <a:r>
              <a:rPr lang="cs-CZ" sz="2800">
                <a:latin typeface="Calibri" pitchFamily="34" charset="0"/>
              </a:rPr>
              <a:t>veletoče</a:t>
            </a:r>
          </a:p>
          <a:p>
            <a:r>
              <a:rPr lang="cs-CZ" sz="2800">
                <a:latin typeface="Calibri" pitchFamily="34" charset="0"/>
              </a:rPr>
              <a:t>odskok </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22337"/>
          </a:xfrm>
          <a:solidFill>
            <a:schemeClr val="accent6">
              <a:lumMod val="75000"/>
            </a:schemeClr>
          </a:solidFill>
        </p:spPr>
        <p:txBody>
          <a:bodyPr rtlCol="0">
            <a:normAutofit/>
          </a:bodyPr>
          <a:lstStyle/>
          <a:p>
            <a:pPr fontAlgn="auto">
              <a:spcAft>
                <a:spcPts val="0"/>
              </a:spcAft>
              <a:defRPr/>
            </a:pPr>
            <a:r>
              <a:rPr lang="cs-CZ" dirty="0" smtClean="0">
                <a:solidFill>
                  <a:schemeClr val="bg1"/>
                </a:solidFill>
              </a:rPr>
              <a:t>Hlavní, co má </a:t>
            </a:r>
            <a:r>
              <a:rPr lang="cs-CZ" dirty="0">
                <a:solidFill>
                  <a:schemeClr val="bg1"/>
                </a:solidFill>
              </a:rPr>
              <a:t>D</a:t>
            </a:r>
            <a:r>
              <a:rPr lang="cs-CZ" dirty="0" smtClean="0">
                <a:solidFill>
                  <a:schemeClr val="bg1"/>
                </a:solidFill>
              </a:rPr>
              <a:t>ášeňka na práci</a:t>
            </a:r>
            <a:endParaRPr lang="cs-CZ" dirty="0">
              <a:solidFill>
                <a:schemeClr val="bg1"/>
              </a:solidFill>
            </a:endParaRPr>
          </a:p>
        </p:txBody>
      </p:sp>
      <p:sp>
        <p:nvSpPr>
          <p:cNvPr id="16386" name="TextovéPole 2"/>
          <p:cNvSpPr txBox="1">
            <a:spLocks noChangeArrowheads="1"/>
          </p:cNvSpPr>
          <p:nvPr/>
        </p:nvSpPr>
        <p:spPr bwMode="auto">
          <a:xfrm>
            <a:off x="539750" y="1341438"/>
            <a:ext cx="8135938" cy="2228850"/>
          </a:xfrm>
          <a:prstGeom prst="rect">
            <a:avLst/>
          </a:prstGeom>
          <a:noFill/>
          <a:ln w="9525">
            <a:noFill/>
            <a:miter lim="800000"/>
            <a:headEnd/>
            <a:tailEnd/>
          </a:ln>
        </p:spPr>
        <p:txBody>
          <a:bodyPr>
            <a:spAutoFit/>
          </a:bodyPr>
          <a:lstStyle/>
          <a:p>
            <a:pPr algn="just"/>
            <a:r>
              <a:rPr lang="cs-CZ">
                <a:latin typeface="Calibri" pitchFamily="34" charset="0"/>
              </a:rPr>
              <a:t>je běhat. Teď už to, panečku, nejsou ty namáhavé a potácivé první kroky, nýbrž sportovní výkony vyššího stupně jako běh, cval, trysk, skok daleký, skok vysoký, let, hon, kalup, pelášení, sprint, spurt, dále různé pády, jako pád nosmo, hřbetmo, pád na hlavu, kotrmelec v běhu s jedním, nebo více přemety, rozběhy s překážkami, běh </a:t>
            </a:r>
            <a:r>
              <a:rPr lang="cs-CZ"/>
              <a:t>                  </a:t>
            </a:r>
            <a:r>
              <a:rPr lang="cs-CZ">
                <a:latin typeface="Calibri" pitchFamily="34" charset="0"/>
              </a:rPr>
              <a:t>s utěrkou v hubě, různé způsoby kutálení, překocení, svalení, přemetů. Veletočů, </a:t>
            </a:r>
            <a:r>
              <a:rPr lang="cs-CZ"/>
              <a:t>                 </a:t>
            </a:r>
            <a:r>
              <a:rPr lang="cs-CZ">
                <a:latin typeface="Calibri" pitchFamily="34" charset="0"/>
              </a:rPr>
              <a:t>a dopadů, útok, útěk, odskok a úprk, zkrátka všechno, co psí lehká atletika obnáší.                               </a:t>
            </a:r>
          </a:p>
          <a:p>
            <a:pPr algn="just"/>
            <a:r>
              <a:rPr lang="cs-CZ" sz="1600" i="1">
                <a:latin typeface="Calibri" pitchFamily="34" charset="0"/>
              </a:rPr>
              <a:t>                                                                                                                                                                         (Podle knihy  K. Čapka: Dášeňka čili</a:t>
            </a:r>
            <a:r>
              <a:rPr lang="cs-CZ" sz="1600" i="1"/>
              <a:t> </a:t>
            </a:r>
            <a:r>
              <a:rPr lang="cs-CZ" sz="1600" i="1">
                <a:latin typeface="Calibri" pitchFamily="34" charset="0"/>
              </a:rPr>
              <a:t>život štěněte)</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6">
              <a:lumMod val="60000"/>
              <a:lumOff val="40000"/>
            </a:schemeClr>
          </a:solidFill>
        </p:spPr>
        <p:txBody>
          <a:bodyPr rtlCol="0">
            <a:normAutofit/>
          </a:bodyPr>
          <a:lstStyle/>
          <a:p>
            <a:pPr fontAlgn="auto">
              <a:spcAft>
                <a:spcPts val="0"/>
              </a:spcAft>
              <a:defRPr/>
            </a:pPr>
            <a:r>
              <a:rPr lang="cs-CZ" dirty="0" smtClean="0"/>
              <a:t>Úkoly pro práci s povídkou:</a:t>
            </a:r>
            <a:endParaRPr lang="cs-CZ" dirty="0"/>
          </a:p>
        </p:txBody>
      </p:sp>
      <p:sp>
        <p:nvSpPr>
          <p:cNvPr id="3" name="TextovéPole 2"/>
          <p:cNvSpPr txBox="1"/>
          <p:nvPr/>
        </p:nvSpPr>
        <p:spPr>
          <a:xfrm>
            <a:off x="539750" y="1628775"/>
            <a:ext cx="8064500" cy="919163"/>
          </a:xfrm>
          <a:prstGeom prst="rect">
            <a:avLst/>
          </a:prstGeom>
          <a:ln w="3175"/>
        </p:spPr>
        <p:style>
          <a:lnRef idx="2">
            <a:schemeClr val="dk1"/>
          </a:lnRef>
          <a:fillRef idx="1">
            <a:schemeClr val="lt1"/>
          </a:fillRef>
          <a:effectRef idx="0">
            <a:schemeClr val="dk1"/>
          </a:effectRef>
          <a:fontRef idx="minor">
            <a:schemeClr val="dk1"/>
          </a:fontRef>
        </p:style>
        <p:txBody>
          <a:bodyPr>
            <a:spAutoFit/>
          </a:bodyPr>
          <a:lstStyle/>
          <a:p>
            <a:r>
              <a:rPr lang="cs-CZ">
                <a:solidFill>
                  <a:srgbClr val="000000"/>
                </a:solidFill>
                <a:cs typeface="Arial" charset="0"/>
              </a:rPr>
              <a:t>1. Pokus se slova, která jsi četl/a na prvním snímku</a:t>
            </a:r>
            <a:r>
              <a:rPr lang="cs-CZ">
                <a:solidFill>
                  <a:srgbClr val="000000"/>
                </a:solidFill>
                <a:latin typeface="Arial" charset="0"/>
                <a:cs typeface="Arial" charset="0"/>
              </a:rPr>
              <a:t>,</a:t>
            </a:r>
            <a:r>
              <a:rPr lang="cs-CZ">
                <a:solidFill>
                  <a:srgbClr val="000000"/>
                </a:solidFill>
                <a:cs typeface="Arial" charset="0"/>
              </a:rPr>
              <a:t> přečíst ještě jednou nahlas a pak je použij ve větě. Slova, kterým nerozumíš</a:t>
            </a:r>
            <a:r>
              <a:rPr lang="cs-CZ">
                <a:solidFill>
                  <a:srgbClr val="000000"/>
                </a:solidFill>
                <a:latin typeface="Arial" charset="0"/>
                <a:cs typeface="Arial" charset="0"/>
              </a:rPr>
              <a:t>,</a:t>
            </a:r>
            <a:r>
              <a:rPr lang="cs-CZ">
                <a:solidFill>
                  <a:srgbClr val="000000"/>
                </a:solidFill>
                <a:cs typeface="Arial" charset="0"/>
              </a:rPr>
              <a:t> najdi v dětské encyklopedii nebo se zeptej spolužáka. </a:t>
            </a:r>
          </a:p>
        </p:txBody>
      </p:sp>
      <p:sp>
        <p:nvSpPr>
          <p:cNvPr id="4" name="TextovéPole 3"/>
          <p:cNvSpPr txBox="1"/>
          <p:nvPr/>
        </p:nvSpPr>
        <p:spPr>
          <a:xfrm>
            <a:off x="539750" y="2781300"/>
            <a:ext cx="5832475" cy="646113"/>
          </a:xfrm>
          <a:prstGeom prst="rect">
            <a:avLst/>
          </a:prstGeom>
          <a:ln w="3175"/>
        </p:spPr>
        <p:style>
          <a:lnRef idx="2">
            <a:schemeClr val="dk1"/>
          </a:lnRef>
          <a:fillRef idx="1">
            <a:schemeClr val="lt1"/>
          </a:fillRef>
          <a:effectRef idx="0">
            <a:schemeClr val="dk1"/>
          </a:effectRef>
          <a:fontRef idx="minor">
            <a:schemeClr val="dk1"/>
          </a:fontRef>
        </p:style>
        <p:txBody>
          <a:bodyPr>
            <a:spAutoFit/>
          </a:bodyPr>
          <a:lstStyle/>
          <a:p>
            <a:pPr fontAlgn="auto">
              <a:spcBef>
                <a:spcPts val="0"/>
              </a:spcBef>
              <a:spcAft>
                <a:spcPts val="0"/>
              </a:spcAft>
              <a:defRPr/>
            </a:pPr>
            <a:r>
              <a:rPr lang="cs-CZ" dirty="0"/>
              <a:t>2. Jak říkal Karel Čapek těmto </a:t>
            </a:r>
            <a:r>
              <a:rPr lang="cs-CZ" dirty="0" err="1"/>
              <a:t>Dášenčiným</a:t>
            </a:r>
            <a:r>
              <a:rPr lang="cs-CZ" dirty="0"/>
              <a:t> „výkonům“? </a:t>
            </a:r>
          </a:p>
          <a:p>
            <a:pPr fontAlgn="auto">
              <a:spcBef>
                <a:spcPts val="0"/>
              </a:spcBef>
              <a:spcAft>
                <a:spcPts val="0"/>
              </a:spcAft>
              <a:defRPr/>
            </a:pPr>
            <a:r>
              <a:rPr lang="cs-CZ" dirty="0"/>
              <a:t>Napiš (pozor na správný pravopis)</a:t>
            </a:r>
            <a:endParaRPr lang="cs-CZ" dirty="0"/>
          </a:p>
        </p:txBody>
      </p:sp>
      <p:sp>
        <p:nvSpPr>
          <p:cNvPr id="5" name="TextovéPole 4"/>
          <p:cNvSpPr txBox="1"/>
          <p:nvPr/>
        </p:nvSpPr>
        <p:spPr>
          <a:xfrm>
            <a:off x="539750" y="3644900"/>
            <a:ext cx="8064500" cy="369888"/>
          </a:xfrm>
          <a:prstGeom prst="rect">
            <a:avLst/>
          </a:prstGeom>
          <a:ln w="3175"/>
        </p:spPr>
        <p:style>
          <a:lnRef idx="2">
            <a:schemeClr val="dk1"/>
          </a:lnRef>
          <a:fillRef idx="1">
            <a:schemeClr val="lt1"/>
          </a:fillRef>
          <a:effectRef idx="0">
            <a:schemeClr val="dk1"/>
          </a:effectRef>
          <a:fontRef idx="minor">
            <a:schemeClr val="dk1"/>
          </a:fontRef>
        </p:style>
        <p:txBody>
          <a:bodyPr>
            <a:spAutoFit/>
          </a:bodyPr>
          <a:lstStyle/>
          <a:p>
            <a:pPr fontAlgn="auto">
              <a:spcBef>
                <a:spcPts val="0"/>
              </a:spcBef>
              <a:spcAft>
                <a:spcPts val="0"/>
              </a:spcAft>
              <a:defRPr/>
            </a:pPr>
            <a:r>
              <a:rPr lang="cs-CZ" dirty="0"/>
              <a:t>3. Jaké „nářadí“ používala Dášeňka při svých sportovních výkonech?</a:t>
            </a:r>
            <a:endParaRPr lang="cs-CZ" dirty="0"/>
          </a:p>
        </p:txBody>
      </p:sp>
      <p:sp>
        <p:nvSpPr>
          <p:cNvPr id="6" name="TextovéPole 5"/>
          <p:cNvSpPr txBox="1"/>
          <p:nvPr/>
        </p:nvSpPr>
        <p:spPr>
          <a:xfrm>
            <a:off x="539750" y="4292600"/>
            <a:ext cx="8064500" cy="369888"/>
          </a:xfrm>
          <a:prstGeom prst="rect">
            <a:avLst/>
          </a:prstGeom>
          <a:ln w="3175"/>
        </p:spPr>
        <p:style>
          <a:lnRef idx="2">
            <a:schemeClr val="dk1"/>
          </a:lnRef>
          <a:fillRef idx="1">
            <a:schemeClr val="lt1"/>
          </a:fillRef>
          <a:effectRef idx="0">
            <a:schemeClr val="dk1"/>
          </a:effectRef>
          <a:fontRef idx="minor">
            <a:schemeClr val="dk1"/>
          </a:fontRef>
        </p:style>
        <p:txBody>
          <a:bodyPr>
            <a:spAutoFit/>
          </a:bodyPr>
          <a:lstStyle/>
          <a:p>
            <a:pPr fontAlgn="auto">
              <a:spcBef>
                <a:spcPts val="0"/>
              </a:spcBef>
              <a:spcAft>
                <a:spcPts val="0"/>
              </a:spcAft>
              <a:defRPr/>
            </a:pPr>
            <a:r>
              <a:rPr lang="cs-CZ" dirty="0"/>
              <a:t>4. Pokud máš knihu o Dášeňce doma, přines ji na příští hodinu. </a:t>
            </a:r>
            <a:endParaRPr lang="cs-CZ" dirty="0"/>
          </a:p>
        </p:txBody>
      </p:sp>
      <p:sp>
        <p:nvSpPr>
          <p:cNvPr id="7" name="TextovéPole 6"/>
          <p:cNvSpPr txBox="1"/>
          <p:nvPr/>
        </p:nvSpPr>
        <p:spPr>
          <a:xfrm rot="10800000">
            <a:off x="6516688" y="2781300"/>
            <a:ext cx="2087562" cy="368300"/>
          </a:xfrm>
          <a:prstGeom prst="rect">
            <a:avLst/>
          </a:prstGeom>
          <a:solidFill>
            <a:schemeClr val="accent3">
              <a:lumMod val="20000"/>
              <a:lumOff val="80000"/>
            </a:schemeClr>
          </a:solidFill>
          <a:ln w="3175"/>
        </p:spPr>
        <p:style>
          <a:lnRef idx="2">
            <a:schemeClr val="dk1"/>
          </a:lnRef>
          <a:fillRef idx="1">
            <a:schemeClr val="lt1"/>
          </a:fillRef>
          <a:effectRef idx="0">
            <a:schemeClr val="dk1"/>
          </a:effectRef>
          <a:fontRef idx="minor">
            <a:schemeClr val="dk1"/>
          </a:fontRef>
        </p:style>
        <p:txBody>
          <a:bodyPr>
            <a:spAutoFit/>
          </a:bodyPr>
          <a:lstStyle/>
          <a:p>
            <a:pPr fontAlgn="auto">
              <a:spcBef>
                <a:spcPts val="0"/>
              </a:spcBef>
              <a:spcAft>
                <a:spcPts val="0"/>
              </a:spcAft>
              <a:defRPr/>
            </a:pPr>
            <a:r>
              <a:rPr lang="cs-CZ" dirty="0"/>
              <a:t>„psí lehká atletika“</a:t>
            </a:r>
            <a:endParaRPr lang="cs-CZ" dirty="0"/>
          </a:p>
        </p:txBody>
      </p:sp>
      <p:sp>
        <p:nvSpPr>
          <p:cNvPr id="8" name="TextovéPole 7"/>
          <p:cNvSpPr txBox="1"/>
          <p:nvPr/>
        </p:nvSpPr>
        <p:spPr>
          <a:xfrm>
            <a:off x="539750" y="5013325"/>
            <a:ext cx="8064500" cy="369888"/>
          </a:xfrm>
          <a:prstGeom prst="rect">
            <a:avLst/>
          </a:prstGeom>
          <a:ln w="3175"/>
        </p:spPr>
        <p:style>
          <a:lnRef idx="2">
            <a:schemeClr val="dk1"/>
          </a:lnRef>
          <a:fillRef idx="1">
            <a:schemeClr val="lt1"/>
          </a:fillRef>
          <a:effectRef idx="0">
            <a:schemeClr val="dk1"/>
          </a:effectRef>
          <a:fontRef idx="minor">
            <a:schemeClr val="dk1"/>
          </a:fontRef>
        </p:style>
        <p:txBody>
          <a:bodyPr>
            <a:spAutoFit/>
          </a:bodyPr>
          <a:lstStyle/>
          <a:p>
            <a:pPr fontAlgn="auto">
              <a:spcBef>
                <a:spcPts val="0"/>
              </a:spcBef>
              <a:spcAft>
                <a:spcPts val="0"/>
              </a:spcAft>
              <a:defRPr/>
            </a:pPr>
            <a:r>
              <a:rPr lang="cs-CZ" dirty="0"/>
              <a:t>5. Zkusíš vymyslet další názvy pohybů pro psí lehkou atletiku? Napiš za domácí úkol.</a:t>
            </a:r>
            <a:endParaRPr lang="cs-CZ"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6">
              <a:lumMod val="60000"/>
              <a:lumOff val="40000"/>
            </a:schemeClr>
          </a:solidFill>
        </p:spPr>
        <p:txBody>
          <a:bodyPr rtlCol="0">
            <a:normAutofit/>
          </a:bodyPr>
          <a:lstStyle/>
          <a:p>
            <a:pPr fontAlgn="auto">
              <a:spcAft>
                <a:spcPts val="0"/>
              </a:spcAft>
              <a:defRPr/>
            </a:pPr>
            <a:r>
              <a:rPr lang="cs-CZ" dirty="0" smtClean="0"/>
              <a:t>Zdroje:</a:t>
            </a:r>
            <a:endParaRPr lang="cs-CZ" dirty="0"/>
          </a:p>
        </p:txBody>
      </p:sp>
      <p:sp>
        <p:nvSpPr>
          <p:cNvPr id="18435" name="TextovéPole 2"/>
          <p:cNvSpPr txBox="1">
            <a:spLocks noChangeArrowheads="1"/>
          </p:cNvSpPr>
          <p:nvPr/>
        </p:nvSpPr>
        <p:spPr bwMode="auto">
          <a:xfrm>
            <a:off x="684213" y="1989138"/>
            <a:ext cx="7704137" cy="646112"/>
          </a:xfrm>
          <a:prstGeom prst="rect">
            <a:avLst/>
          </a:prstGeom>
          <a:noFill/>
          <a:ln w="9525">
            <a:noFill/>
            <a:miter lim="800000"/>
            <a:headEnd/>
            <a:tailEnd/>
          </a:ln>
        </p:spPr>
        <p:txBody>
          <a:bodyPr>
            <a:spAutoFit/>
          </a:bodyPr>
          <a:lstStyle/>
          <a:p>
            <a:r>
              <a:rPr lang="cs-CZ">
                <a:latin typeface="Calibri" pitchFamily="34" charset="0"/>
              </a:rPr>
              <a:t>VYKOPAL, Zdeněk. </a:t>
            </a:r>
            <a:r>
              <a:rPr lang="cs-CZ" i="1">
                <a:latin typeface="Calibri" pitchFamily="34" charset="0"/>
              </a:rPr>
              <a:t>Docvičujeme čtení: pro zábavu a poučení</a:t>
            </a:r>
            <a:r>
              <a:rPr lang="cs-CZ">
                <a:latin typeface="Calibri" pitchFamily="34" charset="0"/>
              </a:rPr>
              <a:t>. 1. vyd. Praha: fi Blug, 1993. ISBN 80-85635-25-9. </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626</TotalTime>
  <Words>315</Words>
  <Application>Microsoft Office PowerPoint</Application>
  <PresentationFormat>On-screen Show (4:3)</PresentationFormat>
  <Paragraphs>51</Paragraphs>
  <Slides>6</Slides>
  <Notes>0</Notes>
  <HiddenSlides>0</HiddenSlides>
  <MMClips>0</MMClips>
  <ScaleCrop>false</ScaleCrop>
  <HeadingPairs>
    <vt:vector size="6" baseType="variant">
      <vt:variant>
        <vt:lpstr>Použitá písma</vt:lpstr>
      </vt:variant>
      <vt:variant>
        <vt:i4>3</vt:i4>
      </vt:variant>
      <vt:variant>
        <vt:lpstr>Šablona návrhu</vt:lpstr>
      </vt:variant>
      <vt:variant>
        <vt:i4>1</vt:i4>
      </vt:variant>
      <vt:variant>
        <vt:lpstr>Nadpisy snímků</vt:lpstr>
      </vt:variant>
      <vt:variant>
        <vt:i4>6</vt:i4>
      </vt:variant>
    </vt:vector>
  </HeadingPairs>
  <TitlesOfParts>
    <vt:vector size="10" baseType="lpstr">
      <vt:lpstr>Calibri</vt:lpstr>
      <vt:lpstr>Arial</vt:lpstr>
      <vt:lpstr>Times New Roman</vt:lpstr>
      <vt:lpstr>Motiv systému Office</vt:lpstr>
      <vt:lpstr>Snímek 1</vt:lpstr>
      <vt:lpstr>Anotace </vt:lpstr>
      <vt:lpstr>Přečti slova:</vt:lpstr>
      <vt:lpstr>Hlavní, co má Dášeňka na práci</vt:lpstr>
      <vt:lpstr>Úkoly pro práci s povídkou:</vt:lpstr>
      <vt:lpstr>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Čj-lit.</dc:title>
  <dc:creator>Zbyněk Jícha</dc:creator>
  <cp:lastModifiedBy>DUM</cp:lastModifiedBy>
  <cp:revision>65</cp:revision>
  <dcterms:created xsi:type="dcterms:W3CDTF">2013-04-08T11:36:48Z</dcterms:created>
  <dcterms:modified xsi:type="dcterms:W3CDTF">2013-06-06T19:01:04Z</dcterms:modified>
</cp:coreProperties>
</file>