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269" r:id="rId5"/>
    <p:sldId id="270" r:id="rId6"/>
    <p:sldId id="273" r:id="rId7"/>
    <p:sldId id="272" r:id="rId8"/>
    <p:sldId id="274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0750" autoAdjust="0"/>
  </p:normalViewPr>
  <p:slideViewPr>
    <p:cSldViewPr>
      <p:cViewPr>
        <p:scale>
          <a:sx n="73" d="100"/>
          <a:sy n="73" d="100"/>
        </p:scale>
        <p:origin x="-1296" y="1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ibet" TargetMode="External"/><Relationship Id="rId7" Type="http://schemas.openxmlformats.org/officeDocument/2006/relationships/image" Target="../media/image3.png"/><Relationship Id="rId2" Type="http://schemas.openxmlformats.org/officeDocument/2006/relationships/hyperlink" Target="http://cs.wikipedia.org/wiki/Mongolsk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Alja%C5%A1ka" TargetMode="External"/><Relationship Id="rId5" Type="http://schemas.openxmlformats.org/officeDocument/2006/relationships/hyperlink" Target="http://cs.wikipedia.org/wiki/Sibi%C5%99" TargetMode="External"/><Relationship Id="rId4" Type="http://schemas.openxmlformats.org/officeDocument/2006/relationships/hyperlink" Target="http://cs.wikipedia.org/wiki/Aleutsk%C3%A9_ostrovy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le%C5%A1_Hrdli%C4%8Dk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37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28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3253626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rgbClr val="FFFF00"/>
                </a:solidFill>
              </a:rPr>
              <a:t>VY_28_INOVACE_01 </a:t>
            </a:r>
            <a:r>
              <a:rPr lang="cs-CZ" sz="2400" dirty="0" smtClean="0">
                <a:solidFill>
                  <a:srgbClr val="FFFF00"/>
                </a:solidFill>
              </a:rPr>
              <a:t>_LIDSKÁ PLEMENA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rgbClr val="FFFF00"/>
                </a:solidFill>
              </a:rPr>
              <a:t>LIDSKÁ PLEMENA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02568" y="678630"/>
            <a:ext cx="84249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rgbClr val="FFFF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LIDSKÁ PLEMENA = </a:t>
            </a:r>
            <a:r>
              <a:rPr lang="cs-CZ" sz="2400" dirty="0" smtClean="0">
                <a:solidFill>
                  <a:srgbClr val="FFFF00"/>
                </a:solidFill>
              </a:rPr>
              <a:t>RASY</a:t>
            </a:r>
            <a:endParaRPr lang="cs-CZ" sz="2400" dirty="0" smtClean="0">
              <a:solidFill>
                <a:srgbClr val="FFFF00"/>
              </a:solidFill>
            </a:endParaRPr>
          </a:p>
          <a:p>
            <a:pPr algn="ctr"/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algn="ctr"/>
            <a:endParaRPr lang="cs-CZ" sz="2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</a:t>
            </a:r>
            <a:r>
              <a:rPr lang="cs-CZ" sz="2400" dirty="0" smtClean="0">
                <a:solidFill>
                  <a:srgbClr val="FFFF00"/>
                </a:solidFill>
              </a:rPr>
              <a:t>BÍLÉ = EUROPOIDNÍ  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Evropa, Blízký východ</a:t>
            </a:r>
          </a:p>
          <a:p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 Barva pleti světlá</a:t>
            </a:r>
          </a:p>
          <a:p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 Průřez vlasu oválný </a:t>
            </a:r>
          </a:p>
          <a:p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 Vlasy mírně vlnité, kadeřavé </a:t>
            </a:r>
          </a:p>
          <a:p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Hlava užší, výrazný nos a brada  </a:t>
            </a:r>
          </a:p>
          <a:p>
            <a:pPr marL="342900" indent="-342900">
              <a:buFontTx/>
              <a:buChar char="-"/>
            </a:pPr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 Muži – výrazné ochlupení</a:t>
            </a:r>
          </a:p>
          <a:p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80728"/>
            <a:ext cx="856895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ŽLUTOHNĚDÉ = MONGOLOIDNÍ</a:t>
            </a: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- Asie</a:t>
            </a:r>
          </a:p>
          <a:p>
            <a:pPr algn="ctr"/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endParaRPr lang="cs-CZ" sz="2400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Nejpočetnější</a:t>
            </a:r>
          </a:p>
          <a:p>
            <a:pPr marL="342900" indent="-342900">
              <a:buFontTx/>
              <a:buChar char="-"/>
            </a:pP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Barva pleti nažloutlá</a:t>
            </a:r>
          </a:p>
          <a:p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Průřez vlasu kruhový, vlasy rovné, husté, černé</a:t>
            </a:r>
          </a:p>
          <a:p>
            <a:pPr marL="342900" indent="-342900">
              <a:buFontTx/>
              <a:buChar char="-"/>
            </a:pP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Oči šikmé, úzké, tmavé</a:t>
            </a:r>
          </a:p>
          <a:p>
            <a:pPr marL="342900" indent="-342900">
              <a:buFontTx/>
              <a:buChar char="-"/>
            </a:pP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-  </a:t>
            </a: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Muži </a:t>
            </a:r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– řídké ochlupení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1696" y="908720"/>
            <a:ext cx="882068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ČERNÉ = NEGROIDNÍ</a:t>
            </a:r>
            <a:r>
              <a:rPr lang="cs-CZ" sz="2400" dirty="0" smtClean="0">
                <a:solidFill>
                  <a:schemeClr val="bg1"/>
                </a:solidFill>
              </a:rPr>
              <a:t> – Afrika, Austrálie</a:t>
            </a: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Barva pleti hnědá, černá</a:t>
            </a:r>
          </a:p>
          <a:p>
            <a:pPr marL="342900" indent="-342900">
              <a:buFontTx/>
              <a:buChar char="-"/>
            </a:pPr>
            <a:endParaRPr lang="cs-CZ" sz="2400" dirty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Průřez vlasu zploštělý ovál, vlasy </a:t>
            </a:r>
            <a:r>
              <a:rPr lang="cs-CZ" sz="2400" dirty="0" err="1" smtClean="0">
                <a:solidFill>
                  <a:schemeClr val="bg1"/>
                </a:solidFill>
              </a:rPr>
              <a:t>tm</a:t>
            </a:r>
            <a:r>
              <a:rPr lang="cs-CZ" sz="2400" dirty="0" smtClean="0">
                <a:solidFill>
                  <a:schemeClr val="bg1"/>
                </a:solidFill>
              </a:rPr>
              <a:t>. hnědé, černé, kudrnaté</a:t>
            </a:r>
          </a:p>
          <a:p>
            <a:pPr marL="342900" indent="-342900">
              <a:buFontTx/>
              <a:buChar char="-"/>
            </a:pPr>
            <a:endParaRPr lang="cs-CZ" sz="2400" dirty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Široký plochý nos, široký obličej, masivní rty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Řídké ochlupení </a:t>
            </a:r>
          </a:p>
          <a:p>
            <a:pPr marL="342900" indent="-342900">
              <a:buFontTx/>
              <a:buChar char="-"/>
            </a:pP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-  Oči kulaté, tmavě hnědé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46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272600"/>
            <a:ext cx="8084264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Rasismus</a:t>
            </a:r>
            <a:r>
              <a:rPr lang="cs-CZ" sz="2400" dirty="0" smtClean="0">
                <a:solidFill>
                  <a:schemeClr val="bg1"/>
                </a:solidFill>
              </a:rPr>
              <a:t> – nevědecká teorie</a:t>
            </a: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-  Duševní i fyzická nerovnost lidských plemen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Nerovnoprávnost lidských plemen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Utlačování, vyhlazování lidí nebo některých skupin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XENOFOBIE</a:t>
            </a:r>
            <a:r>
              <a:rPr lang="cs-CZ" sz="2400" dirty="0" smtClean="0">
                <a:solidFill>
                  <a:schemeClr val="bg1"/>
                </a:solidFill>
              </a:rPr>
              <a:t> = nepřátelství k přistěhovalcům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NACIONALISMUS</a:t>
            </a:r>
            <a:r>
              <a:rPr lang="cs-CZ" sz="2400" dirty="0" smtClean="0">
                <a:solidFill>
                  <a:schemeClr val="bg1"/>
                </a:solidFill>
              </a:rPr>
              <a:t> = vyvyšování jednoho národa nad jiné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5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8680"/>
            <a:ext cx="5400600" cy="5709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935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1582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     </a:t>
            </a:r>
            <a:r>
              <a:rPr lang="cs-CZ" sz="2800" dirty="0" smtClean="0">
                <a:solidFill>
                  <a:srgbClr val="FFFF00"/>
                </a:solidFill>
              </a:rPr>
              <a:t>Aleš Hrdlička</a:t>
            </a: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světoznámý </a:t>
            </a:r>
            <a:r>
              <a:rPr lang="cs-CZ" sz="2400" dirty="0" smtClean="0">
                <a:solidFill>
                  <a:schemeClr val="bg1"/>
                </a:solidFill>
              </a:rPr>
              <a:t>český antropolog a lékař</a:t>
            </a: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Spatřoval </a:t>
            </a:r>
            <a:r>
              <a:rPr lang="cs-CZ" sz="2400" dirty="0">
                <a:solidFill>
                  <a:schemeClr val="bg1"/>
                </a:solidFill>
              </a:rPr>
              <a:t>původ amerických indiánů ve východní Asii, proto studoval národy ve východní Asii, v </a:t>
            </a:r>
            <a:r>
              <a:rPr lang="cs-CZ" sz="2400" dirty="0">
                <a:solidFill>
                  <a:schemeClr val="bg1"/>
                </a:solidFill>
                <a:hlinkClick r:id="rId2" tooltip="Mongolsko"/>
              </a:rPr>
              <a:t>Mongolsku</a:t>
            </a:r>
            <a:r>
              <a:rPr lang="cs-CZ" sz="2400" dirty="0">
                <a:solidFill>
                  <a:schemeClr val="bg1"/>
                </a:solidFill>
              </a:rPr>
              <a:t>, </a:t>
            </a:r>
            <a:r>
              <a:rPr lang="cs-CZ" sz="2400" dirty="0">
                <a:solidFill>
                  <a:schemeClr val="bg1"/>
                </a:solidFill>
                <a:hlinkClick r:id="rId3" tooltip="Tibet"/>
              </a:rPr>
              <a:t>Tibetu</a:t>
            </a:r>
            <a:r>
              <a:rPr lang="cs-CZ" sz="2400" dirty="0">
                <a:solidFill>
                  <a:schemeClr val="bg1"/>
                </a:solidFill>
              </a:rPr>
              <a:t>, na </a:t>
            </a:r>
            <a:r>
              <a:rPr lang="cs-CZ" sz="2400" dirty="0">
                <a:solidFill>
                  <a:schemeClr val="bg1"/>
                </a:solidFill>
                <a:hlinkClick r:id="rId4" tooltip="Aleutské ostrovy"/>
              </a:rPr>
              <a:t>Aleutách</a:t>
            </a:r>
            <a:r>
              <a:rPr lang="cs-CZ" sz="2400" dirty="0">
                <a:solidFill>
                  <a:schemeClr val="bg1"/>
                </a:solidFill>
              </a:rPr>
              <a:t>, na </a:t>
            </a:r>
            <a:r>
              <a:rPr lang="cs-CZ" sz="2400" dirty="0">
                <a:solidFill>
                  <a:schemeClr val="bg1"/>
                </a:solidFill>
                <a:hlinkClick r:id="rId5" tooltip="Sibiř"/>
              </a:rPr>
              <a:t>Sibiři</a:t>
            </a:r>
            <a:r>
              <a:rPr lang="cs-CZ" sz="2400" dirty="0">
                <a:solidFill>
                  <a:schemeClr val="bg1"/>
                </a:solidFill>
              </a:rPr>
              <a:t> a na </a:t>
            </a:r>
            <a:r>
              <a:rPr lang="cs-CZ" sz="2400" dirty="0">
                <a:solidFill>
                  <a:schemeClr val="bg1"/>
                </a:solidFill>
                <a:hlinkClick r:id="rId6" tooltip="Aljaška"/>
              </a:rPr>
              <a:t>Aljašce</a:t>
            </a:r>
            <a:r>
              <a:rPr lang="cs-CZ" sz="2400" dirty="0">
                <a:solidFill>
                  <a:schemeClr val="bg1"/>
                </a:solidFill>
              </a:rPr>
              <a:t>, kde nalezl důkazy o tom, že indiáni mají asijský </a:t>
            </a:r>
            <a:r>
              <a:rPr lang="cs-CZ" sz="2400" dirty="0" smtClean="0">
                <a:solidFill>
                  <a:schemeClr val="bg1"/>
                </a:solidFill>
              </a:rPr>
              <a:t>původ.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6672"/>
            <a:ext cx="2376264" cy="2988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900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20891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LIDSKÁ  PLEMENA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r>
              <a:rPr lang="pl-PL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výstup: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a rozliší lidské rasy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lidské plemeno, rasa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96752"/>
            <a:ext cx="71287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sz="2400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sz="2400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sz="2400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cs-CZ" sz="2800" dirty="0">
                <a:solidFill>
                  <a:schemeClr val="bg1"/>
                </a:solidFill>
                <a:hlinkClick r:id="rId2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cs.wikipedia.org/wiki/Ale%C5%A1_Hrdli%C4%8Dka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http://www.fotosearch.com/photos-images/human-race.html</a:t>
            </a: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306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Martin Králík</cp:lastModifiedBy>
  <cp:revision>43</cp:revision>
  <dcterms:created xsi:type="dcterms:W3CDTF">2011-05-04T20:13:56Z</dcterms:created>
  <dcterms:modified xsi:type="dcterms:W3CDTF">2012-03-14T17:39:53Z</dcterms:modified>
</cp:coreProperties>
</file>