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2" r:id="rId2"/>
    <p:sldId id="261" r:id="rId3"/>
    <p:sldId id="265" r:id="rId4"/>
    <p:sldId id="270" r:id="rId5"/>
    <p:sldId id="269" r:id="rId6"/>
    <p:sldId id="271" r:id="rId7"/>
    <p:sldId id="272" r:id="rId8"/>
    <p:sldId id="260" r:id="rId9"/>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0" d="100"/>
          <a:sy n="60" d="100"/>
        </p:scale>
        <p:origin x="-1450" y="-168"/>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C87938CC-2EF6-49F5-9F58-843C9416F6BD}" type="datetimeFigureOut">
              <a:rPr lang="cs-CZ" smtClean="0"/>
              <a:pPr/>
              <a:t>6.6.2013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41E33E5-F15E-4312-85F6-EFC6498094D7}" type="slidenum">
              <a:rPr lang="cs-CZ" smtClean="0"/>
              <a:pPr/>
              <a:t>‹#›</a:t>
            </a:fld>
            <a:endParaRPr lang="cs-CZ"/>
          </a:p>
        </p:txBody>
      </p:sp>
    </p:spTree>
    <p:extLst>
      <p:ext uri="{BB962C8B-B14F-4D97-AF65-F5344CB8AC3E}">
        <p14:creationId xmlns:p14="http://schemas.microsoft.com/office/powerpoint/2010/main" xmlns="" val="21961585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C87938CC-2EF6-49F5-9F58-843C9416F6BD}" type="datetimeFigureOut">
              <a:rPr lang="cs-CZ" smtClean="0"/>
              <a:pPr/>
              <a:t>6.6.2013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41E33E5-F15E-4312-85F6-EFC6498094D7}" type="slidenum">
              <a:rPr lang="cs-CZ" smtClean="0"/>
              <a:pPr/>
              <a:t>‹#›</a:t>
            </a:fld>
            <a:endParaRPr lang="cs-CZ"/>
          </a:p>
        </p:txBody>
      </p:sp>
    </p:spTree>
    <p:extLst>
      <p:ext uri="{BB962C8B-B14F-4D97-AF65-F5344CB8AC3E}">
        <p14:creationId xmlns:p14="http://schemas.microsoft.com/office/powerpoint/2010/main" xmlns="" val="29808461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C87938CC-2EF6-49F5-9F58-843C9416F6BD}" type="datetimeFigureOut">
              <a:rPr lang="cs-CZ" smtClean="0"/>
              <a:pPr/>
              <a:t>6.6.2013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41E33E5-F15E-4312-85F6-EFC6498094D7}" type="slidenum">
              <a:rPr lang="cs-CZ" smtClean="0"/>
              <a:pPr/>
              <a:t>‹#›</a:t>
            </a:fld>
            <a:endParaRPr lang="cs-CZ"/>
          </a:p>
        </p:txBody>
      </p:sp>
    </p:spTree>
    <p:extLst>
      <p:ext uri="{BB962C8B-B14F-4D97-AF65-F5344CB8AC3E}">
        <p14:creationId xmlns:p14="http://schemas.microsoft.com/office/powerpoint/2010/main" xmlns="" val="24127164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C87938CC-2EF6-49F5-9F58-843C9416F6BD}" type="datetimeFigureOut">
              <a:rPr lang="cs-CZ" smtClean="0"/>
              <a:pPr/>
              <a:t>6.6.2013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341E33E5-F15E-4312-85F6-EFC6498094D7}" type="slidenum">
              <a:rPr lang="cs-CZ" smtClean="0"/>
              <a:pPr/>
              <a:t>‹#›</a:t>
            </a:fld>
            <a:endParaRPr lang="cs-CZ"/>
          </a:p>
        </p:txBody>
      </p:sp>
    </p:spTree>
    <p:extLst>
      <p:ext uri="{BB962C8B-B14F-4D97-AF65-F5344CB8AC3E}">
        <p14:creationId xmlns:p14="http://schemas.microsoft.com/office/powerpoint/2010/main" xmlns="" val="2176757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C87938CC-2EF6-49F5-9F58-843C9416F6BD}" type="datetimeFigureOut">
              <a:rPr lang="cs-CZ" smtClean="0"/>
              <a:pPr/>
              <a:t>6.6.2013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341E33E5-F15E-4312-85F6-EFC6498094D7}" type="slidenum">
              <a:rPr lang="cs-CZ" smtClean="0"/>
              <a:pPr/>
              <a:t>‹#›</a:t>
            </a:fld>
            <a:endParaRPr lang="cs-CZ"/>
          </a:p>
        </p:txBody>
      </p:sp>
    </p:spTree>
    <p:extLst>
      <p:ext uri="{BB962C8B-B14F-4D97-AF65-F5344CB8AC3E}">
        <p14:creationId xmlns:p14="http://schemas.microsoft.com/office/powerpoint/2010/main" xmlns="" val="36141276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C87938CC-2EF6-49F5-9F58-843C9416F6BD}" type="datetimeFigureOut">
              <a:rPr lang="cs-CZ" smtClean="0"/>
              <a:pPr/>
              <a:t>6.6.2013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341E33E5-F15E-4312-85F6-EFC6498094D7}" type="slidenum">
              <a:rPr lang="cs-CZ" smtClean="0"/>
              <a:pPr/>
              <a:t>‹#›</a:t>
            </a:fld>
            <a:endParaRPr lang="cs-CZ"/>
          </a:p>
        </p:txBody>
      </p:sp>
    </p:spTree>
    <p:extLst>
      <p:ext uri="{BB962C8B-B14F-4D97-AF65-F5344CB8AC3E}">
        <p14:creationId xmlns:p14="http://schemas.microsoft.com/office/powerpoint/2010/main" xmlns="" val="41948522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C87938CC-2EF6-49F5-9F58-843C9416F6BD}" type="datetimeFigureOut">
              <a:rPr lang="cs-CZ" smtClean="0"/>
              <a:pPr/>
              <a:t>6.6.2013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341E33E5-F15E-4312-85F6-EFC6498094D7}" type="slidenum">
              <a:rPr lang="cs-CZ" smtClean="0"/>
              <a:pPr/>
              <a:t>‹#›</a:t>
            </a:fld>
            <a:endParaRPr lang="cs-CZ"/>
          </a:p>
        </p:txBody>
      </p:sp>
    </p:spTree>
    <p:extLst>
      <p:ext uri="{BB962C8B-B14F-4D97-AF65-F5344CB8AC3E}">
        <p14:creationId xmlns:p14="http://schemas.microsoft.com/office/powerpoint/2010/main" xmlns="" val="1350938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C87938CC-2EF6-49F5-9F58-843C9416F6BD}" type="datetimeFigureOut">
              <a:rPr lang="cs-CZ" smtClean="0"/>
              <a:pPr/>
              <a:t>6.6.2013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341E33E5-F15E-4312-85F6-EFC6498094D7}" type="slidenum">
              <a:rPr lang="cs-CZ" smtClean="0"/>
              <a:pPr/>
              <a:t>‹#›</a:t>
            </a:fld>
            <a:endParaRPr lang="cs-CZ"/>
          </a:p>
        </p:txBody>
      </p:sp>
    </p:spTree>
    <p:extLst>
      <p:ext uri="{BB962C8B-B14F-4D97-AF65-F5344CB8AC3E}">
        <p14:creationId xmlns:p14="http://schemas.microsoft.com/office/powerpoint/2010/main" xmlns="" val="36556843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C87938CC-2EF6-49F5-9F58-843C9416F6BD}" type="datetimeFigureOut">
              <a:rPr lang="cs-CZ" smtClean="0"/>
              <a:pPr/>
              <a:t>6.6.2013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341E33E5-F15E-4312-85F6-EFC6498094D7}" type="slidenum">
              <a:rPr lang="cs-CZ" smtClean="0"/>
              <a:pPr/>
              <a:t>‹#›</a:t>
            </a:fld>
            <a:endParaRPr lang="cs-CZ"/>
          </a:p>
        </p:txBody>
      </p:sp>
    </p:spTree>
    <p:extLst>
      <p:ext uri="{BB962C8B-B14F-4D97-AF65-F5344CB8AC3E}">
        <p14:creationId xmlns:p14="http://schemas.microsoft.com/office/powerpoint/2010/main" xmlns="" val="40383612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C87938CC-2EF6-49F5-9F58-843C9416F6BD}" type="datetimeFigureOut">
              <a:rPr lang="cs-CZ" smtClean="0"/>
              <a:pPr/>
              <a:t>6.6.2013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41E33E5-F15E-4312-85F6-EFC6498094D7}" type="slidenum">
              <a:rPr lang="cs-CZ" smtClean="0"/>
              <a:pPr/>
              <a:t>‹#›</a:t>
            </a:fld>
            <a:endParaRPr lang="cs-CZ"/>
          </a:p>
        </p:txBody>
      </p:sp>
    </p:spTree>
    <p:extLst>
      <p:ext uri="{BB962C8B-B14F-4D97-AF65-F5344CB8AC3E}">
        <p14:creationId xmlns:p14="http://schemas.microsoft.com/office/powerpoint/2010/main" xmlns="" val="18100962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C87938CC-2EF6-49F5-9F58-843C9416F6BD}" type="datetimeFigureOut">
              <a:rPr lang="cs-CZ" smtClean="0"/>
              <a:pPr/>
              <a:t>6.6.2013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41E33E5-F15E-4312-85F6-EFC6498094D7}" type="slidenum">
              <a:rPr lang="cs-CZ" smtClean="0"/>
              <a:pPr/>
              <a:t>‹#›</a:t>
            </a:fld>
            <a:endParaRPr lang="cs-CZ"/>
          </a:p>
        </p:txBody>
      </p:sp>
    </p:spTree>
    <p:extLst>
      <p:ext uri="{BB962C8B-B14F-4D97-AF65-F5344CB8AC3E}">
        <p14:creationId xmlns:p14="http://schemas.microsoft.com/office/powerpoint/2010/main" xmlns="" val="16504433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87938CC-2EF6-49F5-9F58-843C9416F6BD}" type="datetimeFigureOut">
              <a:rPr lang="cs-CZ" smtClean="0"/>
              <a:pPr/>
              <a:t>6.6.2013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41E33E5-F15E-4312-85F6-EFC6498094D7}" type="slidenum">
              <a:rPr lang="cs-CZ" smtClean="0"/>
              <a:pPr/>
              <a:t>‹#›</a:t>
            </a:fld>
            <a:endParaRPr lang="cs-CZ"/>
          </a:p>
        </p:txBody>
      </p:sp>
    </p:spTree>
    <p:extLst>
      <p:ext uri="{BB962C8B-B14F-4D97-AF65-F5344CB8AC3E}">
        <p14:creationId xmlns:p14="http://schemas.microsoft.com/office/powerpoint/2010/main" xmlns="" val="5123394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ulka 3"/>
          <p:cNvGraphicFramePr>
            <a:graphicFrameLocks noGrp="1"/>
          </p:cNvGraphicFramePr>
          <p:nvPr>
            <p:extLst>
              <p:ext uri="{D42A27DB-BD31-4B8C-83A1-F6EECF244321}">
                <p14:modId xmlns:p14="http://schemas.microsoft.com/office/powerpoint/2010/main" xmlns="" val="1904253972"/>
              </p:ext>
            </p:extLst>
          </p:nvPr>
        </p:nvGraphicFramePr>
        <p:xfrm>
          <a:off x="114300" y="764704"/>
          <a:ext cx="9029700" cy="5061585"/>
        </p:xfrm>
        <a:graphic>
          <a:graphicData uri="http://schemas.openxmlformats.org/drawingml/2006/table">
            <a:tbl>
              <a:tblPr/>
              <a:tblGrid>
                <a:gridCol w="2024063"/>
                <a:gridCol w="7005637"/>
              </a:tblGrid>
              <a:tr h="1647825">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cs-CZ" sz="2800" b="0" i="0" u="none" strike="noStrike" cap="none" normalizeH="0" baseline="0" dirty="0" smtClean="0">
                        <a:ln>
                          <a:noFill/>
                        </a:ln>
                        <a:solidFill>
                          <a:schemeClr val="tx1"/>
                        </a:solidFill>
                        <a:effectLst/>
                        <a:latin typeface="Arial" charset="0"/>
                      </a:endParaRPr>
                    </a:p>
                  </a:txBody>
                  <a:tcPr horzOverflow="overflow">
                    <a:lnL cap="flat">
                      <a:noFill/>
                    </a:lnL>
                    <a:lnR cap="flat">
                      <a:noFill/>
                    </a:lnR>
                    <a:lnT cap="flat">
                      <a:noFill/>
                    </a:lnT>
                    <a:lnB w="25400" cap="flat" cmpd="sng" algn="ctr">
                      <a:solidFill>
                        <a:srgbClr val="FFFFFF"/>
                      </a:solidFill>
                      <a:prstDash val="solid"/>
                      <a:round/>
                      <a:headEnd type="none" w="med" len="med"/>
                      <a:tailEnd type="none" w="med" len="med"/>
                    </a:lnB>
                    <a:lnTlToBr>
                      <a:noFill/>
                    </a:lnTlToBr>
                    <a:lnBlToTr>
                      <a:noFill/>
                    </a:lnBlToTr>
                    <a:solidFill>
                      <a:srgbClr val="CCCCCC"/>
                    </a:solidFill>
                  </a:tcPr>
                </a:tc>
                <a:tc hMerge="1">
                  <a:txBody>
                    <a:bodyPr/>
                    <a:lstStyle/>
                    <a:p>
                      <a:endParaRPr lang="cs-CZ"/>
                    </a:p>
                  </a:txBody>
                  <a:tcPr/>
                </a:tc>
              </a:tr>
              <a:tr h="2698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1" u="sng"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Autor</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cap="flat">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0" u="none"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Mgr. Zbyněk Jícha</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w="25400" cap="flat" cmpd="sng" algn="ctr">
                      <a:solidFill>
                        <a:srgbClr val="FFFFFF"/>
                      </a:solidFill>
                      <a:prstDash val="solid"/>
                      <a:round/>
                      <a:headEnd type="none" w="med" len="med"/>
                      <a:tailEnd type="none" w="med" len="med"/>
                    </a:lnL>
                    <a:lnR cap="flat">
                      <a:noFill/>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F2F2F2"/>
                    </a:solidFill>
                  </a:tcPr>
                </a:tc>
              </a:tr>
              <a:tr h="2825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1" u="sng"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Škola</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cap="flat">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CCCCCC"/>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0" u="none"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ZŠ a MŠ Stožec, okres Prachatice</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w="25400" cap="flat" cmpd="sng" algn="ctr">
                      <a:solidFill>
                        <a:srgbClr val="FFFFFF"/>
                      </a:solidFill>
                      <a:prstDash val="solid"/>
                      <a:round/>
                      <a:headEnd type="none" w="med" len="med"/>
                      <a:tailEnd type="none" w="med" len="med"/>
                    </a:lnL>
                    <a:lnR cap="flat">
                      <a:noFill/>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CCCCCC"/>
                    </a:solidFill>
                  </a:tcPr>
                </a:tc>
              </a:tr>
              <a:tr h="2825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1" u="sng"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Téma</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cap="flat">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s-CZ" sz="1600" b="0" i="0" u="none" strike="noStrike" cap="none" normalizeH="0" baseline="0" dirty="0" smtClean="0">
                          <a:ln>
                            <a:noFill/>
                          </a:ln>
                          <a:solidFill>
                            <a:schemeClr val="tx1"/>
                          </a:solidFill>
                          <a:effectLst/>
                          <a:latin typeface="Times New Roman" pitchFamily="18" charset="0"/>
                          <a:cs typeface="Times New Roman" pitchFamily="18" charset="0"/>
                        </a:rPr>
                        <a:t>Naučný text-nedokončené věty </a:t>
                      </a:r>
                      <a:endParaRPr kumimoji="0" lang="cs-CZ" sz="1600" b="0" i="0" u="none" strike="noStrike" cap="none" normalizeH="0" baseline="0" dirty="0" smtClean="0">
                        <a:ln>
                          <a:noFill/>
                        </a:ln>
                        <a:solidFill>
                          <a:schemeClr val="tx1"/>
                        </a:solidFill>
                        <a:effectLst/>
                        <a:latin typeface="Times New Roman" pitchFamily="18" charset="0"/>
                        <a:cs typeface="Times New Roman" pitchFamily="18" charset="0"/>
                      </a:endParaRPr>
                    </a:p>
                  </a:txBody>
                  <a:tcPr horzOverflow="overflow">
                    <a:lnL w="25400" cap="flat" cmpd="sng" algn="ctr">
                      <a:solidFill>
                        <a:srgbClr val="FFFFFF"/>
                      </a:solidFill>
                      <a:prstDash val="solid"/>
                      <a:round/>
                      <a:headEnd type="none" w="med" len="med"/>
                      <a:tailEnd type="none" w="med" len="med"/>
                    </a:lnL>
                    <a:lnR cap="flat">
                      <a:noFill/>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F2F2F2"/>
                    </a:solidFill>
                  </a:tcPr>
                </a:tc>
              </a:tr>
              <a:tr h="2825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1" u="sng"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Název materiálu</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cap="flat">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CCCCCC"/>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0" u="none"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VY_12_INOVACE_36_RYBÁŘSTVÍ</a:t>
                      </a:r>
                      <a:endParaRPr kumimoji="0" lang="cs-CZ" sz="1600" b="0" i="0" u="none" strike="noStrike" cap="none" normalizeH="0" baseline="0" dirty="0" smtClean="0">
                        <a:ln>
                          <a:noFill/>
                        </a:ln>
                        <a:solidFill>
                          <a:schemeClr val="tx1"/>
                        </a:solidFill>
                        <a:effectLst/>
                        <a:latin typeface="Times New Roman" pitchFamily="18" charset="0"/>
                        <a:ea typeface="Times New Roman" pitchFamily="18" charset="0"/>
                        <a:cs typeface="Calibri" pitchFamily="34" charset="0"/>
                      </a:endParaRPr>
                    </a:p>
                  </a:txBody>
                  <a:tcPr horzOverflow="overflow">
                    <a:lnL w="25400" cap="flat" cmpd="sng" algn="ctr">
                      <a:solidFill>
                        <a:srgbClr val="FFFFFF"/>
                      </a:solidFill>
                      <a:prstDash val="solid"/>
                      <a:round/>
                      <a:headEnd type="none" w="med" len="med"/>
                      <a:tailEnd type="none" w="med" len="med"/>
                    </a:lnL>
                    <a:lnR cap="flat">
                      <a:noFill/>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CCCCCC"/>
                    </a:solidFill>
                  </a:tcPr>
                </a:tc>
              </a:tr>
              <a:tr h="282575">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cap="flat">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CCCCCC"/>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0" u="none"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Sada 2</a:t>
                      </a:r>
                    </a:p>
                  </a:txBody>
                  <a:tcPr horzOverflow="overflow">
                    <a:lnL w="25400" cap="flat" cmpd="sng" algn="ctr">
                      <a:solidFill>
                        <a:srgbClr val="FFFFFF"/>
                      </a:solidFill>
                      <a:prstDash val="solid"/>
                      <a:round/>
                      <a:headEnd type="none" w="med" len="med"/>
                      <a:tailEnd type="none" w="med" len="med"/>
                    </a:lnL>
                    <a:lnR cap="flat">
                      <a:noFill/>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CCCCCC"/>
                    </a:solidFill>
                  </a:tcPr>
                </a:tc>
              </a:tr>
              <a:tr h="2698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1" u="sng"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Předmět</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cap="flat">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0" u="none"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Český jazyk a literatura </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w="25400" cap="flat" cmpd="sng" algn="ctr">
                      <a:solidFill>
                        <a:srgbClr val="FFFFFF"/>
                      </a:solidFill>
                      <a:prstDash val="solid"/>
                      <a:round/>
                      <a:headEnd type="none" w="med" len="med"/>
                      <a:tailEnd type="none" w="med" len="med"/>
                    </a:lnL>
                    <a:lnR cap="flat">
                      <a:noFill/>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F2F2F2"/>
                    </a:solidFill>
                  </a:tcPr>
                </a:tc>
              </a:tr>
              <a:tr h="2825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1" u="sng"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Ročník</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cap="flat">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CCCCCC"/>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0" u="none"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3. a 5. </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w="25400" cap="flat" cmpd="sng" algn="ctr">
                      <a:solidFill>
                        <a:srgbClr val="FFFFFF"/>
                      </a:solidFill>
                      <a:prstDash val="solid"/>
                      <a:round/>
                      <a:headEnd type="none" w="med" len="med"/>
                      <a:tailEnd type="none" w="med" len="med"/>
                    </a:lnL>
                    <a:lnR cap="flat">
                      <a:noFill/>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CCCCCC"/>
                    </a:solidFill>
                  </a:tcPr>
                </a:tc>
              </a:tr>
              <a:tr h="2825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1" u="sng"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Číslo projektu</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cap="flat">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cs-CZ" sz="1800" kern="1200" dirty="0" smtClean="0">
                          <a:solidFill>
                            <a:schemeClr val="tx1"/>
                          </a:solidFill>
                          <a:effectLst/>
                          <a:latin typeface="Times New Roman" pitchFamily="18" charset="0"/>
                          <a:ea typeface="+mn-ea"/>
                          <a:cs typeface="Times New Roman" pitchFamily="18" charset="0"/>
                        </a:rPr>
                        <a:t>CZ.1.07/1.4.00/21.0697</a:t>
                      </a:r>
                      <a:endParaRPr lang="cs-CZ" dirty="0" smtClean="0">
                        <a:latin typeface="Times New Roman" pitchFamily="18" charset="0"/>
                        <a:cs typeface="Times New Roman" pitchFamily="18" charset="0"/>
                      </a:endParaRPr>
                    </a:p>
                  </a:txBody>
                  <a:tcPr horzOverflow="overflow">
                    <a:lnL w="25400" cap="flat" cmpd="sng" algn="ctr">
                      <a:solidFill>
                        <a:srgbClr val="FFFFFF"/>
                      </a:solidFill>
                      <a:prstDash val="solid"/>
                      <a:round/>
                      <a:headEnd type="none" w="med" len="med"/>
                      <a:tailEnd type="none" w="med" len="med"/>
                    </a:lnL>
                    <a:lnR cap="flat">
                      <a:noFill/>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F2F2F2"/>
                    </a:solidFill>
                  </a:tcPr>
                </a:tc>
              </a:tr>
              <a:tr h="268288">
                <a:tc>
                  <a:txBody>
                    <a:bodyPr/>
                    <a:lstStyle/>
                    <a:p>
                      <a:pPr marL="0" marR="0" lvl="0" indent="0" algn="l" defTabSz="914400" rtl="0" eaLnBrk="1" fontAlgn="base" latinLnBrk="0" hangingPunct="1">
                        <a:lnSpc>
                          <a:spcPct val="100000"/>
                        </a:lnSpc>
                        <a:spcBef>
                          <a:spcPct val="0"/>
                        </a:spcBef>
                        <a:spcAft>
                          <a:spcPct val="0"/>
                        </a:spcAft>
                        <a:buClrTx/>
                        <a:buSzTx/>
                        <a:buFontTx/>
                        <a:buNone/>
                        <a:tabLst>
                          <a:tab pos="876300" algn="l"/>
                        </a:tabLst>
                      </a:pPr>
                      <a:r>
                        <a:rPr kumimoji="0" lang="cs-CZ" sz="1600" b="0" i="1" u="sng"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Datum vytvoření</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cap="flat">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CCCCCC"/>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s-CZ" sz="1600" b="0" i="0" u="none" strike="noStrike" cap="none" normalizeH="0" baseline="0" dirty="0" smtClean="0">
                          <a:ln>
                            <a:noFill/>
                          </a:ln>
                          <a:solidFill>
                            <a:schemeClr val="tx1"/>
                          </a:solidFill>
                          <a:effectLst/>
                          <a:latin typeface="Times New Roman" pitchFamily="18" charset="0"/>
                          <a:cs typeface="Times New Roman" pitchFamily="18" charset="0"/>
                        </a:rPr>
                        <a:t>2. 4. </a:t>
                      </a:r>
                      <a:r>
                        <a:rPr kumimoji="0" lang="cs-CZ" sz="1600" b="0" i="0" u="none" strike="noStrike" cap="none" normalizeH="0" baseline="0" dirty="0" smtClean="0">
                          <a:ln>
                            <a:noFill/>
                          </a:ln>
                          <a:solidFill>
                            <a:schemeClr val="tx1"/>
                          </a:solidFill>
                          <a:effectLst/>
                          <a:latin typeface="Times New Roman" pitchFamily="18" charset="0"/>
                          <a:cs typeface="Times New Roman" pitchFamily="18" charset="0"/>
                        </a:rPr>
                        <a:t>2013</a:t>
                      </a:r>
                    </a:p>
                  </a:txBody>
                  <a:tcPr horzOverflow="overflow">
                    <a:lnL w="25400" cap="flat" cmpd="sng" algn="ctr">
                      <a:solidFill>
                        <a:srgbClr val="FFFFFF"/>
                      </a:solidFill>
                      <a:prstDash val="solid"/>
                      <a:round/>
                      <a:headEnd type="none" w="med" len="med"/>
                      <a:tailEnd type="none" w="med" len="med"/>
                    </a:lnL>
                    <a:lnR cap="flat">
                      <a:noFill/>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CCCCCC"/>
                    </a:solidFill>
                  </a:tcPr>
                </a:tc>
              </a:tr>
              <a:tr h="276225">
                <a:tc>
                  <a:txBody>
                    <a:bodyPr/>
                    <a:lstStyle/>
                    <a:p>
                      <a:pPr marL="0" marR="0" lvl="0" indent="0" algn="l" defTabSz="914400" rtl="0" eaLnBrk="1" fontAlgn="base" latinLnBrk="0" hangingPunct="1">
                        <a:lnSpc>
                          <a:spcPct val="100000"/>
                        </a:lnSpc>
                        <a:spcBef>
                          <a:spcPct val="0"/>
                        </a:spcBef>
                        <a:spcAft>
                          <a:spcPct val="0"/>
                        </a:spcAft>
                        <a:buClrTx/>
                        <a:buSzTx/>
                        <a:buFontTx/>
                        <a:buNone/>
                        <a:tabLst>
                          <a:tab pos="876300" algn="l"/>
                        </a:tabLst>
                      </a:pPr>
                      <a:r>
                        <a:rPr kumimoji="0" lang="cs-CZ" sz="1600" b="0" i="1" u="sng"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Klíčová slova</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cap="flat">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cap="flat">
                      <a:noFill/>
                    </a:lnB>
                    <a:lnTlToBr>
                      <a:noFill/>
                    </a:lnTlToBr>
                    <a:lnBlToTr>
                      <a:noFill/>
                    </a:lnBlToTr>
                    <a:solidFill>
                      <a:srgbClr val="CCCCCC"/>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s-CZ" sz="1600" b="0" i="0" u="none" strike="noStrike" cap="none" normalizeH="0" baseline="0" dirty="0" smtClean="0">
                          <a:ln>
                            <a:noFill/>
                          </a:ln>
                          <a:solidFill>
                            <a:schemeClr val="tx1"/>
                          </a:solidFill>
                          <a:effectLst/>
                          <a:latin typeface="Times New Roman" pitchFamily="18" charset="0"/>
                          <a:cs typeface="Times New Roman" pitchFamily="18" charset="0"/>
                        </a:rPr>
                        <a:t>naučný text, rybářství, nedokončené věty</a:t>
                      </a:r>
                      <a:endParaRPr kumimoji="0" lang="cs-CZ" sz="1600" b="0" i="0" u="none" strike="noStrike" cap="none" normalizeH="0" baseline="0" dirty="0" smtClean="0">
                        <a:ln>
                          <a:noFill/>
                        </a:ln>
                        <a:solidFill>
                          <a:schemeClr val="tx1"/>
                        </a:solidFill>
                        <a:effectLst/>
                        <a:latin typeface="Times New Roman" pitchFamily="18" charset="0"/>
                        <a:cs typeface="Times New Roman" pitchFamily="18" charset="0"/>
                      </a:endParaRPr>
                    </a:p>
                  </a:txBody>
                  <a:tcPr horzOverflow="overflow">
                    <a:lnL w="25400" cap="flat" cmpd="sng" algn="ctr">
                      <a:solidFill>
                        <a:srgbClr val="FFFFFF"/>
                      </a:solidFill>
                      <a:prstDash val="solid"/>
                      <a:round/>
                      <a:headEnd type="none" w="med" len="med"/>
                      <a:tailEnd type="none" w="med" len="med"/>
                    </a:lnL>
                    <a:lnR cap="flat">
                      <a:noFill/>
                    </a:lnR>
                    <a:lnT w="25400" cap="flat" cmpd="sng" algn="ctr">
                      <a:solidFill>
                        <a:srgbClr val="FFFFFF"/>
                      </a:solidFill>
                      <a:prstDash val="solid"/>
                      <a:round/>
                      <a:headEnd type="none" w="med" len="med"/>
                      <a:tailEnd type="none" w="med" len="med"/>
                    </a:lnT>
                    <a:lnB cap="flat">
                      <a:noFill/>
                    </a:lnB>
                    <a:lnTlToBr>
                      <a:noFill/>
                    </a:lnTlToBr>
                    <a:lnBlToTr>
                      <a:noFill/>
                    </a:lnBlToTr>
                    <a:solidFill>
                      <a:srgbClr val="CCCCCC"/>
                    </a:solidFill>
                  </a:tcPr>
                </a:tc>
              </a:tr>
            </a:tbl>
          </a:graphicData>
        </a:graphic>
      </p:graphicFrame>
      <p:pic>
        <p:nvPicPr>
          <p:cNvPr id="5" name="obrázek 5"/>
          <p:cNvPicPr>
            <a:picLocks noChangeAspect="1" noChangeArrowheads="1"/>
          </p:cNvPicPr>
          <p:nvPr/>
        </p:nvPicPr>
        <p:blipFill>
          <a:blip r:embed="rId2" cstate="print"/>
          <a:srcRect/>
          <a:stretch>
            <a:fillRect/>
          </a:stretch>
        </p:blipFill>
        <p:spPr bwMode="auto">
          <a:xfrm>
            <a:off x="1547664" y="1052736"/>
            <a:ext cx="6265863" cy="1214437"/>
          </a:xfrm>
          <a:prstGeom prst="rect">
            <a:avLst/>
          </a:prstGeom>
          <a:noFill/>
          <a:ln w="9525">
            <a:noFill/>
            <a:miter lim="800000"/>
            <a:headEnd/>
            <a:tailEnd/>
          </a:ln>
        </p:spPr>
      </p:pic>
    </p:spTree>
    <p:extLst>
      <p:ext uri="{BB962C8B-B14F-4D97-AF65-F5344CB8AC3E}">
        <p14:creationId xmlns:p14="http://schemas.microsoft.com/office/powerpoint/2010/main" xmlns="" val="2381201188"/>
      </p:ext>
    </p:extLst>
  </p:cSld>
  <p:clrMapOvr>
    <a:masterClrMapping/>
  </p:clrMapOvr>
  <p:transition>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chemeClr val="accent3">
              <a:lumMod val="40000"/>
              <a:lumOff val="60000"/>
            </a:schemeClr>
          </a:solidFill>
        </p:spPr>
        <p:txBody>
          <a:bodyPr/>
          <a:lstStyle/>
          <a:p>
            <a:r>
              <a:rPr lang="cs-CZ" dirty="0" smtClean="0"/>
              <a:t>Anotace </a:t>
            </a:r>
            <a:endParaRPr lang="cs-CZ" dirty="0"/>
          </a:p>
        </p:txBody>
      </p:sp>
      <p:sp>
        <p:nvSpPr>
          <p:cNvPr id="3" name="TextovéPole 2"/>
          <p:cNvSpPr txBox="1"/>
          <p:nvPr/>
        </p:nvSpPr>
        <p:spPr>
          <a:xfrm>
            <a:off x="755576" y="1916832"/>
            <a:ext cx="7560840" cy="1477328"/>
          </a:xfrm>
          <a:prstGeom prst="rect">
            <a:avLst/>
          </a:prstGeom>
          <a:noFill/>
        </p:spPr>
        <p:txBody>
          <a:bodyPr wrap="square" rtlCol="0">
            <a:spAutoFit/>
          </a:bodyPr>
          <a:lstStyle/>
          <a:p>
            <a:pPr algn="just"/>
            <a:r>
              <a:rPr lang="cs-CZ" dirty="0" smtClean="0"/>
              <a:t>Prezentace je určena pro čtení ve 3. a 5. ročníku. Cílem je seznámit </a:t>
            </a:r>
            <a:r>
              <a:rPr lang="cs-CZ" dirty="0" smtClean="0"/>
              <a:t>žáky              s naučným textem, který vypráví o </a:t>
            </a:r>
            <a:r>
              <a:rPr lang="cs-CZ" dirty="0" smtClean="0"/>
              <a:t>práci rybářů</a:t>
            </a:r>
            <a:r>
              <a:rPr lang="cs-CZ" dirty="0" smtClean="0"/>
              <a:t>. Žáci nejprve čtou obtížná            a dlouhá slova, která se v textu vyskytují. Po přečtení textu následují reakce na otázky k přečtenému textu. Závěrem prezentace si žáci mohou ověřit svou pozornost při čtení na nedokončených větách. </a:t>
            </a:r>
            <a:endParaRPr lang="cs-CZ" dirty="0"/>
          </a:p>
        </p:txBody>
      </p:sp>
    </p:spTree>
    <p:extLst>
      <p:ext uri="{BB962C8B-B14F-4D97-AF65-F5344CB8AC3E}">
        <p14:creationId xmlns:p14="http://schemas.microsoft.com/office/powerpoint/2010/main" xmlns="" val="126244687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922114"/>
          </a:xfrm>
          <a:solidFill>
            <a:srgbClr val="FFFF00"/>
          </a:solidFill>
        </p:spPr>
        <p:txBody>
          <a:bodyPr>
            <a:noAutofit/>
          </a:bodyPr>
          <a:lstStyle/>
          <a:p>
            <a:r>
              <a:rPr lang="cs-CZ" dirty="0" smtClean="0"/>
              <a:t>Přečti obtížná víceslabičná slova</a:t>
            </a:r>
            <a:endParaRPr lang="cs-CZ" dirty="0"/>
          </a:p>
        </p:txBody>
      </p:sp>
      <p:sp>
        <p:nvSpPr>
          <p:cNvPr id="10" name="TextovéPole 9"/>
          <p:cNvSpPr txBox="1"/>
          <p:nvPr/>
        </p:nvSpPr>
        <p:spPr>
          <a:xfrm>
            <a:off x="971600" y="1844824"/>
            <a:ext cx="2736304" cy="4401205"/>
          </a:xfrm>
          <a:prstGeom prst="rect">
            <a:avLst/>
          </a:prstGeom>
          <a:solidFill>
            <a:schemeClr val="accent6">
              <a:lumMod val="20000"/>
              <a:lumOff val="80000"/>
            </a:schemeClr>
          </a:solidFill>
        </p:spPr>
        <p:txBody>
          <a:bodyPr wrap="square" rtlCol="0">
            <a:spAutoFit/>
          </a:bodyPr>
          <a:lstStyle/>
          <a:p>
            <a:r>
              <a:rPr lang="cs-CZ" sz="2800" dirty="0" smtClean="0"/>
              <a:t>r</a:t>
            </a:r>
            <a:r>
              <a:rPr lang="cs-CZ" sz="2800" dirty="0" smtClean="0"/>
              <a:t>ozradostněn</a:t>
            </a:r>
          </a:p>
          <a:p>
            <a:r>
              <a:rPr lang="cs-CZ" sz="2800" dirty="0" smtClean="0"/>
              <a:t>n</a:t>
            </a:r>
            <a:r>
              <a:rPr lang="cs-CZ" sz="2800" dirty="0" smtClean="0"/>
              <a:t>ejjistější</a:t>
            </a:r>
          </a:p>
          <a:p>
            <a:r>
              <a:rPr lang="cs-CZ" sz="2800" dirty="0" smtClean="0"/>
              <a:t>z</a:t>
            </a:r>
            <a:r>
              <a:rPr lang="cs-CZ" sz="2800" dirty="0" smtClean="0"/>
              <a:t>ámečnictví</a:t>
            </a:r>
          </a:p>
          <a:p>
            <a:r>
              <a:rPr lang="cs-CZ" sz="2800" dirty="0" smtClean="0"/>
              <a:t>k</a:t>
            </a:r>
            <a:r>
              <a:rPr lang="cs-CZ" sz="2800" dirty="0" smtClean="0"/>
              <a:t>rátkozrakost</a:t>
            </a:r>
          </a:p>
          <a:p>
            <a:r>
              <a:rPr lang="cs-CZ" sz="2800" dirty="0" smtClean="0"/>
              <a:t>n</a:t>
            </a:r>
            <a:r>
              <a:rPr lang="cs-CZ" sz="2800" dirty="0" smtClean="0"/>
              <a:t>esvědomitost</a:t>
            </a:r>
          </a:p>
          <a:p>
            <a:r>
              <a:rPr lang="cs-CZ" sz="2800" dirty="0" err="1" smtClean="0"/>
              <a:t>p</a:t>
            </a:r>
            <a:r>
              <a:rPr lang="cs-CZ" sz="2800" dirty="0" err="1" smtClean="0"/>
              <a:t>ošplouchává</a:t>
            </a:r>
            <a:endParaRPr lang="cs-CZ" sz="2800" dirty="0" smtClean="0"/>
          </a:p>
          <a:p>
            <a:r>
              <a:rPr lang="cs-CZ" sz="2800" dirty="0" smtClean="0"/>
              <a:t>n</a:t>
            </a:r>
            <a:r>
              <a:rPr lang="cs-CZ" sz="2800" dirty="0" smtClean="0"/>
              <a:t>euskutečnitelný</a:t>
            </a:r>
          </a:p>
          <a:p>
            <a:r>
              <a:rPr lang="cs-CZ" sz="2800" dirty="0" smtClean="0"/>
              <a:t>k</a:t>
            </a:r>
            <a:r>
              <a:rPr lang="cs-CZ" sz="2800" dirty="0" smtClean="0"/>
              <a:t>oroptvičky</a:t>
            </a:r>
          </a:p>
          <a:p>
            <a:r>
              <a:rPr lang="cs-CZ" sz="2800" dirty="0" smtClean="0"/>
              <a:t>d</a:t>
            </a:r>
            <a:r>
              <a:rPr lang="cs-CZ" sz="2800" dirty="0" smtClean="0"/>
              <a:t>louhotrvající</a:t>
            </a:r>
          </a:p>
          <a:p>
            <a:r>
              <a:rPr lang="cs-CZ" sz="2800" dirty="0" smtClean="0"/>
              <a:t>rozžehneme</a:t>
            </a:r>
            <a:endParaRPr lang="cs-CZ" sz="2800" dirty="0"/>
          </a:p>
        </p:txBody>
      </p:sp>
      <p:sp>
        <p:nvSpPr>
          <p:cNvPr id="11" name="TextovéPole 10"/>
          <p:cNvSpPr txBox="1"/>
          <p:nvPr/>
        </p:nvSpPr>
        <p:spPr>
          <a:xfrm>
            <a:off x="5076056" y="1772816"/>
            <a:ext cx="3096344" cy="4401205"/>
          </a:xfrm>
          <a:prstGeom prst="rect">
            <a:avLst/>
          </a:prstGeom>
          <a:solidFill>
            <a:schemeClr val="accent6">
              <a:lumMod val="20000"/>
              <a:lumOff val="80000"/>
            </a:schemeClr>
          </a:solidFill>
        </p:spPr>
        <p:txBody>
          <a:bodyPr wrap="square" rtlCol="0">
            <a:spAutoFit/>
          </a:bodyPr>
          <a:lstStyle/>
          <a:p>
            <a:r>
              <a:rPr lang="cs-CZ" sz="2800" dirty="0" smtClean="0"/>
              <a:t>Odstrašující</a:t>
            </a:r>
          </a:p>
          <a:p>
            <a:r>
              <a:rPr lang="cs-CZ" sz="2800" dirty="0" smtClean="0"/>
              <a:t>Dělostřelectvo</a:t>
            </a:r>
          </a:p>
          <a:p>
            <a:r>
              <a:rPr lang="cs-CZ" sz="2800" dirty="0" smtClean="0"/>
              <a:t>Chladnokrevný</a:t>
            </a:r>
          </a:p>
          <a:p>
            <a:r>
              <a:rPr lang="cs-CZ" sz="2800" dirty="0" smtClean="0"/>
              <a:t>Neproklouznout</a:t>
            </a:r>
          </a:p>
          <a:p>
            <a:r>
              <a:rPr lang="cs-CZ" sz="2800" dirty="0" smtClean="0"/>
              <a:t>Přesvědčení</a:t>
            </a:r>
          </a:p>
          <a:p>
            <a:r>
              <a:rPr lang="cs-CZ" sz="2800" dirty="0" smtClean="0"/>
              <a:t>Neschopnost</a:t>
            </a:r>
          </a:p>
          <a:p>
            <a:r>
              <a:rPr lang="cs-CZ" sz="2800" dirty="0" smtClean="0"/>
              <a:t>Příležitostně</a:t>
            </a:r>
          </a:p>
          <a:p>
            <a:r>
              <a:rPr lang="cs-CZ" sz="2800" dirty="0" smtClean="0"/>
              <a:t>Pestrobarevná</a:t>
            </a:r>
          </a:p>
          <a:p>
            <a:r>
              <a:rPr lang="cs-CZ" sz="2800" dirty="0" smtClean="0"/>
              <a:t>Jehličnatým</a:t>
            </a:r>
          </a:p>
          <a:p>
            <a:r>
              <a:rPr lang="cs-CZ" sz="2800" dirty="0" smtClean="0"/>
              <a:t>Drahokamy</a:t>
            </a:r>
          </a:p>
        </p:txBody>
      </p:sp>
    </p:spTree>
    <p:extLst>
      <p:ext uri="{BB962C8B-B14F-4D97-AF65-F5344CB8AC3E}">
        <p14:creationId xmlns:p14="http://schemas.microsoft.com/office/powerpoint/2010/main" xmlns="" val="212441254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chemeClr val="accent3">
              <a:lumMod val="60000"/>
              <a:lumOff val="40000"/>
            </a:schemeClr>
          </a:solidFill>
        </p:spPr>
        <p:txBody>
          <a:bodyPr>
            <a:normAutofit/>
          </a:bodyPr>
          <a:lstStyle/>
          <a:p>
            <a:r>
              <a:rPr lang="cs-CZ" sz="3600" dirty="0" smtClean="0"/>
              <a:t>Pokyny pro práci s následujícím textem:</a:t>
            </a:r>
            <a:endParaRPr lang="cs-CZ" sz="3600" dirty="0"/>
          </a:p>
        </p:txBody>
      </p:sp>
      <p:sp>
        <p:nvSpPr>
          <p:cNvPr id="3" name="TextovéPole 2"/>
          <p:cNvSpPr txBox="1"/>
          <p:nvPr/>
        </p:nvSpPr>
        <p:spPr>
          <a:xfrm>
            <a:off x="539552" y="2276872"/>
            <a:ext cx="8064896" cy="2677656"/>
          </a:xfrm>
          <a:prstGeom prst="rect">
            <a:avLst/>
          </a:prstGeom>
          <a:noFill/>
        </p:spPr>
        <p:txBody>
          <a:bodyPr wrap="square" rtlCol="0">
            <a:spAutoFit/>
          </a:bodyPr>
          <a:lstStyle/>
          <a:p>
            <a:pPr>
              <a:buFontTx/>
              <a:buChar char="-"/>
            </a:pPr>
            <a:r>
              <a:rPr lang="cs-CZ" sz="2400" dirty="0" smtClean="0"/>
              <a:t>Text na dalším snímku si přečtěte nejprve potichu a pak celá třída nahlas.</a:t>
            </a:r>
          </a:p>
          <a:p>
            <a:endParaRPr lang="cs-CZ" sz="2400" dirty="0" smtClean="0"/>
          </a:p>
          <a:p>
            <a:pPr>
              <a:buFontTx/>
              <a:buChar char="-"/>
            </a:pPr>
            <a:r>
              <a:rPr lang="cs-CZ" sz="2400" dirty="0" smtClean="0"/>
              <a:t>Vyučující ti rozdá celý text, s kterým budeme pracovat. V tomto textu najdi tu část, kterou jsme četli jako první společně.</a:t>
            </a:r>
          </a:p>
          <a:p>
            <a:endParaRPr lang="cs-CZ" sz="2400" dirty="0" smtClean="0"/>
          </a:p>
          <a:p>
            <a:r>
              <a:rPr lang="cs-CZ" sz="2400" dirty="0" smtClean="0"/>
              <a:t>- Celý text si přečti ještě jednou sám/sama, potichu.</a:t>
            </a:r>
            <a:endParaRPr lang="cs-CZ" sz="24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chemeClr val="accent3">
              <a:lumMod val="60000"/>
              <a:lumOff val="40000"/>
            </a:schemeClr>
          </a:solidFill>
        </p:spPr>
        <p:txBody>
          <a:bodyPr/>
          <a:lstStyle/>
          <a:p>
            <a:r>
              <a:rPr lang="cs-CZ" dirty="0" smtClean="0"/>
              <a:t>Rybářství </a:t>
            </a:r>
            <a:endParaRPr lang="cs-CZ" dirty="0"/>
          </a:p>
        </p:txBody>
      </p:sp>
      <p:sp>
        <p:nvSpPr>
          <p:cNvPr id="3" name="TextovéPole 2"/>
          <p:cNvSpPr txBox="1"/>
          <p:nvPr/>
        </p:nvSpPr>
        <p:spPr>
          <a:xfrm>
            <a:off x="539552" y="1772816"/>
            <a:ext cx="8136904" cy="4524315"/>
          </a:xfrm>
          <a:prstGeom prst="rect">
            <a:avLst/>
          </a:prstGeom>
          <a:noFill/>
        </p:spPr>
        <p:txBody>
          <a:bodyPr wrap="square" rtlCol="0">
            <a:spAutoFit/>
          </a:bodyPr>
          <a:lstStyle/>
          <a:p>
            <a:pPr algn="just"/>
            <a:r>
              <a:rPr lang="cs-CZ" sz="2400" dirty="0" smtClean="0"/>
              <a:t>Rybářský průmysl poskytuje zaměstnání lidem mnoha profesí. Kromě lovu, zpracování a prodeje ryb je třeba vyrábět, udržovat a opravovat rybářskou techniku. </a:t>
            </a:r>
          </a:p>
          <a:p>
            <a:pPr algn="just"/>
            <a:r>
              <a:rPr lang="cs-CZ" sz="2400" dirty="0" smtClean="0"/>
              <a:t>Rybí maso je zdrojem důležitých bílkovin pro lidskou výživu. Nejméně 40% světového úlovku se však zpracovává na hnojivo a rybí moučku. Tou se přikrmují hospodářská zvířata. Toto využít je značně nehospodárné. Zpracováním se znehodnocuje značná část bílkovin.</a:t>
            </a:r>
          </a:p>
          <a:p>
            <a:pPr algn="just"/>
            <a:r>
              <a:rPr lang="cs-CZ" sz="2400" dirty="0" smtClean="0"/>
              <a:t>Téměř každá pobřežní vesnička využívá dary moře. Rybáři se neplaví příliš daleko od břehu. Při lovu používají udice nebo menší sítě. Lov často trvá celý den. Rybáři většinou úlovek prodávají tentýž den, neboť rybí maso se rychle kazí.</a:t>
            </a:r>
            <a:endParaRPr lang="cs-CZ" sz="24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chemeClr val="accent3">
              <a:lumMod val="60000"/>
              <a:lumOff val="40000"/>
            </a:schemeClr>
          </a:solidFill>
        </p:spPr>
        <p:txBody>
          <a:bodyPr/>
          <a:lstStyle/>
          <a:p>
            <a:r>
              <a:rPr lang="cs-CZ" dirty="0" smtClean="0"/>
              <a:t>Otázky k přečtenému textu:</a:t>
            </a:r>
            <a:endParaRPr lang="cs-CZ" dirty="0"/>
          </a:p>
        </p:txBody>
      </p:sp>
      <p:sp>
        <p:nvSpPr>
          <p:cNvPr id="3" name="TextovéPole 2"/>
          <p:cNvSpPr txBox="1"/>
          <p:nvPr/>
        </p:nvSpPr>
        <p:spPr>
          <a:xfrm>
            <a:off x="611560" y="2420888"/>
            <a:ext cx="7848872" cy="3139321"/>
          </a:xfrm>
          <a:prstGeom prst="rect">
            <a:avLst/>
          </a:prstGeom>
          <a:noFill/>
        </p:spPr>
        <p:txBody>
          <a:bodyPr wrap="square" rtlCol="0">
            <a:spAutoFit/>
          </a:bodyPr>
          <a:lstStyle/>
          <a:p>
            <a:pPr marL="342900" indent="-342900">
              <a:buAutoNum type="arabicPeriod"/>
            </a:pPr>
            <a:r>
              <a:rPr lang="cs-CZ" sz="2200" dirty="0" smtClean="0"/>
              <a:t>Co všechno dělají rybáři kromě lovu?</a:t>
            </a:r>
          </a:p>
          <a:p>
            <a:pPr marL="342900" indent="-342900">
              <a:buAutoNum type="arabicPeriod"/>
            </a:pPr>
            <a:r>
              <a:rPr lang="cs-CZ" sz="2200" dirty="0" smtClean="0"/>
              <a:t>Co obsahuje rybí maso?</a:t>
            </a:r>
          </a:p>
          <a:p>
            <a:pPr marL="342900" indent="-342900">
              <a:buAutoNum type="arabicPeriod"/>
            </a:pPr>
            <a:r>
              <a:rPr lang="cs-CZ" sz="2200" dirty="0" smtClean="0"/>
              <a:t>Jaké sítě se využívají k rybolovu?</a:t>
            </a:r>
          </a:p>
          <a:p>
            <a:pPr marL="342900" indent="-342900">
              <a:buAutoNum type="arabicPeriod"/>
            </a:pPr>
            <a:r>
              <a:rPr lang="cs-CZ" sz="2200" dirty="0" smtClean="0"/>
              <a:t>Jak se zpracovává 40% světového úlovku ryb?</a:t>
            </a:r>
          </a:p>
          <a:p>
            <a:pPr marL="342900" indent="-342900">
              <a:buAutoNum type="arabicPeriod"/>
            </a:pPr>
            <a:r>
              <a:rPr lang="cs-CZ" sz="2200" dirty="0" smtClean="0"/>
              <a:t>Proč se zakazují používat </a:t>
            </a:r>
            <a:r>
              <a:rPr lang="cs-CZ" sz="2200" dirty="0" err="1" smtClean="0"/>
              <a:t>tenatové</a:t>
            </a:r>
            <a:r>
              <a:rPr lang="cs-CZ" sz="2200" dirty="0" smtClean="0"/>
              <a:t> sítě?</a:t>
            </a:r>
          </a:p>
          <a:p>
            <a:pPr marL="342900" indent="-342900">
              <a:buAutoNum type="arabicPeriod"/>
            </a:pPr>
            <a:r>
              <a:rPr lang="cs-CZ" sz="2200" dirty="0" smtClean="0"/>
              <a:t>Kteří mořští živočichové se do tenat mohou chytit kromě ryb?</a:t>
            </a:r>
          </a:p>
          <a:p>
            <a:pPr marL="342900" indent="-342900">
              <a:buAutoNum type="arabicPeriod"/>
            </a:pPr>
            <a:r>
              <a:rPr lang="cs-CZ" sz="2200" dirty="0" smtClean="0"/>
              <a:t>Už jsi někdy viděl/a lovit rybáře?</a:t>
            </a:r>
          </a:p>
          <a:p>
            <a:pPr marL="342900" indent="-342900">
              <a:buAutoNum type="arabicPeriod"/>
            </a:pPr>
            <a:r>
              <a:rPr lang="cs-CZ" sz="2200" dirty="0" smtClean="0"/>
              <a:t>Chodíš s někým z rodiny na ryby?</a:t>
            </a:r>
          </a:p>
          <a:p>
            <a:pPr marL="342900" indent="-342900">
              <a:buAutoNum type="arabicPeriod"/>
            </a:pPr>
            <a:r>
              <a:rPr lang="cs-CZ" sz="2200" dirty="0" smtClean="0"/>
              <a:t>Jaká by sis přál/a přání, kdybys chytil/a „zlatou rybku“? </a:t>
            </a:r>
            <a:endParaRPr lang="cs-CZ" sz="22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chemeClr val="accent3">
              <a:lumMod val="40000"/>
              <a:lumOff val="60000"/>
            </a:schemeClr>
          </a:solidFill>
        </p:spPr>
        <p:txBody>
          <a:bodyPr/>
          <a:lstStyle/>
          <a:p>
            <a:r>
              <a:rPr lang="cs-CZ" dirty="0" smtClean="0"/>
              <a:t>Dokonči věty:</a:t>
            </a:r>
            <a:endParaRPr lang="cs-CZ" dirty="0"/>
          </a:p>
        </p:txBody>
      </p:sp>
      <p:sp>
        <p:nvSpPr>
          <p:cNvPr id="3" name="TextovéPole 2"/>
          <p:cNvSpPr txBox="1"/>
          <p:nvPr/>
        </p:nvSpPr>
        <p:spPr>
          <a:xfrm>
            <a:off x="539552" y="1988840"/>
            <a:ext cx="7992888" cy="3785652"/>
          </a:xfrm>
          <a:prstGeom prst="rect">
            <a:avLst/>
          </a:prstGeom>
          <a:noFill/>
        </p:spPr>
        <p:txBody>
          <a:bodyPr wrap="square" rtlCol="0">
            <a:spAutoFit/>
          </a:bodyPr>
          <a:lstStyle/>
          <a:p>
            <a:r>
              <a:rPr lang="cs-CZ" sz="2400" dirty="0" smtClean="0"/>
              <a:t>Rybářský průmysl …………………………………………………………..</a:t>
            </a:r>
          </a:p>
          <a:p>
            <a:r>
              <a:rPr lang="cs-CZ" sz="2400" dirty="0" smtClean="0"/>
              <a:t>Kromě lovu, zpracování a prodeje ryb …………………………….</a:t>
            </a:r>
          </a:p>
          <a:p>
            <a:r>
              <a:rPr lang="cs-CZ" sz="2400" dirty="0" smtClean="0"/>
              <a:t>Rybí maso je zdrojem ……………………………………………………..</a:t>
            </a:r>
          </a:p>
          <a:p>
            <a:r>
              <a:rPr lang="cs-CZ" sz="2400" dirty="0" smtClean="0"/>
              <a:t>Nejméně 40% světového úlovku se však ………………………..</a:t>
            </a:r>
          </a:p>
          <a:p>
            <a:r>
              <a:rPr lang="cs-CZ" sz="2400" dirty="0" smtClean="0"/>
              <a:t>Tou se přikrmují ……………………………………………………………..</a:t>
            </a:r>
          </a:p>
          <a:p>
            <a:r>
              <a:rPr lang="cs-CZ" sz="2400" dirty="0" smtClean="0"/>
              <a:t>Toto využití je ………………………………………………………………….</a:t>
            </a:r>
          </a:p>
          <a:p>
            <a:r>
              <a:rPr lang="cs-CZ" sz="2400" dirty="0" smtClean="0"/>
              <a:t>Zpracováváním se znehodnocuje …………………………………….</a:t>
            </a:r>
          </a:p>
          <a:p>
            <a:r>
              <a:rPr lang="cs-CZ" sz="2400" dirty="0" smtClean="0"/>
              <a:t>Téměř každá pobřežní vesnička ……………………………………….</a:t>
            </a:r>
          </a:p>
          <a:p>
            <a:r>
              <a:rPr lang="cs-CZ" sz="2400" dirty="0" smtClean="0"/>
              <a:t>Rybáři se neplaví ……………………………………………………………..</a:t>
            </a:r>
          </a:p>
          <a:p>
            <a:r>
              <a:rPr lang="cs-CZ" sz="2400" dirty="0" smtClean="0"/>
              <a:t>Při lovu používají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solidFill>
            <a:schemeClr val="accent3">
              <a:lumMod val="40000"/>
              <a:lumOff val="60000"/>
            </a:schemeClr>
          </a:solidFill>
        </p:spPr>
        <p:txBody>
          <a:bodyPr/>
          <a:lstStyle/>
          <a:p>
            <a:r>
              <a:rPr lang="cs-CZ" dirty="0" smtClean="0"/>
              <a:t>Zdroje:</a:t>
            </a:r>
            <a:endParaRPr lang="cs-CZ" dirty="0"/>
          </a:p>
        </p:txBody>
      </p:sp>
      <p:sp>
        <p:nvSpPr>
          <p:cNvPr id="3" name="TextovéPole 2"/>
          <p:cNvSpPr txBox="1"/>
          <p:nvPr/>
        </p:nvSpPr>
        <p:spPr>
          <a:xfrm>
            <a:off x="683568" y="1988840"/>
            <a:ext cx="7704856" cy="646331"/>
          </a:xfrm>
          <a:prstGeom prst="rect">
            <a:avLst/>
          </a:prstGeom>
          <a:noFill/>
        </p:spPr>
        <p:txBody>
          <a:bodyPr wrap="square" rtlCol="0">
            <a:spAutoFit/>
          </a:bodyPr>
          <a:lstStyle/>
          <a:p>
            <a:r>
              <a:rPr lang="cs-CZ" dirty="0"/>
              <a:t>MICHALOVÁ, Zdeňka. </a:t>
            </a:r>
            <a:r>
              <a:rPr lang="cs-CZ" i="1" dirty="0"/>
              <a:t>Čítanka pro dyslektiky</a:t>
            </a:r>
            <a:r>
              <a:rPr lang="cs-CZ" dirty="0"/>
              <a:t>. 1. vyd. Havlíčkův Brod: Tobiáš, 1997, s. </a:t>
            </a:r>
            <a:r>
              <a:rPr lang="cs-CZ" dirty="0" smtClean="0"/>
              <a:t>43. </a:t>
            </a:r>
            <a:r>
              <a:rPr lang="cs-CZ" dirty="0"/>
              <a:t>Speciální pedagogika (Tobiáš). ISBN 808580851x. </a:t>
            </a:r>
            <a:endParaRPr lang="cs-CZ" dirty="0" smtClean="0"/>
          </a:p>
        </p:txBody>
      </p:sp>
    </p:spTree>
    <p:extLst>
      <p:ext uri="{BB962C8B-B14F-4D97-AF65-F5344CB8AC3E}">
        <p14:creationId xmlns:p14="http://schemas.microsoft.com/office/powerpoint/2010/main" xmlns="" val="2714403858"/>
      </p:ext>
    </p:extLst>
  </p:cSld>
  <p:clrMapOvr>
    <a:masterClrMapping/>
  </p:clrMapOvr>
  <p:timing>
    <p:tnLst>
      <p:par>
        <p:cTn id="1" dur="indefinite" restart="never" nodeType="tmRoot"/>
      </p:par>
    </p:tnLst>
  </p:timing>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870</TotalTime>
  <Words>476</Words>
  <Application>Microsoft Office PowerPoint</Application>
  <PresentationFormat>Předvádění na obrazovce (4:3)</PresentationFormat>
  <Paragraphs>75</Paragraphs>
  <Slides>8</Slides>
  <Notes>0</Notes>
  <HiddenSlides>0</HiddenSlides>
  <MMClips>0</MMClips>
  <ScaleCrop>false</ScaleCrop>
  <HeadingPairs>
    <vt:vector size="4" baseType="variant">
      <vt:variant>
        <vt:lpstr>Motiv</vt:lpstr>
      </vt:variant>
      <vt:variant>
        <vt:i4>1</vt:i4>
      </vt:variant>
      <vt:variant>
        <vt:lpstr>Nadpisy snímků</vt:lpstr>
      </vt:variant>
      <vt:variant>
        <vt:i4>8</vt:i4>
      </vt:variant>
    </vt:vector>
  </HeadingPairs>
  <TitlesOfParts>
    <vt:vector size="9" baseType="lpstr">
      <vt:lpstr>Motiv systému Office</vt:lpstr>
      <vt:lpstr>Snímek 1</vt:lpstr>
      <vt:lpstr>Anotace </vt:lpstr>
      <vt:lpstr>Přečti obtížná víceslabičná slova</vt:lpstr>
      <vt:lpstr>Pokyny pro práci s následujícím textem:</vt:lpstr>
      <vt:lpstr>Rybářství </vt:lpstr>
      <vt:lpstr>Otázky k přečtenému textu:</vt:lpstr>
      <vt:lpstr>Dokonči věty:</vt:lpstr>
      <vt:lpstr>Zdroje: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Čj-lit.</dc:title>
  <dc:creator>Zbyněk Jícha</dc:creator>
  <cp:lastModifiedBy>pc</cp:lastModifiedBy>
  <cp:revision>92</cp:revision>
  <dcterms:created xsi:type="dcterms:W3CDTF">2013-04-08T11:36:48Z</dcterms:created>
  <dcterms:modified xsi:type="dcterms:W3CDTF">2013-06-06T20:35:52Z</dcterms:modified>
</cp:coreProperties>
</file>