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6" r:id="rId2"/>
    <p:sldId id="268" r:id="rId3"/>
    <p:sldId id="256" r:id="rId4"/>
    <p:sldId id="257" r:id="rId5"/>
    <p:sldId id="269" r:id="rId6"/>
    <p:sldId id="277" r:id="rId7"/>
    <p:sldId id="270" r:id="rId8"/>
    <p:sldId id="278" r:id="rId9"/>
    <p:sldId id="279" r:id="rId10"/>
    <p:sldId id="271" r:id="rId11"/>
    <p:sldId id="272" r:id="rId12"/>
    <p:sldId id="274" r:id="rId13"/>
    <p:sldId id="275" r:id="rId14"/>
    <p:sldId id="280" r:id="rId15"/>
    <p:sldId id="281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EBDFE-63C2-4DEB-AFD5-9932F71E7B05}" type="datetimeFigureOut">
              <a:rPr lang="cs-CZ" smtClean="0"/>
              <a:t>23. 1. 2013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A5EE0-01E6-4BDE-9D3C-1F7AE0C3A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378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d/President_Barack_Obam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f/f8/111th_US_Senate_class_photo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hyperlink" Target="http://en.wikipedia.org/wiki/Idaho" TargetMode="External"/><Relationship Id="rId18" Type="http://schemas.openxmlformats.org/officeDocument/2006/relationships/hyperlink" Target="http://en.wikipedia.org/wiki/Kentucky" TargetMode="External"/><Relationship Id="rId26" Type="http://schemas.openxmlformats.org/officeDocument/2006/relationships/hyperlink" Target="http://en.wikipedia.org/wiki/Missouri" TargetMode="External"/><Relationship Id="rId39" Type="http://schemas.openxmlformats.org/officeDocument/2006/relationships/hyperlink" Target="http://en.wikipedia.org/wiki/Pennsylvania" TargetMode="External"/><Relationship Id="rId3" Type="http://schemas.openxmlformats.org/officeDocument/2006/relationships/hyperlink" Target="http://en.wikipedia.org/wiki/Alaska" TargetMode="External"/><Relationship Id="rId21" Type="http://schemas.openxmlformats.org/officeDocument/2006/relationships/hyperlink" Target="http://en.wikipedia.org/wiki/Maryland" TargetMode="External"/><Relationship Id="rId34" Type="http://schemas.openxmlformats.org/officeDocument/2006/relationships/hyperlink" Target="http://en.wikipedia.org/wiki/North_Carolina" TargetMode="External"/><Relationship Id="rId42" Type="http://schemas.openxmlformats.org/officeDocument/2006/relationships/hyperlink" Target="http://en.wikipedia.org/wiki/South_Dakota" TargetMode="External"/><Relationship Id="rId47" Type="http://schemas.openxmlformats.org/officeDocument/2006/relationships/hyperlink" Target="http://en.wikipedia.org/wiki/Virginia" TargetMode="External"/><Relationship Id="rId50" Type="http://schemas.openxmlformats.org/officeDocument/2006/relationships/hyperlink" Target="http://en.wikipedia.org/wiki/Wisconsin" TargetMode="External"/><Relationship Id="rId7" Type="http://schemas.openxmlformats.org/officeDocument/2006/relationships/hyperlink" Target="http://en.wikipedia.org/wiki/Colorado" TargetMode="External"/><Relationship Id="rId12" Type="http://schemas.openxmlformats.org/officeDocument/2006/relationships/hyperlink" Target="http://en.wikipedia.org/wiki/Hawaii" TargetMode="External"/><Relationship Id="rId17" Type="http://schemas.openxmlformats.org/officeDocument/2006/relationships/hyperlink" Target="http://en.wikipedia.org/wiki/Kansas" TargetMode="External"/><Relationship Id="rId25" Type="http://schemas.openxmlformats.org/officeDocument/2006/relationships/hyperlink" Target="http://en.wikipedia.org/wiki/Mississippi" TargetMode="External"/><Relationship Id="rId33" Type="http://schemas.openxmlformats.org/officeDocument/2006/relationships/hyperlink" Target="http://en.wikipedia.org/wiki/New_York" TargetMode="External"/><Relationship Id="rId38" Type="http://schemas.openxmlformats.org/officeDocument/2006/relationships/hyperlink" Target="http://en.wikipedia.org/wiki/Oregon" TargetMode="External"/><Relationship Id="rId46" Type="http://schemas.openxmlformats.org/officeDocument/2006/relationships/hyperlink" Target="http://en.wikipedia.org/wiki/Vermont" TargetMode="External"/><Relationship Id="rId2" Type="http://schemas.openxmlformats.org/officeDocument/2006/relationships/hyperlink" Target="http://en.wikipedia.org/wiki/Alabama" TargetMode="External"/><Relationship Id="rId16" Type="http://schemas.openxmlformats.org/officeDocument/2006/relationships/hyperlink" Target="http://en.wikipedia.org/wiki/Iowa" TargetMode="External"/><Relationship Id="rId20" Type="http://schemas.openxmlformats.org/officeDocument/2006/relationships/hyperlink" Target="http://en.wikipedia.org/wiki/Maine" TargetMode="External"/><Relationship Id="rId29" Type="http://schemas.openxmlformats.org/officeDocument/2006/relationships/hyperlink" Target="http://en.wikipedia.org/wiki/Nevada" TargetMode="External"/><Relationship Id="rId41" Type="http://schemas.openxmlformats.org/officeDocument/2006/relationships/hyperlink" Target="http://en.wikipedia.org/wiki/South_Carol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California" TargetMode="External"/><Relationship Id="rId11" Type="http://schemas.openxmlformats.org/officeDocument/2006/relationships/hyperlink" Target="http://en.wikipedia.org/wiki/Georgia_(U.S._state)" TargetMode="External"/><Relationship Id="rId24" Type="http://schemas.openxmlformats.org/officeDocument/2006/relationships/hyperlink" Target="http://en.wikipedia.org/wiki/Minnesota" TargetMode="External"/><Relationship Id="rId32" Type="http://schemas.openxmlformats.org/officeDocument/2006/relationships/hyperlink" Target="http://en.wikipedia.org/wiki/New_Mexico" TargetMode="External"/><Relationship Id="rId37" Type="http://schemas.openxmlformats.org/officeDocument/2006/relationships/hyperlink" Target="http://en.wikipedia.org/wiki/Oklahoma" TargetMode="External"/><Relationship Id="rId40" Type="http://schemas.openxmlformats.org/officeDocument/2006/relationships/hyperlink" Target="http://en.wikipedia.org/wiki/Rhode_Island" TargetMode="External"/><Relationship Id="rId45" Type="http://schemas.openxmlformats.org/officeDocument/2006/relationships/hyperlink" Target="http://en.wikipedia.org/wiki/Utah" TargetMode="External"/><Relationship Id="rId5" Type="http://schemas.openxmlformats.org/officeDocument/2006/relationships/hyperlink" Target="http://en.wikipedia.org/wiki/Arkansas" TargetMode="External"/><Relationship Id="rId15" Type="http://schemas.openxmlformats.org/officeDocument/2006/relationships/hyperlink" Target="http://en.wikipedia.org/wiki/Indiana" TargetMode="External"/><Relationship Id="rId23" Type="http://schemas.openxmlformats.org/officeDocument/2006/relationships/hyperlink" Target="http://en.wikipedia.org/wiki/Michigan" TargetMode="External"/><Relationship Id="rId28" Type="http://schemas.openxmlformats.org/officeDocument/2006/relationships/hyperlink" Target="http://en.wikipedia.org/wiki/Nebraska" TargetMode="External"/><Relationship Id="rId36" Type="http://schemas.openxmlformats.org/officeDocument/2006/relationships/hyperlink" Target="http://en.wikipedia.org/wiki/Ohio" TargetMode="External"/><Relationship Id="rId49" Type="http://schemas.openxmlformats.org/officeDocument/2006/relationships/hyperlink" Target="http://en.wikipedia.org/wiki/West_Virginia" TargetMode="External"/><Relationship Id="rId10" Type="http://schemas.openxmlformats.org/officeDocument/2006/relationships/hyperlink" Target="http://en.wikipedia.org/wiki/Florida" TargetMode="External"/><Relationship Id="rId19" Type="http://schemas.openxmlformats.org/officeDocument/2006/relationships/hyperlink" Target="http://en.wikipedia.org/wiki/Louisiana" TargetMode="External"/><Relationship Id="rId31" Type="http://schemas.openxmlformats.org/officeDocument/2006/relationships/hyperlink" Target="http://en.wikipedia.org/wiki/New_Jersey" TargetMode="External"/><Relationship Id="rId44" Type="http://schemas.openxmlformats.org/officeDocument/2006/relationships/hyperlink" Target="http://en.wikipedia.org/wiki/Texas" TargetMode="External"/><Relationship Id="rId4" Type="http://schemas.openxmlformats.org/officeDocument/2006/relationships/hyperlink" Target="http://en.wikipedia.org/wiki/Arizona" TargetMode="External"/><Relationship Id="rId9" Type="http://schemas.openxmlformats.org/officeDocument/2006/relationships/hyperlink" Target="http://en.wikipedia.org/wiki/Delaware" TargetMode="External"/><Relationship Id="rId14" Type="http://schemas.openxmlformats.org/officeDocument/2006/relationships/hyperlink" Target="http://en.wikipedia.org/wiki/Illinois" TargetMode="External"/><Relationship Id="rId22" Type="http://schemas.openxmlformats.org/officeDocument/2006/relationships/hyperlink" Target="http://en.wikipedia.org/wiki/Massachusetts" TargetMode="External"/><Relationship Id="rId27" Type="http://schemas.openxmlformats.org/officeDocument/2006/relationships/hyperlink" Target="http://en.wikipedia.org/wiki/Montana" TargetMode="External"/><Relationship Id="rId30" Type="http://schemas.openxmlformats.org/officeDocument/2006/relationships/hyperlink" Target="http://en.wikipedia.org/wiki/New_Hampshire" TargetMode="External"/><Relationship Id="rId35" Type="http://schemas.openxmlformats.org/officeDocument/2006/relationships/hyperlink" Target="http://en.wikipedia.org/wiki/North_Dakota" TargetMode="External"/><Relationship Id="rId43" Type="http://schemas.openxmlformats.org/officeDocument/2006/relationships/hyperlink" Target="http://en.wikipedia.org/wiki/Tennessee" TargetMode="External"/><Relationship Id="rId48" Type="http://schemas.openxmlformats.org/officeDocument/2006/relationships/hyperlink" Target="http://en.wikipedia.org/wiki/Washington_(state)" TargetMode="External"/><Relationship Id="rId8" Type="http://schemas.openxmlformats.org/officeDocument/2006/relationships/hyperlink" Target="http://en.wikipedia.org/wiki/Connecticut" TargetMode="External"/><Relationship Id="rId51" Type="http://schemas.openxmlformats.org/officeDocument/2006/relationships/hyperlink" Target="http://en.wikipedia.org/wiki/Wyomi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hyperlink" Target="http://www.census.gov/" TargetMode="External"/><Relationship Id="rId2" Type="http://schemas.openxmlformats.org/officeDocument/2006/relationships/hyperlink" Target="//upload.wikimedia.org/wikipedia/commons/0/0e/DCmontage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USA_Counties.svg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://commons.wikimedia.org/w/index.php?title=User:Epicadam&amp;action=edit&amp;redlink=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en/a/a4/Flag_of_the_United_States.sv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youtube.com/watch?v=wupsPg5H6a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//upload.wikimedia.org/wikipedia/commons/6/64/USDnote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User:Aido2002" TargetMode="External"/><Relationship Id="rId5" Type="http://schemas.openxmlformats.org/officeDocument/2006/relationships/image" Target="../media/image13.png"/><Relationship Id="rId4" Type="http://schemas.openxmlformats.org/officeDocument/2006/relationships/hyperlink" Target="//upload.wikimedia.org/wikipedia/commons/8/87/LineartPresRev.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7/76/Average_Annual_High_Temperature_of_the_United_State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c/c9/Raumthermometer_Fahrenheit+Celsius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Pacific_Islander_American" TargetMode="External"/><Relationship Id="rId3" Type="http://schemas.openxmlformats.org/officeDocument/2006/relationships/hyperlink" Target="http://en.wikipedia.org/wiki/White_American" TargetMode="External"/><Relationship Id="rId7" Type="http://schemas.openxmlformats.org/officeDocument/2006/relationships/hyperlink" Target="http://en.wikipedia.org/wiki/Native_Americans_in_the_United_States" TargetMode="External"/><Relationship Id="rId2" Type="http://schemas.openxmlformats.org/officeDocument/2006/relationships/hyperlink" Target="http://en.wikipedia.org/wiki/America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Asian_American" TargetMode="External"/><Relationship Id="rId5" Type="http://schemas.openxmlformats.org/officeDocument/2006/relationships/hyperlink" Target="http://en.wikipedia.org/wiki/African_American" TargetMode="External"/><Relationship Id="rId10" Type="http://schemas.openxmlformats.org/officeDocument/2006/relationships/hyperlink" Target="http://en.wikipedia.org/wiki/Multiracial_American" TargetMode="External"/><Relationship Id="rId4" Type="http://schemas.openxmlformats.org/officeDocument/2006/relationships/hyperlink" Target="http://en.wikipedia.org/wiki/European_American" TargetMode="External"/><Relationship Id="rId9" Type="http://schemas.openxmlformats.org/officeDocument/2006/relationships/hyperlink" Target="http://en.wikipedia.org/wiki/Race_(U.S._Census)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b/b6/Gilbert_Stuart_Williamstown_Portrait_of_George_Washingto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1/1b/Abraham_Lincoln_November_1863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</a:t>
            </a:r>
            <a:r>
              <a:rPr lang="cs-CZ" dirty="0" smtClean="0"/>
              <a:t>131.ANJ.34 </a:t>
            </a:r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USA -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general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information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3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131.ANJ.34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1200" b="1" dirty="0">
                <a:solidFill>
                  <a:schemeClr val="tx2">
                    <a:lumMod val="50000"/>
                  </a:schemeClr>
                </a:solidFill>
              </a:rPr>
              <a:t> USA - 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general information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</a:t>
            </a:r>
            <a:r>
              <a:rPr lang="cs-CZ" sz="1200" dirty="0" smtClean="0"/>
              <a:t>2.7 MB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23.1.2013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Spojené státy americké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Spojených států amerických.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5716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America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general information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68960"/>
            <a:ext cx="5466184" cy="3395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Political system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federal</a:t>
            </a:r>
            <a:r>
              <a:rPr lang="cs-CZ" dirty="0" smtClean="0"/>
              <a:t> </a:t>
            </a:r>
            <a:r>
              <a:rPr lang="cs-CZ" dirty="0" err="1" smtClean="0"/>
              <a:t>constitutional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endParaRPr lang="en-GB" dirty="0" smtClean="0"/>
          </a:p>
          <a:p>
            <a:r>
              <a:rPr lang="cs-CZ" dirty="0" smtClean="0"/>
              <a:t>President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b="1" dirty="0" smtClean="0"/>
              <a:t>             Barack </a:t>
            </a:r>
            <a:r>
              <a:rPr lang="cs-CZ" sz="2400" b="1" dirty="0"/>
              <a:t>Hussein Obama</a:t>
            </a:r>
            <a:endParaRPr lang="en-GB" dirty="0" smtClean="0"/>
          </a:p>
        </p:txBody>
      </p:sp>
      <p:pic>
        <p:nvPicPr>
          <p:cNvPr id="6" name="Picture 2" descr="File:President Barack Obam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2996952"/>
            <a:ext cx="2891496" cy="361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148065" y="64574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http://en.wikipedia.org/wiki/File:President_Barack_Obama.jpg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Political </a:t>
            </a:r>
            <a:r>
              <a:rPr lang="en-GB" dirty="0" err="1" smtClean="0"/>
              <a:t>syst</a:t>
            </a:r>
            <a:r>
              <a:rPr lang="cs-CZ" dirty="0" smtClean="0"/>
              <a:t>e</a:t>
            </a:r>
            <a:r>
              <a:rPr lang="en-GB" dirty="0" smtClean="0"/>
              <a:t>m</a:t>
            </a:r>
            <a:endParaRPr lang="cs-CZ" dirty="0" smtClean="0"/>
          </a:p>
          <a:p>
            <a:r>
              <a:rPr lang="en-GB" dirty="0" smtClean="0"/>
              <a:t>Executive power – government – </a:t>
            </a:r>
            <a:r>
              <a:rPr lang="cs-CZ" dirty="0" smtClean="0"/>
              <a:t>Vice President</a:t>
            </a:r>
          </a:p>
          <a:p>
            <a:r>
              <a:rPr lang="en-GB" dirty="0" smtClean="0"/>
              <a:t>Legislative power – </a:t>
            </a:r>
            <a:r>
              <a:rPr lang="cs-CZ" dirty="0" err="1" smtClean="0"/>
              <a:t>Congress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House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Representatives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Senate</a:t>
            </a:r>
            <a:endParaRPr lang="en-GB" dirty="0"/>
          </a:p>
        </p:txBody>
      </p:sp>
      <p:pic>
        <p:nvPicPr>
          <p:cNvPr id="3074" name="Picture 2" descr="File:111th US Senate class phot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39990"/>
            <a:ext cx="3943886" cy="2573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07423" y="665948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http://en.wikipedia.org/wiki/File:111th_US_Senate_class_photo.jpg</a:t>
            </a:r>
          </a:p>
        </p:txBody>
      </p:sp>
    </p:spTree>
    <p:extLst>
      <p:ext uri="{BB962C8B-B14F-4D97-AF65-F5344CB8AC3E}">
        <p14:creationId xmlns:p14="http://schemas.microsoft.com/office/powerpoint/2010/main" val="91050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Political </a:t>
            </a:r>
            <a:r>
              <a:rPr lang="cs-CZ" dirty="0" err="1" smtClean="0"/>
              <a:t>parties</a:t>
            </a:r>
            <a:endParaRPr lang="cs-CZ" dirty="0" smtClean="0"/>
          </a:p>
          <a:p>
            <a:r>
              <a:rPr lang="cs-CZ" dirty="0" err="1" smtClean="0"/>
              <a:t>Democrats</a:t>
            </a:r>
            <a:endParaRPr lang="cs-CZ" dirty="0" smtClean="0"/>
          </a:p>
          <a:p>
            <a:r>
              <a:rPr lang="cs-CZ" dirty="0" err="1" smtClean="0"/>
              <a:t>Republicans</a:t>
            </a:r>
            <a:endParaRPr lang="en-GB" dirty="0"/>
          </a:p>
        </p:txBody>
      </p:sp>
      <p:pic>
        <p:nvPicPr>
          <p:cNvPr id="4098" name="Picture 2" descr="http://upload.wikimedia.org/wikipedia/commons/6/6f/Five_Presidents_Oval_Off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24944"/>
            <a:ext cx="4895850" cy="35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51920" y="627434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http://upload.wikimedia.org/wikipedia/commons/6/6f/Five_Presidents_Oval_Office.jpg</a:t>
            </a:r>
          </a:p>
        </p:txBody>
      </p:sp>
    </p:spTree>
    <p:extLst>
      <p:ext uri="{BB962C8B-B14F-4D97-AF65-F5344CB8AC3E}">
        <p14:creationId xmlns:p14="http://schemas.microsoft.com/office/powerpoint/2010/main" val="2926193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err="1" smtClean="0"/>
              <a:t>States</a:t>
            </a:r>
            <a:endParaRPr lang="en-GB" dirty="0" smtClean="0"/>
          </a:p>
        </p:txBody>
      </p:sp>
      <p:pic>
        <p:nvPicPr>
          <p:cNvPr id="5122" name="Picture 2" descr="Map of USA with state names 2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7560840" cy="467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6393749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</a:t>
            </a:r>
            <a:r>
              <a:rPr lang="cs-CZ" sz="400" dirty="0" err="1"/>
              <a:t>ZooFari</a:t>
            </a:r>
            <a:r>
              <a:rPr lang="cs-CZ" sz="400" dirty="0"/>
              <a:t>, licence </a:t>
            </a:r>
            <a:r>
              <a:rPr lang="cs-CZ" sz="400" dirty="0" err="1"/>
              <a:t>Creative</a:t>
            </a:r>
            <a:r>
              <a:rPr lang="cs-CZ" sz="400" dirty="0"/>
              <a:t> </a:t>
            </a:r>
            <a:r>
              <a:rPr lang="cs-CZ" sz="400" dirty="0" err="1"/>
              <a:t>Commons</a:t>
            </a:r>
            <a:r>
              <a:rPr lang="cs-CZ" sz="400" dirty="0"/>
              <a:t>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http://en.wikipedia.org/wiki/File:Map_of_USA_with_state_names_2.svg</a:t>
            </a:r>
          </a:p>
        </p:txBody>
      </p:sp>
    </p:spTree>
    <p:extLst>
      <p:ext uri="{BB962C8B-B14F-4D97-AF65-F5344CB8AC3E}">
        <p14:creationId xmlns:p14="http://schemas.microsoft.com/office/powerpoint/2010/main" val="316369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err="1" smtClean="0"/>
              <a:t>States</a:t>
            </a:r>
            <a:r>
              <a:rPr lang="cs-CZ" b="1" dirty="0" smtClean="0"/>
              <a:t> </a:t>
            </a:r>
            <a:endParaRPr lang="en-GB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4236481"/>
              </p:ext>
            </p:extLst>
          </p:nvPr>
        </p:nvGraphicFramePr>
        <p:xfrm>
          <a:off x="457200" y="2308701"/>
          <a:ext cx="8229600" cy="3108960"/>
        </p:xfrm>
        <a:graphic>
          <a:graphicData uri="http://schemas.openxmlformats.org/drawingml/2006/table">
            <a:tbl>
              <a:tblPr/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hlinkClick r:id="rId2" action="ppaction://hlinkfile" tooltip="Alabama"/>
                        </a:rPr>
                        <a:t>Alabama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err="1" smtClean="0">
                          <a:solidFill>
                            <a:schemeClr val="tx1"/>
                          </a:solidFill>
                          <a:hlinkClick r:id="rId3" action="ppaction://hlinkfile" tooltip="Alaska"/>
                        </a:rPr>
                        <a:t>Alaska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  <a:hlinkClick r:id="rId4" action="ppaction://hlinkfile" tooltip="Arizona"/>
                        </a:rPr>
                        <a:t>Arizona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  <a:hlinkClick r:id="rId5" action="ppaction://hlinkfile" tooltip="Arkansas"/>
                        </a:rPr>
                        <a:t>Arkansas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err="1" smtClean="0">
                          <a:solidFill>
                            <a:schemeClr val="tx1"/>
                          </a:solidFill>
                          <a:hlinkClick r:id="rId6" action="ppaction://hlinkfile" tooltip="California"/>
                        </a:rPr>
                        <a:t>California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  <a:hlinkClick r:id="rId7" action="ppaction://hlinkfile" tooltip="Colorado"/>
                        </a:rPr>
                        <a:t>Colorado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  <a:hlinkClick r:id="rId8" action="ppaction://hlinkfile" tooltip="Connecticut"/>
                        </a:rPr>
                        <a:t>Connecticut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  <a:hlinkClick r:id="rId9" action="ppaction://hlinkfile" tooltip="Delaware"/>
                        </a:rPr>
                        <a:t>Delaware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  <a:hlinkClick r:id="rId10" action="ppaction://hlinkfile" tooltip="Florida"/>
                        </a:rPr>
                        <a:t>Florida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  <a:hlinkClick r:id="rId11" action="ppaction://hlinkfile" tooltip="Georgia (U.S. state)"/>
                        </a:rPr>
                        <a:t>Georgia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>
                          <a:solidFill>
                            <a:schemeClr val="tx1"/>
                          </a:solidFill>
                          <a:hlinkClick r:id="rId12" action="ppaction://hlinkfile" tooltip="Hawaii"/>
                        </a:rPr>
                        <a:t>Hawaii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13" action="ppaction://hlinkfile" tooltip="Idaho"/>
                        </a:rPr>
                        <a:t>Idaho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14" action="ppaction://hlinkfile" tooltip="Illinois"/>
                        </a:rPr>
                        <a:t>Illinois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15" action="ppaction://hlinkfile" tooltip="Indiana"/>
                        </a:rPr>
                        <a:t>Indiana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16" action="ppaction://hlinkfile" tooltip="Iowa"/>
                        </a:rPr>
                        <a:t>Iowa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17" action="ppaction://hlinkfile" tooltip="Kansas"/>
                        </a:rPr>
                        <a:t>Kansas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18" action="ppaction://hlinkfile" tooltip="Kentucky"/>
                        </a:rPr>
                        <a:t>Kentucky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19" action="ppaction://hlinkfile" tooltip="Louisiana"/>
                        </a:rPr>
                        <a:t>Louisiana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0" action="ppaction://hlinkfile" tooltip="Maine"/>
                        </a:rPr>
                        <a:t>Maine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1" action="ppaction://hlinkfile" tooltip="Maryland"/>
                        </a:rPr>
                        <a:t>Maryland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solidFill>
                            <a:schemeClr val="tx1"/>
                          </a:solidFill>
                          <a:hlinkClick r:id="rId22" action="ppaction://hlinkfile" tooltip="Massachusetts"/>
                        </a:rPr>
                        <a:t>Massachusetts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3" action="ppaction://hlinkfile" tooltip="Michigan"/>
                        </a:rPr>
                        <a:t>Michigan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4" action="ppaction://hlinkfile" tooltip="Minnesota"/>
                        </a:rPr>
                        <a:t>Minnesota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5" action="ppaction://hlinkfile" tooltip="Mississippi"/>
                        </a:rPr>
                        <a:t>Mississippi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6" action="ppaction://hlinkfile" tooltip="Missouri"/>
                        </a:rPr>
                        <a:t>Missouri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7" action="ppaction://hlinkfile" tooltip="Montana"/>
                        </a:rPr>
                        <a:t>Montana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8" action="ppaction://hlinkfile" tooltip="Nebraska"/>
                        </a:rPr>
                        <a:t>Nebraska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29" action="ppaction://hlinkfile" tooltip="Nevada"/>
                        </a:rPr>
                        <a:t>Nevada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30" action="ppaction://hlinkfile" tooltip="New Hampshire"/>
                        </a:rPr>
                        <a:t>New Hampshire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31" action="ppaction://hlinkfile" tooltip="New Jersey"/>
                        </a:rPr>
                        <a:t>New Jersey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solidFill>
                            <a:schemeClr val="tx1"/>
                          </a:solidFill>
                          <a:hlinkClick r:id="rId32" action="ppaction://hlinkfile" tooltip="New Mexico"/>
                        </a:rPr>
                        <a:t>New </a:t>
                      </a:r>
                      <a:r>
                        <a:rPr lang="cs-CZ" dirty="0" err="1">
                          <a:solidFill>
                            <a:schemeClr val="tx1"/>
                          </a:solidFill>
                          <a:hlinkClick r:id="rId32" action="ppaction://hlinkfile" tooltip="New Mexico"/>
                        </a:rPr>
                        <a:t>Mexico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33" action="ppaction://hlinkfile" tooltip="New York"/>
                        </a:rPr>
                        <a:t>New York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err="1">
                          <a:solidFill>
                            <a:schemeClr val="tx1"/>
                          </a:solidFill>
                          <a:hlinkClick r:id="rId34" action="ppaction://hlinkfile" tooltip="North Carolina"/>
                        </a:rPr>
                        <a:t>North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hlinkClick r:id="rId34" action="ppaction://hlinkfile" tooltip="North Carolina"/>
                        </a:rPr>
                        <a:t> Carolina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err="1">
                          <a:solidFill>
                            <a:schemeClr val="tx1"/>
                          </a:solidFill>
                          <a:hlinkClick r:id="rId35" action="ppaction://hlinkfile" tooltip="North Dakota"/>
                        </a:rPr>
                        <a:t>North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hlinkClick r:id="rId35" action="ppaction://hlinkfile" tooltip="North Dakota"/>
                        </a:rPr>
                        <a:t> Dakota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36" action="ppaction://hlinkfile" tooltip="Ohio"/>
                        </a:rPr>
                        <a:t>Ohio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37" action="ppaction://hlinkfile" tooltip="Oklahoma"/>
                        </a:rPr>
                        <a:t>Oklahoma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38" action="ppaction://hlinkfile" tooltip="Oregon"/>
                        </a:rPr>
                        <a:t>Oregon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err="1">
                          <a:solidFill>
                            <a:schemeClr val="tx1"/>
                          </a:solidFill>
                          <a:hlinkClick r:id="rId39" action="ppaction://hlinkfile" tooltip="Pennsylvania"/>
                        </a:rPr>
                        <a:t>Pennsylvania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40" action="ppaction://hlinkfile" tooltip="Rhode Island"/>
                        </a:rPr>
                        <a:t>Rhode Island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err="1">
                          <a:solidFill>
                            <a:schemeClr val="tx1"/>
                          </a:solidFill>
                          <a:hlinkClick r:id="rId41" action="ppaction://hlinkfile" tooltip="South Carolina"/>
                        </a:rPr>
                        <a:t>South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hlinkClick r:id="rId41" action="ppaction://hlinkfile" tooltip="South Carolina"/>
                        </a:rPr>
                        <a:t> Carolina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>
                          <a:solidFill>
                            <a:schemeClr val="tx1"/>
                          </a:solidFill>
                          <a:hlinkClick r:id="rId42" action="ppaction://hlinkfile" tooltip="South Dakota"/>
                        </a:rPr>
                        <a:t>South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hlinkClick r:id="rId42" action="ppaction://hlinkfile" tooltip="South Dakota"/>
                        </a:rPr>
                        <a:t> Dakota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43" action="ppaction://hlinkfile" tooltip="Tennessee"/>
                        </a:rPr>
                        <a:t>Tennessee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44" action="ppaction://hlinkfile" tooltip="Texas"/>
                        </a:rPr>
                        <a:t>Texas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45" action="ppaction://hlinkfile" tooltip="Utah"/>
                        </a:rPr>
                        <a:t>Utah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46" action="ppaction://hlinkfile" tooltip="Vermont"/>
                        </a:rPr>
                        <a:t>Vermont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47" action="ppaction://hlinkfile" tooltip="Virginia"/>
                        </a:rPr>
                        <a:t>Virginia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48" action="ppaction://hlinkfile" tooltip="Washington (state)"/>
                        </a:rPr>
                        <a:t>Washington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err="1">
                          <a:solidFill>
                            <a:schemeClr val="tx1"/>
                          </a:solidFill>
                          <a:hlinkClick r:id="rId49" action="ppaction://hlinkfile" tooltip="West Virginia"/>
                        </a:rPr>
                        <a:t>West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hlinkClick r:id="rId49" action="ppaction://hlinkfile" tooltip="West Virginia"/>
                        </a:rPr>
                        <a:t> Virginia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50" action="ppaction://hlinkfile" tooltip="Wisconsin"/>
                        </a:rPr>
                        <a:t>Wisconsin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>
                          <a:solidFill>
                            <a:schemeClr val="tx1"/>
                          </a:solidFill>
                          <a:hlinkClick r:id="rId51" action="ppaction://hlinkfile" tooltip="Wyoming"/>
                        </a:rPr>
                        <a:t>Wyoming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599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err="1" smtClean="0"/>
              <a:t>Capital</a:t>
            </a:r>
            <a:r>
              <a:rPr lang="cs-CZ" b="1" dirty="0" smtClean="0"/>
              <a:t> City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Washington, D.C. </a:t>
            </a:r>
            <a:endParaRPr lang="cs-CZ" b="1" dirty="0"/>
          </a:p>
          <a:p>
            <a:pPr>
              <a:buNone/>
            </a:pPr>
            <a:r>
              <a:rPr lang="cs-CZ" b="1" dirty="0" err="1"/>
              <a:t>District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Columbia</a:t>
            </a:r>
            <a:r>
              <a:rPr lang="cs-CZ" dirty="0"/>
              <a:t> </a:t>
            </a:r>
            <a:endParaRPr lang="en-GB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3648524"/>
              </p:ext>
            </p:extLst>
          </p:nvPr>
        </p:nvGraphicFramePr>
        <p:xfrm>
          <a:off x="539552" y="3068960"/>
          <a:ext cx="8229600" cy="365760"/>
        </p:xfrm>
        <a:graphic>
          <a:graphicData uri="http://schemas.openxmlformats.org/drawingml/2006/table">
            <a:tbl>
              <a:tblPr/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0"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8194" name="Picture 2" descr="File:DCmontage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41814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88024" y="648028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</a:t>
            </a:r>
            <a:r>
              <a:rPr lang="cs-CZ" sz="400" dirty="0" err="1">
                <a:hlinkClick r:id="rId4" tooltip="User:Epicadam (page does not exist)"/>
              </a:rPr>
              <a:t>Epicadam</a:t>
            </a:r>
            <a:r>
              <a:rPr lang="cs-CZ" sz="400" dirty="0"/>
              <a:t>, licence </a:t>
            </a:r>
            <a:r>
              <a:rPr lang="cs-CZ" sz="400" dirty="0" err="1"/>
              <a:t>Creative</a:t>
            </a:r>
            <a:r>
              <a:rPr lang="cs-CZ" sz="400" dirty="0"/>
              <a:t> </a:t>
            </a:r>
            <a:r>
              <a:rPr lang="cs-CZ" sz="400" dirty="0" err="1"/>
              <a:t>Commons</a:t>
            </a:r>
            <a:r>
              <a:rPr lang="cs-CZ" sz="400" dirty="0"/>
              <a:t>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http://en.wikipedia.org/wiki/File:DCmontage4.jpg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96422"/>
            <a:ext cx="35718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0011" y="650277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</a:t>
            </a:r>
            <a:r>
              <a:rPr lang="cs-CZ" sz="400" dirty="0" err="1">
                <a:hlinkClick r:id="rId6" tooltip="File:USA Counties.svg"/>
              </a:rPr>
              <a:t>USA_Counties.svg</a:t>
            </a:r>
            <a:r>
              <a:rPr lang="cs-CZ" sz="400" dirty="0"/>
              <a:t>: </a:t>
            </a:r>
            <a:r>
              <a:rPr lang="cs-CZ" sz="400" dirty="0">
                <a:hlinkClick r:id="rId7"/>
              </a:rPr>
              <a:t>U.S. Census </a:t>
            </a:r>
            <a:r>
              <a:rPr lang="cs-CZ" sz="400" dirty="0" err="1">
                <a:hlinkClick r:id="rId7"/>
              </a:rPr>
              <a:t>Bureau</a:t>
            </a:r>
            <a:r>
              <a:rPr lang="cs-CZ" sz="400" dirty="0"/>
              <a:t>, licence </a:t>
            </a:r>
            <a:r>
              <a:rPr lang="cs-CZ" sz="400" dirty="0" err="1"/>
              <a:t>Creative</a:t>
            </a:r>
            <a:r>
              <a:rPr lang="cs-CZ" sz="400" dirty="0"/>
              <a:t> </a:t>
            </a:r>
            <a:r>
              <a:rPr lang="cs-CZ" sz="400" dirty="0" err="1"/>
              <a:t>Commons</a:t>
            </a:r>
            <a:r>
              <a:rPr lang="cs-CZ" sz="400" dirty="0"/>
              <a:t>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http://en.wikipedia.org/wiki/File:Washington,_D.C._locator_map.svg</a:t>
            </a:r>
          </a:p>
        </p:txBody>
      </p:sp>
    </p:spTree>
    <p:extLst>
      <p:ext uri="{BB962C8B-B14F-4D97-AF65-F5344CB8AC3E}">
        <p14:creationId xmlns:p14="http://schemas.microsoft.com/office/powerpoint/2010/main" val="330253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Flag – </a:t>
            </a:r>
            <a:r>
              <a:rPr lang="cs-CZ" b="1" dirty="0" err="1" smtClean="0"/>
              <a:t>Stars</a:t>
            </a:r>
            <a:r>
              <a:rPr lang="cs-CZ" b="1" dirty="0" smtClean="0"/>
              <a:t> and </a:t>
            </a:r>
            <a:r>
              <a:rPr lang="cs-CZ" b="1" dirty="0" err="1" smtClean="0"/>
              <a:t>Strapes</a:t>
            </a:r>
            <a:endParaRPr lang="en-GB" dirty="0" smtClean="0"/>
          </a:p>
        </p:txBody>
      </p:sp>
      <p:pic>
        <p:nvPicPr>
          <p:cNvPr id="9218" name="Picture 2" descr="File:Flag of the United State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7620000" cy="4010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17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Anthem        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/>
              <a:t>Star-</a:t>
            </a:r>
            <a:r>
              <a:rPr lang="cs-CZ" b="1" dirty="0" err="1"/>
              <a:t>Spangled</a:t>
            </a:r>
            <a:r>
              <a:rPr lang="cs-CZ" b="1" dirty="0"/>
              <a:t> Banner</a:t>
            </a: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2000" dirty="0" smtClean="0">
                <a:hlinkClick r:id="rId2"/>
              </a:rPr>
              <a:t>Watch, listen and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Sing!</a:t>
            </a:r>
            <a:endParaRPr lang="en-GB" sz="2000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9686580"/>
              </p:ext>
            </p:extLst>
          </p:nvPr>
        </p:nvGraphicFramePr>
        <p:xfrm>
          <a:off x="3923928" y="2060848"/>
          <a:ext cx="4700038" cy="4525962"/>
        </p:xfrm>
        <a:graphic>
          <a:graphicData uri="http://schemas.openxmlformats.org/drawingml/2006/table">
            <a:tbl>
              <a:tblPr/>
              <a:tblGrid>
                <a:gridCol w="4700038"/>
              </a:tblGrid>
              <a:tr h="174075">
                <a:tc>
                  <a:txBody>
                    <a:bodyPr/>
                    <a:lstStyle/>
                    <a:p>
                      <a:endParaRPr lang="cs-CZ" sz="11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96302">
                <a:tc>
                  <a:txBody>
                    <a:bodyPr/>
                    <a:lstStyle/>
                    <a:p>
                      <a:pPr algn="ctr"/>
                      <a:r>
                        <a:rPr lang="en-US" sz="1100">
                          <a:latin typeface="Monotype Corsiva, Arial, Helvetica, sans-serif"/>
                        </a:rPr>
                        <a:t>The Star Spangled Banner Lyrics</a:t>
                      </a:r>
                      <a:br>
                        <a:rPr lang="en-US" sz="1100">
                          <a:latin typeface="Monotype Corsiva, Arial, Helvetica, sans-serif"/>
                        </a:rPr>
                      </a:br>
                      <a:r>
                        <a:rPr lang="en-US" sz="1100">
                          <a:latin typeface="Monotype Corsiva, Arial, Helvetica, sans-serif"/>
                        </a:rPr>
                        <a:t>By Francis Scott Key 1814</a:t>
                      </a:r>
                      <a:br>
                        <a:rPr lang="en-US" sz="1100">
                          <a:latin typeface="Monotype Corsiva, Arial, Helvetica, sans-serif"/>
                        </a:rPr>
                      </a:br>
                      <a:r>
                        <a:rPr lang="en-US" sz="1100">
                          <a:latin typeface="Monotype Corsiva, Arial, Helvetica, sans-serif"/>
                        </a:rPr>
                        <a:t/>
                      </a:r>
                      <a:br>
                        <a:rPr lang="en-US" sz="1100">
                          <a:latin typeface="Monotype Corsiva, Arial, Helvetica, sans-serif"/>
                        </a:rPr>
                      </a:br>
                      <a:endParaRPr lang="en-US" sz="11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655585">
                <a:tc>
                  <a:txBody>
                    <a:bodyPr/>
                    <a:lstStyle/>
                    <a:p>
                      <a:pPr algn="ctr" fontAlgn="base"/>
                      <a:endParaRPr lang="en-US" sz="1100" dirty="0">
                        <a:effectLst/>
                      </a:endParaRPr>
                    </a:p>
                    <a:p>
                      <a:pPr algn="ctr"/>
                      <a:r>
                        <a:rPr lang="en-US" sz="1100" dirty="0">
                          <a:latin typeface="Arial, Helvetica, sans-serif"/>
                        </a:rPr>
                        <a:t/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/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Oh, say can you see by the dawn's early light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What so proudly we hailed at the twilight's last gleaming?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Whose broad stripes and bright stars thru the perilous fight,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O'er the ramparts we watched were so gallantly streaming?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And the rocket's red glare, the bombs bursting in air,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Gave proof through the night that our flag was still there.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Oh, say does that star-spangled banner yet wave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O'er the land of the free and the home of the brave?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/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On the shore, dimly seen through the mists of the deep,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Where the foe's haughty host in dread silence reposes,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What is that which the breeze, o'er the towering steep,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As it fitfully blows, half conceals, half discloses?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Now it catches the gleam of the morning's first beam,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In full glory reflected now shines in the stream: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 err="1">
                          <a:latin typeface="Arial, Helvetica, sans-serif"/>
                        </a:rPr>
                        <a:t>'Tis</a:t>
                      </a:r>
                      <a:r>
                        <a:rPr lang="en-US" sz="1100" dirty="0">
                          <a:latin typeface="Arial, Helvetica, sans-serif"/>
                        </a:rPr>
                        <a:t> the star-spangled banner! Oh long may it wave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r>
                        <a:rPr lang="en-US" sz="1100" dirty="0">
                          <a:latin typeface="Arial, Helvetica, sans-serif"/>
                        </a:rPr>
                        <a:t>O'er the land of the free and the home of the brave!</a:t>
                      </a:r>
                      <a:br>
                        <a:rPr lang="en-US" sz="1100" dirty="0">
                          <a:latin typeface="Arial, Helvetica, sans-serif"/>
                        </a:rPr>
                      </a:br>
                      <a:endParaRPr lang="en-US" sz="11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0241" name="Picture 1" descr="http://www.usa-flag-site.org/ribbons2/line-star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477202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12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Currency - </a:t>
            </a:r>
            <a:r>
              <a:rPr lang="cs-CZ" b="1" dirty="0"/>
              <a:t>United </a:t>
            </a:r>
            <a:r>
              <a:rPr lang="cs-CZ" b="1" dirty="0" err="1"/>
              <a:t>States</a:t>
            </a:r>
            <a:r>
              <a:rPr lang="cs-CZ" b="1" dirty="0"/>
              <a:t> </a:t>
            </a:r>
            <a:r>
              <a:rPr lang="cs-CZ" b="1" dirty="0" err="1"/>
              <a:t>dollar</a:t>
            </a:r>
            <a:endParaRPr lang="en-GB" dirty="0" smtClean="0"/>
          </a:p>
        </p:txBody>
      </p:sp>
      <p:pic>
        <p:nvPicPr>
          <p:cNvPr id="11266" name="Picture 2" descr="File:USDnote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68934"/>
            <a:ext cx="5076056" cy="442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2857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http://en.wikipedia.org/wiki/File:USDnotes.png</a:t>
            </a:r>
          </a:p>
        </p:txBody>
      </p:sp>
      <p:pic>
        <p:nvPicPr>
          <p:cNvPr id="11268" name="Picture 4" descr="File:LineartPresRev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08920"/>
            <a:ext cx="3059832" cy="308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580112" y="578928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</a:t>
            </a:r>
            <a:r>
              <a:rPr lang="cs-CZ" sz="400" u="sng" dirty="0">
                <a:hlinkClick r:id="rId6" tooltip="en:User:Aido2002"/>
              </a:rPr>
              <a:t>Aido2002</a:t>
            </a:r>
            <a:r>
              <a:rPr lang="cs-CZ" sz="400" dirty="0"/>
              <a:t>, licence </a:t>
            </a:r>
            <a:r>
              <a:rPr lang="cs-CZ" sz="400" dirty="0" err="1"/>
              <a:t>Creative</a:t>
            </a:r>
            <a:r>
              <a:rPr lang="cs-CZ" sz="400" dirty="0"/>
              <a:t> </a:t>
            </a:r>
            <a:r>
              <a:rPr lang="cs-CZ" sz="400" dirty="0" err="1"/>
              <a:t>Commons</a:t>
            </a:r>
            <a:r>
              <a:rPr lang="cs-CZ" sz="400" dirty="0"/>
              <a:t>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http://en.wikipedia.org/wiki/File:LineartPresRev.png</a:t>
            </a:r>
          </a:p>
        </p:txBody>
      </p:sp>
    </p:spTree>
    <p:extLst>
      <p:ext uri="{BB962C8B-B14F-4D97-AF65-F5344CB8AC3E}">
        <p14:creationId xmlns:p14="http://schemas.microsoft.com/office/powerpoint/2010/main" val="338061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America		 </a:t>
            </a:r>
            <a:r>
              <a:rPr lang="cs-CZ" sz="2800" b="1" dirty="0" err="1"/>
              <a:t>Climate</a:t>
            </a:r>
            <a:r>
              <a:rPr lang="en-GB" sz="2800" dirty="0"/>
              <a:t/>
            </a:r>
            <a:br>
              <a:rPr lang="en-GB" sz="2800" dirty="0"/>
            </a:b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en-GB" dirty="0" smtClean="0"/>
          </a:p>
        </p:txBody>
      </p:sp>
      <p:pic>
        <p:nvPicPr>
          <p:cNvPr id="12290" name="Picture 2" descr="File:Average Annual High Temperature of the United Stat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052736"/>
            <a:ext cx="7620000" cy="485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Soubor:Raumthermometer Fahrenheit+Celsi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" y="4553744"/>
            <a:ext cx="229656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http://cs.wikipedia.org/wiki/Soubor:Raumthermometer_Fahrenheit%2BCelsius.jpg</a:t>
            </a:r>
          </a:p>
        </p:txBody>
      </p:sp>
    </p:spTree>
    <p:extLst>
      <p:ext uri="{BB962C8B-B14F-4D97-AF65-F5344CB8AC3E}">
        <p14:creationId xmlns:p14="http://schemas.microsoft.com/office/powerpoint/2010/main" val="62920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Population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7582736"/>
              </p:ext>
            </p:extLst>
          </p:nvPr>
        </p:nvGraphicFramePr>
        <p:xfrm>
          <a:off x="467544" y="1988840"/>
          <a:ext cx="8229600" cy="4389120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err="1"/>
                        <a:t>Race</a:t>
                      </a:r>
                      <a:r>
                        <a:rPr lang="cs-CZ" dirty="0"/>
                        <a:t> / </a:t>
                      </a:r>
                      <a:r>
                        <a:rPr lang="cs-CZ" dirty="0" err="1"/>
                        <a:t>Ethnicity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Number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Percentage of</a:t>
                      </a:r>
                      <a:br>
                        <a:rPr lang="cs-CZ"/>
                      </a:br>
                      <a:r>
                        <a:rPr lang="cs-CZ"/>
                        <a:t>U.S. population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hlinkClick r:id="rId2" action="ppaction://hlinkfile" tooltip="Americans"/>
                        </a:rPr>
                        <a:t>Americans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308,745,538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100.0 %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hlinkClick r:id="rId3" action="ppaction://hlinkfile" tooltip="White American"/>
                        </a:rPr>
                        <a:t>White</a:t>
                      </a:r>
                      <a:r>
                        <a:rPr lang="cs-CZ"/>
                        <a:t> or </a:t>
                      </a:r>
                      <a:r>
                        <a:rPr lang="cs-CZ">
                          <a:hlinkClick r:id="rId4" action="ppaction://hlinkfile" tooltip="European American"/>
                        </a:rPr>
                        <a:t>European American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223,553,265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72.4 %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hlinkClick r:id="rId5" action="ppaction://hlinkfile" tooltip="African American"/>
                        </a:rPr>
                        <a:t>Black or African American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38,929,319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12.6 %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hlinkClick r:id="rId6" action="ppaction://hlinkfile" tooltip="Asian American"/>
                        </a:rPr>
                        <a:t>Asian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14,674,252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4.8 %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US">
                          <a:hlinkClick r:id="rId7" action="ppaction://hlinkfile" tooltip="Native Americans in the United States"/>
                        </a:rPr>
                        <a:t>American Indian or Alaska Native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2,932,248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0.9 %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US">
                          <a:hlinkClick r:id="rId8" action="ppaction://hlinkfile" tooltip="Pacific Islander American"/>
                        </a:rPr>
                        <a:t>Native Hawaiian or other Pacific Islander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540,013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0.2 %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hlinkClick r:id="rId9" action="ppaction://hlinkfile" tooltip="Race (U.S. Census)"/>
                        </a:rPr>
                        <a:t>Some other race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/>
                        <a:t>19,107,368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6.2 %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err="1">
                          <a:hlinkClick r:id="rId10" action="ppaction://hlinkfile" tooltip="Multiracial American"/>
                        </a:rPr>
                        <a:t>Two</a:t>
                      </a:r>
                      <a:r>
                        <a:rPr lang="cs-CZ" dirty="0">
                          <a:hlinkClick r:id="rId10" action="ppaction://hlinkfile" tooltip="Multiracial American"/>
                        </a:rPr>
                        <a:t> </a:t>
                      </a:r>
                      <a:r>
                        <a:rPr lang="cs-CZ" dirty="0" err="1">
                          <a:hlinkClick r:id="rId10" action="ppaction://hlinkfile" tooltip="Multiracial American"/>
                        </a:rPr>
                        <a:t>or</a:t>
                      </a:r>
                      <a:r>
                        <a:rPr lang="cs-CZ" dirty="0">
                          <a:hlinkClick r:id="rId10" action="ppaction://hlinkfile" tooltip="Multiracial American"/>
                        </a:rPr>
                        <a:t> more </a:t>
                      </a:r>
                      <a:r>
                        <a:rPr lang="cs-CZ" dirty="0" err="1">
                          <a:hlinkClick r:id="rId10" action="ppaction://hlinkfile" tooltip="Multiracial American"/>
                        </a:rPr>
                        <a:t>races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/>
                        <a:t>9,009,073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2.9 %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456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2">
                    <a:lumMod val="50000"/>
                  </a:schemeClr>
                </a:solidFill>
              </a:rPr>
              <a:t>The United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States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 America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History</a:t>
            </a:r>
            <a:endParaRPr lang="cs-CZ" dirty="0" smtClean="0"/>
          </a:p>
          <a:p>
            <a:r>
              <a:rPr lang="cs-CZ" dirty="0" smtClean="0"/>
              <a:t>1492 Christopher </a:t>
            </a:r>
            <a:r>
              <a:rPr lang="cs-CZ" dirty="0" err="1" smtClean="0"/>
              <a:t>Columbus</a:t>
            </a:r>
            <a:endParaRPr lang="cs-CZ" dirty="0" smtClean="0"/>
          </a:p>
          <a:p>
            <a:r>
              <a:rPr lang="cs-CZ" dirty="0" smtClean="0"/>
              <a:t>1620 </a:t>
            </a:r>
            <a:r>
              <a:rPr lang="cs-CZ" dirty="0" err="1" smtClean="0"/>
              <a:t>Pilgrims</a:t>
            </a:r>
            <a:endParaRPr lang="cs-CZ" dirty="0" smtClean="0"/>
          </a:p>
          <a:p>
            <a:r>
              <a:rPr lang="cs-CZ" dirty="0" smtClean="0"/>
              <a:t>4 July 1776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Independecy</a:t>
            </a:r>
            <a:endParaRPr lang="cs-CZ" dirty="0" smtClean="0"/>
          </a:p>
          <a:p>
            <a:r>
              <a:rPr lang="cs-CZ" dirty="0" smtClean="0"/>
              <a:t>1865 Civil </a:t>
            </a:r>
            <a:r>
              <a:rPr lang="cs-CZ" dirty="0" err="1" smtClean="0"/>
              <a:t>War</a:t>
            </a:r>
            <a:endParaRPr lang="cs-CZ" dirty="0" smtClean="0"/>
          </a:p>
        </p:txBody>
      </p:sp>
      <p:pic>
        <p:nvPicPr>
          <p:cNvPr id="14338" name="Picture 2" descr="File:Gilbert Stuart Williamstown Portrait of George Washingto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91857"/>
            <a:ext cx="2169988" cy="259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99992" y="652236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http://en.wikipedia.org/wiki/File:Gilbert_Stuart_Williamstown_Portrait_of_George_Washington.jpg</a:t>
            </a:r>
          </a:p>
        </p:txBody>
      </p:sp>
      <p:pic>
        <p:nvPicPr>
          <p:cNvPr id="14340" name="Picture 4" descr="File:Abraham Lincoln November 186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78568"/>
            <a:ext cx="2105018" cy="259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785992" y="652236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http://en.wikipedia.org/wiki/File:Abraham_Lincoln_November_1863.jpg</a:t>
            </a:r>
          </a:p>
        </p:txBody>
      </p:sp>
    </p:spTree>
    <p:extLst>
      <p:ext uri="{BB962C8B-B14F-4D97-AF65-F5344CB8AC3E}">
        <p14:creationId xmlns:p14="http://schemas.microsoft.com/office/powerpoint/2010/main" val="81464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3,5,6,13,15 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304</Words>
  <Application>Microsoft Office PowerPoint</Application>
  <PresentationFormat>Předvádění na obrazovce (4:3)</PresentationFormat>
  <Paragraphs>114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   Číslo projektu: CZ.1.07/1.5.00/34.0744    Šablona: EU peníze školám SŠ / šablona III/2   Číslo DUMU: 131.ANJ.34   Název materiálu: The USA - general information   Autor: Mgr. Tomáš Bojanovský  Předmět: Anglický jazyk  Formát: Prezentace Microsoft Powerpoint    Velikost: 2.7 MB  Stupeň a typ vzdělávání: SŠ – odborné vzdělávání  Licence k obrazovému materiálu: CC-BY-SA, Public Domain   Datum vytvoření  : 23.1.2013  Klíčová slova: Angličtina, obrázek, Spojené státy americké  Anotace : Výstup slouží k výkladu problematiky reálií Spojených států amerických. Vhodné pro maturitní otázky v profilové školní části ústní zkoušky.       </vt:lpstr>
      <vt:lpstr> The United States of America  general information </vt:lpstr>
      <vt:lpstr>The United States of America</vt:lpstr>
      <vt:lpstr>The United States of America</vt:lpstr>
      <vt:lpstr>The United States of America</vt:lpstr>
      <vt:lpstr>The United States of America</vt:lpstr>
      <vt:lpstr>The United States of America</vt:lpstr>
      <vt:lpstr>The United States of America</vt:lpstr>
      <vt:lpstr>The United States of America</vt:lpstr>
      <vt:lpstr>The United States of America</vt:lpstr>
      <vt:lpstr>The United States of America</vt:lpstr>
      <vt:lpstr>The United States of America   Climate </vt:lpstr>
      <vt:lpstr>The United States of America</vt:lpstr>
      <vt:lpstr>The United States of America</vt:lpstr>
      <vt:lpstr>Všechny uveřejněné odkazy dostupné pod licencí Creative Commons (autoři uvedeni pod obrázky).  Obrázek str. 3,5,6,13,15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Student</cp:lastModifiedBy>
  <cp:revision>41</cp:revision>
  <dcterms:created xsi:type="dcterms:W3CDTF">2012-09-16T07:22:14Z</dcterms:created>
  <dcterms:modified xsi:type="dcterms:W3CDTF">2013-01-23T14:04:56Z</dcterms:modified>
</cp:coreProperties>
</file>