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5" r:id="rId2"/>
    <p:sldId id="257" r:id="rId3"/>
    <p:sldId id="258" r:id="rId4"/>
    <p:sldId id="259" r:id="rId5"/>
    <p:sldId id="271" r:id="rId6"/>
    <p:sldId id="273" r:id="rId7"/>
    <p:sldId id="282" r:id="rId8"/>
    <p:sldId id="280" r:id="rId9"/>
    <p:sldId id="293" r:id="rId10"/>
    <p:sldId id="292" r:id="rId11"/>
    <p:sldId id="291" r:id="rId12"/>
    <p:sldId id="290" r:id="rId13"/>
    <p:sldId id="28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BC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E007EE-0809-4E9C-BC01-E6B31F8E1875}" type="datetimeFigureOut">
              <a:rPr lang="cs-CZ" smtClean="0"/>
              <a:t>30. 1. 2013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2DEF6-2790-4DE1-9797-394B3669A8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388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BC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E231F-6ED0-4684-9F04-8C97CAE97689}" type="datetimeFigureOut">
              <a:rPr lang="cs-CZ" smtClean="0"/>
              <a:pPr/>
              <a:t>30. 1. 2013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91280-F277-47D9-A901-E5D73047D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0/0e/DCmontage4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/index.php?title=User:Epicadam&amp;action=edit&amp;redlink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f/f3/Usa_edcp_relief_location_map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hyperlink" Target="http://commons.wikimedia.org/wiki/User:Uwe_Dederi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4/42/Seal-DC.p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f/WhiteHouseSouthFacad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UpstateNYer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c/cc/US_Capitol_from_NW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UpstateNYe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8/8f/SmithsonianCastel_07120014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T%C3%BArelio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1/13/Jefferson_Memorial_At_Dusk_1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Jovianey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c/c1/Washington_Monument_Dusk_Jan_200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Dilif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d/d2/The_Pentagon_US_Department_of_Defense_building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VY_32_INOVACE_133.ANJ.34 </a:t>
            </a:r>
          </a:p>
          <a:p>
            <a:pPr algn="ctr">
              <a:spcBef>
                <a:spcPts val="300"/>
              </a:spcBef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04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projektu: CZ.1.07/1.5.00/34.0744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Šablona: EU peníze školám SŠ / šablona III/2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DUMU: 133.ANJ.34 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Název materiálu: 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Autor: Mgr. Tomáš Bojanovský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Předmět: Anglický jazyk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Formát: Prezentace Microsoft Powerpoint  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Velikost: 2,4 MB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Stupeň a typ vzdělávání: SŠ – odborné vzdělávání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Licence k obrazovému materiálu: CC-BY-SA, Public Domain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Datum vytvoření  : 30.01.2013</a:t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>Klíčová slova: Angličtina, obrázek, </a:t>
            </a:r>
            <a:r>
              <a:rPr lang="cs-CZ" sz="1200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 : Výstup slouží k výkladu problematiky </a:t>
            </a:r>
            <a:r>
              <a:rPr lang="cs-CZ" sz="1200" dirty="0"/>
              <a:t>reálií Washingtonu, D.C.</a:t>
            </a:r>
            <a:br>
              <a:rPr lang="cs-CZ" sz="1200" dirty="0"/>
            </a:br>
            <a:r>
              <a:rPr lang="cs-CZ" sz="1200" dirty="0"/>
              <a:t>. </a:t>
            </a:r>
            <a:r>
              <a:rPr lang="cs-CZ" sz="1200" dirty="0" smtClean="0"/>
              <a:t>Vhodné pro maturitní otázky v profilové školní části ústní zkoušky. 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6500834"/>
            <a:ext cx="6400800" cy="109550"/>
          </a:xfrm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071546"/>
            <a:ext cx="7772400" cy="157163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D.C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.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ile:DCmontage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050" y="548680"/>
            <a:ext cx="41814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37050" y="610979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Epicadam (page does not exist)"/>
              </a:rPr>
              <a:t>Epicadam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http://en.wikipedia.org/wiki/File:DCmontage4.jpg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Washington, D.C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Position</a:t>
            </a:r>
            <a:r>
              <a:rPr lang="cs-CZ" dirty="0" smtClean="0"/>
              <a:t>, </a:t>
            </a:r>
            <a:r>
              <a:rPr lang="cs-CZ" dirty="0" err="1" smtClean="0"/>
              <a:t>inhabitants</a:t>
            </a:r>
            <a:r>
              <a:rPr lang="cs-CZ" dirty="0" smtClean="0"/>
              <a:t> – 630 000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File:Usa edcp relief location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055" y="1916832"/>
            <a:ext cx="7620000" cy="471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13055" y="6477820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4" tooltip="User:Uwe Dedering"/>
              </a:rPr>
              <a:t>Uwe</a:t>
            </a:r>
            <a:r>
              <a:rPr lang="cs-CZ" sz="200" dirty="0">
                <a:hlinkClick r:id="rId4" tooltip="User:Uwe Dedering"/>
              </a:rPr>
              <a:t> </a:t>
            </a:r>
            <a:r>
              <a:rPr lang="cs-CZ" sz="200" dirty="0" err="1">
                <a:hlinkClick r:id="rId4" tooltip="User:Uwe Dedering"/>
              </a:rPr>
              <a:t>Dedering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http://commons.wikimedia.org/wiki/File:Usa_edcp_relief_location_map.png</a:t>
            </a:r>
          </a:p>
        </p:txBody>
      </p:sp>
      <p:pic>
        <p:nvPicPr>
          <p:cNvPr id="2051" name="Picture 3" descr="http://upload.wikimedia.org/wikipedia/en/thumb/0/0c/Red_pog.svg/6px-Red_pog.svg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726" y="3976146"/>
            <a:ext cx="144016" cy="14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-1031875" y="0"/>
            <a:ext cx="9525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27453" y="3678822"/>
            <a:ext cx="18192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D.C.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  -     </a:t>
            </a:r>
            <a:r>
              <a:rPr lang="cs-CZ" b="1" dirty="0" err="1" smtClean="0"/>
              <a:t>District</a:t>
            </a:r>
            <a:r>
              <a:rPr lang="cs-CZ" b="1" dirty="0" smtClean="0"/>
              <a:t> </a:t>
            </a:r>
            <a:r>
              <a:rPr lang="cs-CZ" b="1" dirty="0" err="1"/>
              <a:t>of</a:t>
            </a:r>
            <a:r>
              <a:rPr lang="cs-CZ" b="1" dirty="0"/>
              <a:t> Columbia</a:t>
            </a:r>
            <a:endParaRPr lang="cs-CZ" dirty="0" smtClean="0"/>
          </a:p>
        </p:txBody>
      </p:sp>
      <p:pic>
        <p:nvPicPr>
          <p:cNvPr id="2050" name="Picture 2" descr="File:Seal-D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20888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1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History </a:t>
            </a:r>
          </a:p>
          <a:p>
            <a:r>
              <a:rPr lang="en-US" dirty="0"/>
              <a:t>City of Washington was founded in 1791 to serve as the new national </a:t>
            </a:r>
            <a:r>
              <a:rPr lang="en-US" dirty="0" smtClean="0"/>
              <a:t>capital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Present</a:t>
            </a:r>
            <a:endParaRPr lang="cs-CZ" dirty="0"/>
          </a:p>
          <a:p>
            <a:r>
              <a:rPr lang="en-US" dirty="0"/>
              <a:t>The centers of </a:t>
            </a:r>
            <a:r>
              <a:rPr lang="en-US" dirty="0" smtClean="0"/>
              <a:t>the </a:t>
            </a:r>
            <a:r>
              <a:rPr lang="en-US" dirty="0"/>
              <a:t>federal government of the United </a:t>
            </a:r>
            <a:r>
              <a:rPr lang="en-US" dirty="0" smtClean="0"/>
              <a:t>States, </a:t>
            </a:r>
            <a:r>
              <a:rPr lang="en-US" dirty="0"/>
              <a:t>including the Congress, President, and Supreme Court. </a:t>
            </a:r>
            <a:r>
              <a:rPr lang="cs-CZ" dirty="0" smtClean="0"/>
              <a:t>H</a:t>
            </a:r>
            <a:r>
              <a:rPr lang="en-US" dirty="0" err="1" smtClean="0"/>
              <a:t>ome</a:t>
            </a:r>
            <a:r>
              <a:rPr lang="en-US" dirty="0" smtClean="0"/>
              <a:t> </a:t>
            </a:r>
            <a:r>
              <a:rPr lang="en-US" dirty="0"/>
              <a:t>to many national monuments and </a:t>
            </a:r>
            <a:r>
              <a:rPr lang="en-US" dirty="0" smtClean="0"/>
              <a:t>museums</a:t>
            </a:r>
            <a:r>
              <a:rPr lang="cs-CZ" dirty="0" smtClean="0"/>
              <a:t>.</a:t>
            </a:r>
          </a:p>
          <a:p>
            <a:r>
              <a:rPr lang="en-US" dirty="0" smtClean="0"/>
              <a:t>The </a:t>
            </a:r>
            <a:r>
              <a:rPr lang="en-US" dirty="0"/>
              <a:t>city hosts 176 foreign embassies as well as the headquarters of many international organizations, trade unions, non-profit organizations, lobbying groups, and professional associations.</a:t>
            </a: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8399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</a:t>
            </a:r>
            <a:endParaRPr lang="cs-CZ" b="1" dirty="0"/>
          </a:p>
          <a:p>
            <a:pPr>
              <a:buNone/>
            </a:pPr>
            <a:endParaRPr lang="cs-CZ" b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39241" y="1412776"/>
            <a:ext cx="2548583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err="1"/>
              <a:t>the</a:t>
            </a:r>
            <a:r>
              <a:rPr lang="cs-CZ" sz="2700" dirty="0"/>
              <a:t> </a:t>
            </a:r>
            <a:r>
              <a:rPr lang="cs-CZ" sz="2700" dirty="0" err="1"/>
              <a:t>White</a:t>
            </a:r>
            <a:r>
              <a:rPr lang="cs-CZ" sz="2700" dirty="0"/>
              <a:t> House</a:t>
            </a:r>
          </a:p>
        </p:txBody>
      </p:sp>
      <p:pic>
        <p:nvPicPr>
          <p:cNvPr id="3074" name="Picture 2" descr="File:WhiteHouseSouthFacad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65218"/>
            <a:ext cx="5968552" cy="442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267744" y="6335519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>
                <a:hlinkClick r:id="rId4" tooltip="User:UpstateNYer"/>
              </a:rPr>
              <a:t>Matt</a:t>
            </a:r>
            <a:r>
              <a:rPr lang="cs-CZ" sz="200" dirty="0">
                <a:hlinkClick r:id="rId4" tooltip="User:UpstateNYer"/>
              </a:rPr>
              <a:t> H. </a:t>
            </a:r>
            <a:r>
              <a:rPr lang="cs-CZ" sz="200" dirty="0" err="1">
                <a:hlinkClick r:id="rId4" tooltip="User:UpstateNYer"/>
              </a:rPr>
              <a:t>Wade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http://en.wikipedia.org/wiki/File:WhiteHouseSouthFacade.JPG</a:t>
            </a:r>
          </a:p>
        </p:txBody>
      </p:sp>
    </p:spTree>
    <p:extLst>
      <p:ext uri="{BB962C8B-B14F-4D97-AF65-F5344CB8AC3E}">
        <p14:creationId xmlns:p14="http://schemas.microsoft.com/office/powerpoint/2010/main" val="226870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Capitol</a:t>
            </a:r>
            <a:r>
              <a:rPr lang="cs-CZ" dirty="0" smtClean="0"/>
              <a:t> - </a:t>
            </a:r>
            <a:r>
              <a:rPr lang="cs-CZ" dirty="0" err="1"/>
              <a:t>The</a:t>
            </a:r>
            <a:r>
              <a:rPr lang="cs-CZ" dirty="0"/>
              <a:t> United </a:t>
            </a:r>
            <a:r>
              <a:rPr lang="cs-CZ" dirty="0" err="1"/>
              <a:t>States</a:t>
            </a:r>
            <a:r>
              <a:rPr lang="cs-CZ" dirty="0"/>
              <a:t> </a:t>
            </a:r>
            <a:r>
              <a:rPr lang="cs-CZ" dirty="0" err="1"/>
              <a:t>Congress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File:US Capitol from NW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98266"/>
            <a:ext cx="5688632" cy="426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547664" y="620584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UpstateNYer"/>
              </a:rPr>
              <a:t>UpstateNYer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http://en.wikipedia.org/wiki/File:US_Capitol_from_NW.JPG</a:t>
            </a:r>
          </a:p>
        </p:txBody>
      </p:sp>
    </p:spTree>
    <p:extLst>
      <p:ext uri="{BB962C8B-B14F-4D97-AF65-F5344CB8AC3E}">
        <p14:creationId xmlns:p14="http://schemas.microsoft.com/office/powerpoint/2010/main" val="282868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US" dirty="0"/>
              <a:t>The Smithsonian Institution </a:t>
            </a:r>
            <a:r>
              <a:rPr lang="en-US" dirty="0" smtClean="0"/>
              <a:t>museums</a:t>
            </a:r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 descr="File:SmithsonianCastel 07120014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67738"/>
            <a:ext cx="5976664" cy="456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32531" y="6376189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Túrelio"/>
              </a:rPr>
              <a:t>Túrelio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http://en.wikipedia.org/wiki/File:SmithsonianCastel_07120014.jpg</a:t>
            </a:r>
          </a:p>
        </p:txBody>
      </p:sp>
    </p:spTree>
    <p:extLst>
      <p:ext uri="{BB962C8B-B14F-4D97-AF65-F5344CB8AC3E}">
        <p14:creationId xmlns:p14="http://schemas.microsoft.com/office/powerpoint/2010/main" val="96187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dirty="0" err="1"/>
              <a:t>The</a:t>
            </a:r>
            <a:r>
              <a:rPr lang="cs-CZ" dirty="0"/>
              <a:t> Lincoln </a:t>
            </a:r>
            <a:r>
              <a:rPr lang="cs-CZ" dirty="0" err="1"/>
              <a:t>Memorial</a:t>
            </a:r>
            <a:r>
              <a:rPr lang="cs-CZ" dirty="0"/>
              <a:t>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http://upload.wikimedia.org/wikipedia/commons/8/83/Lincolnmemorial_by_dus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6984776" cy="4641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1161" y="6541636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dirty="0" err="1"/>
              <a:t>Ishaan</a:t>
            </a:r>
            <a:r>
              <a:rPr lang="cs-CZ" sz="200" dirty="0"/>
              <a:t> </a:t>
            </a:r>
            <a:r>
              <a:rPr lang="cs-CZ" sz="200" dirty="0" err="1"/>
              <a:t>Dalal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http://en.wikipedia.org/wiki/File:Lincolnmemorial_by_dusk.jpg</a:t>
            </a:r>
          </a:p>
        </p:txBody>
      </p:sp>
    </p:spTree>
    <p:extLst>
      <p:ext uri="{BB962C8B-B14F-4D97-AF65-F5344CB8AC3E}">
        <p14:creationId xmlns:p14="http://schemas.microsoft.com/office/powerpoint/2010/main" val="96187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 err="1"/>
              <a:t>Jefferson</a:t>
            </a:r>
            <a:r>
              <a:rPr lang="cs-CZ" b="1" dirty="0"/>
              <a:t> </a:t>
            </a:r>
            <a:r>
              <a:rPr lang="cs-CZ" b="1" dirty="0" err="1"/>
              <a:t>Memorial</a:t>
            </a:r>
            <a:r>
              <a:rPr lang="cs-CZ" b="1" dirty="0"/>
              <a:t> </a:t>
            </a:r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098" name="Picture 2" descr="File:Jefferson Memorial At Dusk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7200800" cy="479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37428" y="6553658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Jovianeye"/>
              </a:rPr>
              <a:t>Joe</a:t>
            </a:r>
            <a:r>
              <a:rPr lang="cs-CZ" sz="200" u="sng" dirty="0">
                <a:hlinkClick r:id="rId4" tooltip="User:Jovianeye"/>
              </a:rPr>
              <a:t> </a:t>
            </a:r>
            <a:r>
              <a:rPr lang="cs-CZ" sz="200" u="sng" dirty="0" err="1">
                <a:hlinkClick r:id="rId4" tooltip="User:Jovianeye"/>
              </a:rPr>
              <a:t>Ravi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http://en.wikipedia.org/wiki/File:Jefferson_Memorial_At_Dusk_1.jpg</a:t>
            </a:r>
          </a:p>
        </p:txBody>
      </p:sp>
    </p:spTree>
    <p:extLst>
      <p:ext uri="{BB962C8B-B14F-4D97-AF65-F5344CB8AC3E}">
        <p14:creationId xmlns:p14="http://schemas.microsoft.com/office/powerpoint/2010/main" val="96187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cs-CZ" b="1" dirty="0"/>
              <a:t>Washington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Monument </a:t>
            </a:r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122" name="Picture 2" descr="File:Washington Monument Dusk Jan 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1196752"/>
            <a:ext cx="3825673" cy="541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62338" y="6460308"/>
            <a:ext cx="992579" cy="1538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" dirty="0"/>
              <a:t>Autor: </a:t>
            </a:r>
            <a:r>
              <a:rPr lang="cs-CZ" sz="200" u="sng" dirty="0" err="1">
                <a:hlinkClick r:id="rId4" tooltip="User:Diliff"/>
              </a:rPr>
              <a:t>Diliff</a:t>
            </a:r>
            <a:r>
              <a:rPr lang="cs-CZ" sz="200" dirty="0"/>
              <a:t>, licence </a:t>
            </a:r>
            <a:r>
              <a:rPr lang="cs-CZ" sz="200" dirty="0" err="1"/>
              <a:t>Creative</a:t>
            </a:r>
            <a:r>
              <a:rPr lang="cs-CZ" sz="200" dirty="0"/>
              <a:t> </a:t>
            </a:r>
            <a:r>
              <a:rPr lang="cs-CZ" sz="200" dirty="0" err="1"/>
              <a:t>Commons</a:t>
            </a:r>
            <a:r>
              <a:rPr lang="cs-CZ" sz="200" dirty="0"/>
              <a:t>, </a:t>
            </a:r>
            <a:r>
              <a:rPr lang="cs-CZ" sz="200" dirty="0" smtClean="0"/>
              <a:t>BY-SA</a:t>
            </a:r>
          </a:p>
          <a:p>
            <a:r>
              <a:rPr lang="cs-CZ" sz="200" dirty="0"/>
              <a:t>http://en.wikipedia.org/wiki/File:Washington_Monument_Dusk_Jan_2006.jpg</a:t>
            </a:r>
          </a:p>
        </p:txBody>
      </p:sp>
    </p:spTree>
    <p:extLst>
      <p:ext uri="{BB962C8B-B14F-4D97-AF65-F5344CB8AC3E}">
        <p14:creationId xmlns:p14="http://schemas.microsoft.com/office/powerpoint/2010/main" val="96187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Washington, D.C.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r>
              <a:rPr lang="en-US" b="1" dirty="0"/>
              <a:t>The Pentagon US Department of </a:t>
            </a:r>
            <a:r>
              <a:rPr lang="en-US" b="1" dirty="0" smtClean="0"/>
              <a:t>Defense</a:t>
            </a:r>
            <a:endParaRPr lang="cs-CZ" dirty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6" name="Picture 2" descr="File:The Pentagon US Department of Defense build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1"/>
            <a:ext cx="7620000" cy="481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6603845"/>
            <a:ext cx="4572000" cy="1231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" dirty="0"/>
              <a:t>http://en.wikipedia.org/wiki/File:The_Pentagon_US_Department_of_Defense_building.jpg</a:t>
            </a:r>
          </a:p>
        </p:txBody>
      </p:sp>
    </p:spTree>
    <p:extLst>
      <p:ext uri="{BB962C8B-B14F-4D97-AF65-F5344CB8AC3E}">
        <p14:creationId xmlns:p14="http://schemas.microsoft.com/office/powerpoint/2010/main" val="96187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Všechny uveřejněné odkazy dostupné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(autoři uvedeni pod obrázky).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Obrázek str. 13 dostupný pod licencí Public Domain.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86322"/>
            <a:ext cx="8686800" cy="13398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+mj-lt"/>
                <a:ea typeface="+mj-ea"/>
                <a:cs typeface="+mj-cs"/>
              </a:rPr>
              <a:t>	Materiály jsou určeny pro bezplatné používání pro potřeby výuky a vzdělávání na všech typech škol a školských zařízeních. Jakékoliv další využití podléhá autorskému zákonu.</a:t>
            </a:r>
          </a:p>
          <a:p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283</Words>
  <Application>Microsoft Office PowerPoint</Application>
  <PresentationFormat>Předvádění na obrazovce (4:3)</PresentationFormat>
  <Paragraphs>57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 Číslo projektu: CZ.1.07/1.5.00/34.0744   Šablona: EU peníze školám SŠ / šablona III/2  Číslo DUMU: 133.ANJ.34   Název materiálu: Washington, D.C.  Autor: Mgr. Tomáš Bojanovský  Předmět: Anglický jazyk  Formát: Prezentace Microsoft Powerpoint    Velikost: 2,4 MB  Stupeň a typ vzdělávání: SŠ – odborné vzdělávání  Licence k obrazovému materiálu: CC-BY-SA, Public Domain  Datum vytvoření  : 30.01.2013  Klíčová slova: Angličtina, obrázek, Washington, D.C.  Anotace : Výstup slouží k výkladu problematiky reálií Washingtonu, D.C. . Vhodné pro maturitní otázky v profilové školní části ústní zkoušky.       </vt:lpstr>
      <vt:lpstr> Washington,  D.C.  </vt:lpstr>
      <vt:lpstr>Washington, D.C. </vt:lpstr>
      <vt:lpstr>Washington, D.C.</vt:lpstr>
      <vt:lpstr>Washington, D.C.</vt:lpstr>
      <vt:lpstr>Washington, D.C.</vt:lpstr>
      <vt:lpstr>Washington, D.C.</vt:lpstr>
      <vt:lpstr>Washington, D.C.</vt:lpstr>
      <vt:lpstr>Washington, D.C.</vt:lpstr>
      <vt:lpstr>Washington, D.C.</vt:lpstr>
      <vt:lpstr>Washington, D.C.</vt:lpstr>
      <vt:lpstr>Washington, D.C.</vt:lpstr>
      <vt:lpstr>Všechny uveřejněné odkazy dostupné pod licencí Creative Commons (autoři uvedeni pod obrázky).  Obrázek str. 13 dostupný pod licencí Public Domain.</vt:lpstr>
    </vt:vector>
  </TitlesOfParts>
  <Company>Vysočina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materiálu: Prague  Číslo DUMU: DUM_FJ_0005    Autor: Mgr. Tomáš Bojanovský  Předmět: Anglický jazyk  Formát: Prezentace Microsoft Powerpoint    Velikost: 709 kB  Stupeň a typ vzdělávání: SŠ – odborné vzdělávání  Licence k obrazovému materiálu: CC-BY-SA, Public Domain  Publikováno : 15.06.2012  Šablona: EU peníze školám SŠ / šablona III/2  Klíčová slova: Angličtina, obrázek, Praha  Anotace : Výstup slouží k výkladu problematiky reálií Prahy. Vhodné pro maturitní otázky v profilové školní části ústní zkoušky.</dc:title>
  <dc:creator>Mgr. Roman Křivánek</dc:creator>
  <cp:lastModifiedBy>Student</cp:lastModifiedBy>
  <cp:revision>36</cp:revision>
  <dcterms:created xsi:type="dcterms:W3CDTF">2012-09-18T18:28:05Z</dcterms:created>
  <dcterms:modified xsi:type="dcterms:W3CDTF">2013-01-30T14:59:19Z</dcterms:modified>
</cp:coreProperties>
</file>