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673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028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386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955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490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921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412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93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77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049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454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6D6C2-3D5A-4566-AE77-7B4257B6BAD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DFBE1-C30C-434E-A178-4E1EEA0D5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555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8825332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VY_32_Inovace_10.1.16 </a:t>
                      </a:r>
                      <a:r>
                        <a:rPr lang="cs-CZ" smtClean="0"/>
                        <a:t>Národní obrození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8. ročníku. Seznamuje je o s obdobím ČNO, jeho významem pro českou kulturu, s jednotlivými generacemi a osobnosti, které v tomto </a:t>
                      </a:r>
                      <a:r>
                        <a:rPr lang="cs-CZ" smtClean="0"/>
                        <a:t>období působily.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76588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12207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4678288" cy="5112567"/>
          </a:xfrm>
        </p:spPr>
        <p:txBody>
          <a:bodyPr>
            <a:noAutofit/>
          </a:bodyPr>
          <a:lstStyle/>
          <a:p>
            <a:r>
              <a:rPr lang="cs-CZ" sz="6600" i="1" dirty="0" smtClean="0"/>
              <a:t>Národní obrození v českých zemích</a:t>
            </a:r>
            <a:endParaRPr lang="cs-CZ" sz="6600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Živor v Praze koncem 18. stolet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36712"/>
            <a:ext cx="329508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212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92088"/>
          </a:xfrm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Kulturně historická situace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980728"/>
            <a:ext cx="6840760" cy="561662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Anglie, Francie – za osvícenské ideály se vedou ozbrojené boje x v našich zemích prosazuje osvícenské myšlenky panovník – </a:t>
            </a:r>
            <a:r>
              <a:rPr lang="cs-CZ" sz="2400" b="1" dirty="0" smtClean="0"/>
              <a:t>Marie Terezie </a:t>
            </a:r>
            <a:r>
              <a:rPr lang="cs-CZ" sz="2400" dirty="0" smtClean="0"/>
              <a:t>a </a:t>
            </a:r>
            <a:r>
              <a:rPr lang="cs-CZ" sz="2400" b="1" dirty="0" smtClean="0"/>
              <a:t>Josef II. </a:t>
            </a:r>
            <a:r>
              <a:rPr lang="cs-CZ" sz="2400" dirty="0" smtClean="0"/>
              <a:t>(toleranční patent, zrušení nevolnictví)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svícenské reformy zaváděly v rakouském státě jako jednotný jazyk </a:t>
            </a:r>
            <a:r>
              <a:rPr lang="cs-CZ" sz="2400" b="1" u="sng" dirty="0" smtClean="0"/>
              <a:t>němčinu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oncem 18. století byla u nás </a:t>
            </a:r>
            <a:r>
              <a:rPr lang="cs-CZ" sz="2400" b="1" dirty="0" smtClean="0"/>
              <a:t>neutěšená jazyková situace</a:t>
            </a:r>
            <a:r>
              <a:rPr lang="cs-CZ" sz="2400" dirty="0" smtClean="0"/>
              <a:t> (úpadek češtiny po Bílé hoře, neustálenost spisovného jazyka)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ěmčina měla převahu na úřadech, v oficiálním styku, ve školách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naha o zformování </a:t>
            </a:r>
            <a:r>
              <a:rPr lang="cs-CZ" sz="2400" b="1" dirty="0" smtClean="0"/>
              <a:t>novodobého českého národa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iteratura sehrála v tomto formování velmi významnou roli – vytvářela myšlenkovou náplň národního hnutí</a:t>
            </a:r>
            <a:endParaRPr lang="cs-CZ" sz="2400" dirty="0"/>
          </a:p>
        </p:txBody>
      </p:sp>
      <p:pic>
        <p:nvPicPr>
          <p:cNvPr id="2050" name="Picture 2" descr="Joseph I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70321"/>
            <a:ext cx="1826040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53231" y="5124884"/>
            <a:ext cx="879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Josef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969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994122"/>
          </a:xfrm>
          <a:solidFill>
            <a:schemeClr val="accent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První generace NO (fáze obranná)</a:t>
            </a:r>
            <a:br>
              <a:rPr lang="cs-CZ" sz="3200" dirty="0" smtClean="0"/>
            </a:br>
            <a:r>
              <a:rPr lang="cs-CZ" sz="2400" dirty="0" smtClean="0"/>
              <a:t>(70. léta 18. stol. – poč. 19. stol.)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1268760"/>
            <a:ext cx="8738461" cy="5112568"/>
          </a:xfrm>
        </p:spPr>
        <p:txBody>
          <a:bodyPr>
            <a:norm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bdobí učeneckého zájmu</a:t>
            </a:r>
          </a:p>
          <a:p>
            <a:r>
              <a:rPr lang="cs-CZ" sz="2400" dirty="0"/>
              <a:t>č</a:t>
            </a:r>
            <a:r>
              <a:rPr lang="cs-CZ" sz="2400" dirty="0" smtClean="0"/>
              <a:t>eská věda i kultura začínají z velice                                      skromných začátků a musí nejprve                                                         svou existenci obhájit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ozornost se věnuje především historii,                                        literární historii, jazykovědě, ale i                                                         přírodním vědám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r. 1774 je založena  </a:t>
            </a:r>
            <a:r>
              <a:rPr lang="cs-CZ" sz="2400" b="1" dirty="0" smtClean="0"/>
              <a:t>Soukromá společnost nauk</a:t>
            </a:r>
            <a:r>
              <a:rPr lang="cs-CZ" sz="2400" dirty="0" smtClean="0"/>
              <a:t>, od r. 1790 přejmenována na </a:t>
            </a:r>
            <a:r>
              <a:rPr lang="cs-CZ" sz="2400" b="1" dirty="0" smtClean="0"/>
              <a:t>Královskou českou společnost nauk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naha o uzákonění </a:t>
            </a:r>
            <a:r>
              <a:rPr lang="cs-CZ" sz="2400" b="1" dirty="0" smtClean="0"/>
              <a:t>českého spisovného jazyka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kolem literatury – plnit cíle výchovné a vzdělávací, obracet se k nejširším lidovým vrstvám</a:t>
            </a:r>
            <a:endParaRPr lang="cs-CZ" sz="2400" dirty="0"/>
          </a:p>
        </p:txBody>
      </p:sp>
      <p:pic>
        <p:nvPicPr>
          <p:cNvPr id="3074" name="Picture 2" descr="Soubor:Královská česká společnost nau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68760"/>
            <a:ext cx="339913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79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1444"/>
            <a:ext cx="8784976" cy="706090"/>
          </a:xfrm>
          <a:solidFill>
            <a:schemeClr val="accent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4968552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err="1" smtClean="0"/>
              <a:t>Gelasius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Dobner</a:t>
            </a:r>
            <a:r>
              <a:rPr lang="cs-CZ" sz="2800" b="1" u="sng" dirty="0" smtClean="0"/>
              <a:t> 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akladatel moderního kritického českého dějepisu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ydal Hájkovu kroniku v latinském překladu a odhalil její nespolehlivost pečlivým studiem pramenů</a:t>
            </a:r>
          </a:p>
          <a:p>
            <a:pPr marL="0" indent="0">
              <a:buNone/>
            </a:pPr>
            <a:r>
              <a:rPr lang="cs-CZ" sz="2800" b="1" u="sng" dirty="0" smtClean="0"/>
              <a:t>František Martin </a:t>
            </a:r>
            <a:r>
              <a:rPr lang="cs-CZ" sz="2800" b="1" u="sng" dirty="0" err="1" smtClean="0"/>
              <a:t>Pelcl</a:t>
            </a:r>
            <a:endParaRPr lang="cs-CZ" sz="2800" b="1" u="sng" dirty="0" smtClean="0"/>
          </a:p>
          <a:p>
            <a:r>
              <a:rPr lang="cs-CZ" sz="2800" dirty="0"/>
              <a:t>p</a:t>
            </a:r>
            <a:r>
              <a:rPr lang="cs-CZ" sz="2800" dirty="0" smtClean="0"/>
              <a:t>rvní profesor českého jazyka na pražské univerzitě</a:t>
            </a:r>
          </a:p>
          <a:p>
            <a:r>
              <a:rPr lang="cs-CZ" sz="2800" b="1" i="1" dirty="0" smtClean="0"/>
              <a:t>Nová kronika česká </a:t>
            </a:r>
            <a:r>
              <a:rPr lang="cs-CZ" sz="2800" dirty="0" smtClean="0"/>
              <a:t>(1791-96) – nahradila Hájkovu kroniku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098" name="Picture 2" descr="Soubor:DOBNER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" t="381" r="-886" b="10392"/>
          <a:stretch/>
        </p:blipFill>
        <p:spPr bwMode="auto">
          <a:xfrm>
            <a:off x="6265053" y="841439"/>
            <a:ext cx="2409453" cy="290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65053" y="3741441"/>
            <a:ext cx="1720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Gelasius</a:t>
            </a:r>
            <a:r>
              <a:rPr lang="cs-CZ" dirty="0" smtClean="0"/>
              <a:t> </a:t>
            </a:r>
            <a:r>
              <a:rPr lang="cs-CZ" dirty="0" err="1" smtClean="0"/>
              <a:t>Dobner</a:t>
            </a:r>
            <a:endParaRPr lang="cs-CZ" dirty="0"/>
          </a:p>
        </p:txBody>
      </p:sp>
      <p:pic>
        <p:nvPicPr>
          <p:cNvPr id="4100" name="Picture 4" descr="Soubor:Pelcl Rychnov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570"/>
          <a:stretch/>
        </p:blipFill>
        <p:spPr bwMode="auto">
          <a:xfrm>
            <a:off x="6265052" y="4293096"/>
            <a:ext cx="2409453" cy="1824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65052" y="6130156"/>
            <a:ext cx="1990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omník F. M. </a:t>
            </a:r>
            <a:r>
              <a:rPr lang="cs-CZ" dirty="0" err="1" smtClean="0"/>
              <a:t>Pelcla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42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634082"/>
          </a:xfrm>
          <a:solidFill>
            <a:srgbClr val="99663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Josef Dobrovský (1753 – 1829)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5421500" cy="6021288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/>
              <a:t>n</a:t>
            </a:r>
            <a:r>
              <a:rPr lang="cs-CZ" sz="2400" b="1" dirty="0" smtClean="0"/>
              <a:t>ejvětší osobností 1. fáze NO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svícenský vědec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siloval vždy o hledání pravdy, ať byla příjemná či ne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éměř </a:t>
            </a:r>
            <a:r>
              <a:rPr lang="cs-CZ" sz="2400" b="1" dirty="0" smtClean="0"/>
              <a:t>nepsal česky </a:t>
            </a:r>
            <a:r>
              <a:rPr lang="cs-CZ" sz="2400" dirty="0" smtClean="0"/>
              <a:t>a zpočátku pochyboval o zdaru národního hnutí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abýval se studiem nejstarších dějin, jazykovědou a literární historií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ojoval proti Rukopisům</a:t>
            </a:r>
          </a:p>
          <a:p>
            <a:r>
              <a:rPr lang="cs-CZ" sz="2400" b="1" i="1" dirty="0" smtClean="0"/>
              <a:t>Dějiny českého jazyka a literatury</a:t>
            </a:r>
            <a:r>
              <a:rPr lang="cs-CZ" sz="2400" i="1" dirty="0" smtClean="0"/>
              <a:t> </a:t>
            </a:r>
            <a:r>
              <a:rPr lang="cs-CZ" sz="2400" dirty="0" smtClean="0"/>
              <a:t>(1792) - německy</a:t>
            </a:r>
          </a:p>
          <a:p>
            <a:r>
              <a:rPr lang="cs-CZ" sz="2400" b="1" i="1" dirty="0" smtClean="0"/>
              <a:t>Zevrubná mluvnice jazyka českého </a:t>
            </a:r>
            <a:r>
              <a:rPr lang="cs-CZ" sz="2400" dirty="0" smtClean="0"/>
              <a:t>(1809) – stěžejní význam pro ustálení spisovné češtiny v době NO</a:t>
            </a:r>
          </a:p>
          <a:p>
            <a:r>
              <a:rPr lang="cs-CZ" sz="2400" b="1" i="1" dirty="0" smtClean="0"/>
              <a:t>Dvojdílný Německo-český slovník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akladatel nové spisovné jazykové normy češtiny, české literární historie a slavistiky</a:t>
            </a:r>
            <a:endParaRPr lang="cs-CZ" sz="2400" dirty="0"/>
          </a:p>
        </p:txBody>
      </p:sp>
      <p:pic>
        <p:nvPicPr>
          <p:cNvPr id="5122" name="Picture 2" descr="Soubor:Josef Dobrovsky Vilim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40768"/>
            <a:ext cx="348246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674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562074"/>
          </a:xfrm>
          <a:solidFill>
            <a:srgbClr val="996633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Václav Matěj Kramerius (1753 – 1808)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5040560" cy="5904656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rásná literatura se ve svých počátcích orientuje na lidového čtenáře, snaží se ho vychovávat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akladatelství a knihkupectví </a:t>
            </a:r>
            <a:r>
              <a:rPr lang="cs-CZ" sz="2800" b="1" dirty="0" smtClean="0"/>
              <a:t>Česká expedice </a:t>
            </a:r>
            <a:r>
              <a:rPr lang="cs-CZ" sz="2800" dirty="0" smtClean="0"/>
              <a:t>(</a:t>
            </a:r>
            <a:r>
              <a:rPr lang="cs-CZ" sz="2800" dirty="0" err="1" smtClean="0"/>
              <a:t>zal</a:t>
            </a:r>
            <a:r>
              <a:rPr lang="cs-CZ" sz="2800" dirty="0" smtClean="0"/>
              <a:t>. 1791)</a:t>
            </a:r>
          </a:p>
          <a:p>
            <a:pPr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rvní literární a společenské středisko obrozenecké Prahy</a:t>
            </a:r>
          </a:p>
          <a:p>
            <a:pPr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cházeli se tu vlastenci a vzdělanci, ale i venkovští čtenáři a písmáci a debatovali tu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ydával týdeník </a:t>
            </a:r>
            <a:r>
              <a:rPr lang="cs-CZ" sz="2800" b="1" dirty="0" err="1" smtClean="0"/>
              <a:t>Krameriusovy</a:t>
            </a:r>
            <a:r>
              <a:rPr lang="cs-CZ" sz="2800" b="1" dirty="0" smtClean="0"/>
              <a:t> c. k. vlastenecké noviny </a:t>
            </a:r>
          </a:p>
          <a:p>
            <a:endParaRPr lang="cs-CZ" sz="2800" dirty="0"/>
          </a:p>
        </p:txBody>
      </p:sp>
      <p:pic>
        <p:nvPicPr>
          <p:cNvPr id="6148" name="Picture 4" descr="Soubor:Krameriovy novin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854" y="692696"/>
            <a:ext cx="3803462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84571" y="6204899"/>
            <a:ext cx="1925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Krameriovy noviny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307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634082"/>
          </a:xfrm>
          <a:solidFill>
            <a:srgbClr val="99663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949280"/>
          </a:xfrm>
        </p:spPr>
        <p:txBody>
          <a:bodyPr>
            <a:norm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ovočeské divadlo zpočátku určeno lidovému divákovi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d r. 1738 měla Praha stálé německé </a:t>
            </a:r>
            <a:r>
              <a:rPr lang="cs-CZ" sz="2400" b="1" dirty="0" smtClean="0"/>
              <a:t>divadlo v Kotcích </a:t>
            </a:r>
            <a:r>
              <a:rPr lang="cs-CZ" sz="2400" dirty="0" smtClean="0"/>
              <a:t>– r. 1771 se zde hrála první česká hra </a:t>
            </a:r>
            <a:r>
              <a:rPr lang="cs-CZ" sz="2400" b="1" i="1" dirty="0" smtClean="0"/>
              <a:t>Kníže Honzík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d r. 1783 – německé </a:t>
            </a:r>
            <a:r>
              <a:rPr lang="cs-CZ" sz="2400" b="1" dirty="0" smtClean="0"/>
              <a:t>Stavovské divadlo </a:t>
            </a:r>
            <a:r>
              <a:rPr lang="cs-CZ" sz="2400" dirty="0" smtClean="0"/>
              <a:t>– zde se později hrálo také česky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rvní české divadlo – </a:t>
            </a:r>
            <a:r>
              <a:rPr lang="cs-CZ" sz="2400" b="1" u="sng" dirty="0" smtClean="0"/>
              <a:t>Bouda</a:t>
            </a:r>
            <a:r>
              <a:rPr lang="cs-CZ" sz="2400" dirty="0" smtClean="0"/>
              <a:t> (na dnešním Václavském náměstí ) – hrálo se zde v letech 1786-89</a:t>
            </a:r>
          </a:p>
          <a:p>
            <a:r>
              <a:rPr lang="cs-CZ" sz="2400" b="1" dirty="0" smtClean="0"/>
              <a:t>Václav Thám</a:t>
            </a:r>
          </a:p>
          <a:p>
            <a:pPr>
              <a:buFontTx/>
              <a:buChar char="-"/>
            </a:pPr>
            <a:r>
              <a:rPr lang="cs-CZ" sz="2400" dirty="0" smtClean="0"/>
              <a:t>herec, autor, překladatel, dramaturg</a:t>
            </a:r>
          </a:p>
          <a:p>
            <a:pPr>
              <a:buFontTx/>
              <a:buChar char="-"/>
            </a:pPr>
            <a:r>
              <a:rPr lang="cs-CZ" sz="2400" dirty="0"/>
              <a:t>h</a:t>
            </a:r>
            <a:r>
              <a:rPr lang="cs-CZ" sz="2400" dirty="0" smtClean="0"/>
              <a:t>ry z národních dějin: </a:t>
            </a:r>
            <a:r>
              <a:rPr lang="cs-CZ" sz="2400" i="1" dirty="0" smtClean="0"/>
              <a:t>Vlasta a Šárka, Břetislav a Jitka</a:t>
            </a:r>
          </a:p>
          <a:p>
            <a:r>
              <a:rPr lang="cs-CZ" sz="2400" b="1" dirty="0" smtClean="0"/>
              <a:t>Prokop Šedivý </a:t>
            </a:r>
          </a:p>
          <a:p>
            <a:pPr marL="0" indent="0">
              <a:buNone/>
            </a:pPr>
            <a:r>
              <a:rPr lang="cs-CZ" sz="2400" dirty="0" smtClean="0"/>
              <a:t>- autor frašek z pražského prostředí: </a:t>
            </a:r>
            <a:r>
              <a:rPr lang="cs-CZ" sz="2400" i="1" dirty="0" smtClean="0"/>
              <a:t>Masné krámy, Pražští sládci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achovalo se pouze malé množství her, oblíbené hry vlastenecké a historické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66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936104"/>
          </a:xfrm>
          <a:solidFill>
            <a:srgbClr val="996633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Druhá generace NO</a:t>
            </a:r>
            <a:br>
              <a:rPr lang="cs-CZ" sz="3600" dirty="0" smtClean="0"/>
            </a:br>
            <a:r>
              <a:rPr lang="cs-CZ" sz="2800" dirty="0" smtClean="0"/>
              <a:t>(poč. 19. stol. – 20. léta 19. stol.)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4896544" cy="5544616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fenzívní ráz</a:t>
            </a:r>
          </a:p>
          <a:p>
            <a:r>
              <a:rPr lang="cs-CZ" dirty="0"/>
              <a:t>c</a:t>
            </a:r>
            <a:r>
              <a:rPr lang="cs-CZ" dirty="0" smtClean="0"/>
              <a:t>ílem je vybroušení jazyka, vytvoření základů české vědy a umělecky náročné literatury</a:t>
            </a:r>
          </a:p>
          <a:p>
            <a:r>
              <a:rPr lang="cs-CZ" dirty="0"/>
              <a:t>p</a:t>
            </a:r>
            <a:r>
              <a:rPr lang="cs-CZ" dirty="0" smtClean="0"/>
              <a:t>osílení českého živlu ve městech, vzrůst počtu česky smýšlejících vzdělanců</a:t>
            </a:r>
            <a:endParaRPr lang="cs-CZ" dirty="0"/>
          </a:p>
        </p:txBody>
      </p:sp>
      <p:pic>
        <p:nvPicPr>
          <p:cNvPr id="7170" name="Picture 2" descr="Soubor:Josef Jungmann C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3824461" cy="486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33853" y="6124654"/>
            <a:ext cx="1671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Josef Jungmann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072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562074"/>
          </a:xfrm>
          <a:solidFill>
            <a:srgbClr val="996633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Josef Jungmann (1773 – 1847)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5904656" cy="6021288"/>
          </a:xfrm>
        </p:spPr>
        <p:txBody>
          <a:bodyPr>
            <a:norm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ůdčí osobnost 2. generace NO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tať </a:t>
            </a:r>
            <a:r>
              <a:rPr lang="cs-CZ" sz="2400" b="1" i="1" dirty="0" smtClean="0"/>
              <a:t>Rozmlouvání o jazyku českém </a:t>
            </a:r>
            <a:r>
              <a:rPr lang="cs-CZ" sz="2400" dirty="0" smtClean="0"/>
              <a:t>– požaduje uvedení češtiny do škol a úřadů, dosažení co nejvyšší literární úrovně českých děl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sal česky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řeklady (</a:t>
            </a:r>
            <a:r>
              <a:rPr lang="cs-CZ" sz="2400" dirty="0" err="1" smtClean="0"/>
              <a:t>Atala</a:t>
            </a:r>
            <a:r>
              <a:rPr lang="cs-CZ" sz="2400" dirty="0" smtClean="0"/>
              <a:t>, Ztracený ráj) – dokázal, že čeština je velmi bohatý jazyk</a:t>
            </a:r>
          </a:p>
          <a:p>
            <a:r>
              <a:rPr lang="cs-CZ" sz="2400" b="1" i="1" dirty="0" smtClean="0"/>
              <a:t>Slovesnost</a:t>
            </a:r>
            <a:r>
              <a:rPr lang="cs-CZ" sz="2400" dirty="0" smtClean="0"/>
              <a:t> (1820) – teorie literatury a slohová čítanka</a:t>
            </a:r>
          </a:p>
          <a:p>
            <a:r>
              <a:rPr lang="cs-CZ" sz="2400" b="1" i="1" dirty="0" smtClean="0"/>
              <a:t>Historie literatury české </a:t>
            </a:r>
            <a:r>
              <a:rPr lang="cs-CZ" sz="2400" dirty="0" smtClean="0"/>
              <a:t>(1825)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ětidílný </a:t>
            </a:r>
            <a:r>
              <a:rPr lang="cs-CZ" sz="2400" b="1" i="1" dirty="0" smtClean="0"/>
              <a:t>Slovník česko-německý </a:t>
            </a:r>
            <a:r>
              <a:rPr lang="cs-CZ" sz="2400" dirty="0" smtClean="0"/>
              <a:t>(1834-39) – monumentální dílo, jaké v jiných národech tvořily celé generace, asi 120 000 hesel</a:t>
            </a:r>
            <a:endParaRPr lang="cs-CZ" sz="2400" dirty="0"/>
          </a:p>
        </p:txBody>
      </p:sp>
      <p:pic>
        <p:nvPicPr>
          <p:cNvPr id="8194" name="Picture 2" descr="http://simonak.eu/images/obrazky_ostatni_strany/h_k/7_16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08720"/>
            <a:ext cx="299168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19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116632"/>
            <a:ext cx="8699888" cy="634082"/>
          </a:xfrm>
          <a:solidFill>
            <a:srgbClr val="99663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Jungmannova vědecká družina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28" y="1052736"/>
            <a:ext cx="8856984" cy="5688632"/>
          </a:xfrm>
        </p:spPr>
        <p:txBody>
          <a:bodyPr>
            <a:norm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oložila základy odborného názvosloví mnohých vědních oborů:</a:t>
            </a:r>
          </a:p>
          <a:p>
            <a:pPr>
              <a:buFont typeface="Wingdings" pitchFamily="2" charset="2"/>
              <a:buChar char="Ø"/>
            </a:pPr>
            <a:r>
              <a:rPr lang="cs-CZ" sz="2800" i="1" dirty="0"/>
              <a:t>p</a:t>
            </a:r>
            <a:r>
              <a:rPr lang="cs-CZ" sz="2800" i="1" dirty="0" smtClean="0"/>
              <a:t>řírodní vědy </a:t>
            </a:r>
            <a:r>
              <a:rPr lang="cs-CZ" sz="2800" dirty="0" smtClean="0"/>
              <a:t>– </a:t>
            </a:r>
            <a:r>
              <a:rPr lang="cs-CZ" sz="2800" b="1" dirty="0" smtClean="0"/>
              <a:t>Jan Svatopluk </a:t>
            </a:r>
            <a:r>
              <a:rPr lang="cs-CZ" sz="2800" b="1" dirty="0" err="1" smtClean="0"/>
              <a:t>Presl</a:t>
            </a:r>
            <a:endParaRPr lang="cs-CZ" sz="2800" b="1" dirty="0" smtClean="0"/>
          </a:p>
          <a:p>
            <a:pPr>
              <a:buFont typeface="Wingdings" pitchFamily="2" charset="2"/>
              <a:buChar char="Ø"/>
            </a:pPr>
            <a:r>
              <a:rPr lang="cs-CZ" sz="2800" i="1" dirty="0"/>
              <a:t>m</a:t>
            </a:r>
            <a:r>
              <a:rPr lang="cs-CZ" sz="2800" i="1" dirty="0" smtClean="0"/>
              <a:t>ineralogie a chemie </a:t>
            </a:r>
            <a:r>
              <a:rPr lang="cs-CZ" sz="2800" dirty="0" smtClean="0"/>
              <a:t>– </a:t>
            </a:r>
            <a:r>
              <a:rPr lang="cs-CZ" sz="2800" b="1" dirty="0" smtClean="0"/>
              <a:t>Karel Bořivoj </a:t>
            </a:r>
            <a:r>
              <a:rPr lang="cs-CZ" sz="2800" b="1" dirty="0" err="1" smtClean="0"/>
              <a:t>Presl</a:t>
            </a:r>
            <a:endParaRPr lang="cs-CZ" sz="2800" b="1" dirty="0"/>
          </a:p>
          <a:p>
            <a:pPr>
              <a:buFont typeface="Wingdings" pitchFamily="2" charset="2"/>
              <a:buChar char="Ø"/>
            </a:pPr>
            <a:r>
              <a:rPr lang="cs-CZ" sz="2800" i="1" dirty="0"/>
              <a:t>f</a:t>
            </a:r>
            <a:r>
              <a:rPr lang="cs-CZ" sz="2800" i="1" dirty="0" smtClean="0"/>
              <a:t>yziologie</a:t>
            </a:r>
            <a:r>
              <a:rPr lang="cs-CZ" sz="2800" dirty="0" smtClean="0"/>
              <a:t> – </a:t>
            </a:r>
            <a:r>
              <a:rPr lang="cs-CZ" sz="2800" b="1" dirty="0" smtClean="0"/>
              <a:t>Jan Evangelista Purkyně</a:t>
            </a:r>
            <a:endParaRPr lang="cs-CZ" sz="2800" b="1" dirty="0"/>
          </a:p>
        </p:txBody>
      </p:sp>
      <p:pic>
        <p:nvPicPr>
          <p:cNvPr id="9218" name="Picture 2" descr="Soubor:Jan Svatopluk Presl 1791-18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46" y="3573016"/>
            <a:ext cx="2296294" cy="276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upload.wikimedia.org/wikipedia/commons/thumb/7/72/Karel_Borivoj_Presl_1794-1852.jpg/220px-Karel_Borivoj_Presl_1794-185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73016"/>
            <a:ext cx="2252902" cy="276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Soubor:Jan Vilímek - Jan Evangelista Purkyně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678" y="3573016"/>
            <a:ext cx="2071320" cy="275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051" y="6337942"/>
            <a:ext cx="10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J. S. </a:t>
            </a:r>
            <a:r>
              <a:rPr lang="cs-CZ" dirty="0" err="1" smtClean="0"/>
              <a:t>Presl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6337942"/>
            <a:ext cx="110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K. B. </a:t>
            </a:r>
            <a:r>
              <a:rPr lang="cs-CZ" dirty="0" err="1" smtClean="0"/>
              <a:t>Presl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08251" y="6324059"/>
            <a:ext cx="1356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J. E. Purkyně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25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648071"/>
          </a:xfrm>
          <a:solidFill>
            <a:schemeClr val="accent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tajenku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89547"/>
              </p:ext>
            </p:extLst>
          </p:nvPr>
        </p:nvGraphicFramePr>
        <p:xfrm>
          <a:off x="611560" y="980728"/>
          <a:ext cx="4644002" cy="543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</a:tblGrid>
              <a:tr h="604000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481779" y="959746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První česká hra Kníže ………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45780" y="1663195"/>
            <a:ext cx="36867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Vůdčí osobnost 1. generace NO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45780" y="2235633"/>
            <a:ext cx="36867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 Vůdčí osobnost 2. generace NO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55083" y="2716656"/>
            <a:ext cx="37104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4. Osobnost novočeského divadla </a:t>
            </a:r>
          </a:p>
          <a:p>
            <a:r>
              <a:rPr lang="cs-CZ" sz="2000" dirty="0" smtClean="0"/>
              <a:t>Václav ….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45780" y="3424542"/>
            <a:ext cx="3867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Název Krameriova nakladatelství </a:t>
            </a:r>
          </a:p>
          <a:p>
            <a:r>
              <a:rPr lang="cs-CZ" sz="2000" dirty="0" smtClean="0"/>
              <a:t>Česká ………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455083" y="4059423"/>
            <a:ext cx="3206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6. Osobnost obrozeneckého </a:t>
            </a:r>
          </a:p>
          <a:p>
            <a:r>
              <a:rPr lang="cs-CZ" sz="2000" dirty="0"/>
              <a:t>d</a:t>
            </a:r>
            <a:r>
              <a:rPr lang="cs-CZ" sz="2000" dirty="0" smtClean="0"/>
              <a:t>ějepisectví </a:t>
            </a:r>
            <a:r>
              <a:rPr lang="cs-CZ" sz="2000" dirty="0" err="1" smtClean="0"/>
              <a:t>Gelasius</a:t>
            </a:r>
            <a:r>
              <a:rPr lang="cs-CZ" sz="2000" dirty="0" smtClean="0"/>
              <a:t> ………….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1779" y="4765565"/>
            <a:ext cx="35992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7. Hra V. Tháma Břetislav a ……….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81779" y="5202478"/>
            <a:ext cx="2419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8. První české divadlo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81779" y="5733256"/>
            <a:ext cx="37162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9. Příjmení bratrů, kteří se zasadili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 vytvoření českého názvosloví v 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boru přírodních věd a </a:t>
            </a:r>
            <a:r>
              <a:rPr lang="cs-CZ" sz="2000" dirty="0" err="1" smtClean="0"/>
              <a:t>chemir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1032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  <a:solidFill>
            <a:schemeClr val="accent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 tajenky</a:t>
            </a:r>
            <a:endParaRPr lang="cs-CZ" dirty="0"/>
          </a:p>
        </p:txBody>
      </p:sp>
      <p:graphicFrame>
        <p:nvGraphicFramePr>
          <p:cNvPr id="8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2257045"/>
              </p:ext>
            </p:extLst>
          </p:nvPr>
        </p:nvGraphicFramePr>
        <p:xfrm>
          <a:off x="1547664" y="980728"/>
          <a:ext cx="4644002" cy="543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  <a:gridCol w="422182"/>
              </a:tblGrid>
              <a:tr h="604000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604000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4000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783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63408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104456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/>
              <a:t>AUTOR NEUVEDEN. </a:t>
            </a:r>
            <a:r>
              <a:rPr lang="cs-CZ" sz="6400" i="1" dirty="0"/>
              <a:t>Wikipedia.cz</a:t>
            </a:r>
            <a:r>
              <a:rPr lang="cs-CZ" sz="6400" dirty="0"/>
              <a:t> [online]. 31.1.2009 [</a:t>
            </a:r>
            <a:r>
              <a:rPr lang="cs-CZ" sz="6400" dirty="0" smtClean="0"/>
              <a:t>cit.2.2.2013</a:t>
            </a:r>
            <a:r>
              <a:rPr lang="cs-CZ" sz="6400" dirty="0"/>
              <a:t>]. Dostupný na WWW: http://cs.wikipedia.org/wiki/Soubor:%C5%BDivor_v_Praze_koncem_18._stolet%C3%AD.jpg</a:t>
            </a:r>
          </a:p>
          <a:p>
            <a:r>
              <a:rPr lang="cs-CZ" sz="6400" dirty="0"/>
              <a:t>HICKEL, Joseph. </a:t>
            </a:r>
            <a:r>
              <a:rPr lang="cs-CZ" sz="6400" i="1" dirty="0"/>
              <a:t>Wikipedia.cz</a:t>
            </a:r>
            <a:r>
              <a:rPr lang="cs-CZ" sz="6400" dirty="0"/>
              <a:t> [online]. 5.12.2004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http://cs.wikipedia.org/wiki/Soubor:Joseph_II.jpg</a:t>
            </a:r>
          </a:p>
          <a:p>
            <a:r>
              <a:rPr lang="cs-CZ" sz="6400" dirty="0"/>
              <a:t>AUTOR NEUVEDEN. </a:t>
            </a:r>
            <a:r>
              <a:rPr lang="cs-CZ" sz="6400" i="1" dirty="0"/>
              <a:t>Wikipedia.cz</a:t>
            </a:r>
            <a:r>
              <a:rPr lang="cs-CZ" sz="6400" dirty="0"/>
              <a:t> [online]. 8.2.2009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http://cs.wikipedia.org/wiki/Soubor:Kr%C3%A1lovsk%C3%A1_%C4%8Desk%C3%A1_spole%C4%8Dnost_nauk.jpg</a:t>
            </a:r>
          </a:p>
          <a:p>
            <a:r>
              <a:rPr lang="cs-CZ" sz="6400" dirty="0"/>
              <a:t>MALOVEC, Miroslav. </a:t>
            </a:r>
            <a:r>
              <a:rPr lang="cs-CZ" sz="6400" i="1" dirty="0"/>
              <a:t>Wikipedia.cz</a:t>
            </a:r>
            <a:r>
              <a:rPr lang="cs-CZ" sz="6400" dirty="0"/>
              <a:t> [online]. 16.3.2008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http://cs.wikipedia.org/wiki/Soubor:DOBNER.JPG</a:t>
            </a:r>
          </a:p>
          <a:p>
            <a:r>
              <a:rPr lang="cs-CZ" sz="6400" dirty="0"/>
              <a:t>MANKA. </a:t>
            </a:r>
            <a:r>
              <a:rPr lang="cs-CZ" sz="6400" i="1" dirty="0"/>
              <a:t>Wikipedia.cz</a:t>
            </a:r>
            <a:r>
              <a:rPr lang="cs-CZ" sz="6400" dirty="0"/>
              <a:t> [online]. 15.5.2008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http://cs.wikipedia.org/wiki/Soubor:Pelcl_Rychnov.jpg</a:t>
            </a:r>
          </a:p>
          <a:p>
            <a:r>
              <a:rPr lang="cs-CZ" sz="6400" dirty="0"/>
              <a:t>VILÍMEK, Jan. </a:t>
            </a:r>
            <a:r>
              <a:rPr lang="cs-CZ" sz="6400" i="1" dirty="0"/>
              <a:t>Wikipedia.cz</a:t>
            </a:r>
            <a:r>
              <a:rPr lang="cs-CZ" sz="6400" dirty="0"/>
              <a:t> [online]. 3.1.2009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http://cs.wikipedia.org/wiki/Soubor:Josef_Dobrovsky_Vilimek.jpg</a:t>
            </a:r>
          </a:p>
          <a:p>
            <a:r>
              <a:rPr lang="cs-CZ" sz="6400" dirty="0"/>
              <a:t>AUTOR NEUVEDEN. </a:t>
            </a:r>
            <a:r>
              <a:rPr lang="cs-CZ" sz="6400" i="1" dirty="0"/>
              <a:t>Wikipedia.cz</a:t>
            </a:r>
            <a:r>
              <a:rPr lang="cs-CZ" sz="6400" dirty="0"/>
              <a:t> [online]. 12.2.2009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http://cs.wikipedia.org/wiki/Soubor:Krameriovy_noviny.gif</a:t>
            </a:r>
          </a:p>
          <a:p>
            <a:r>
              <a:rPr lang="cs-CZ" sz="6400" dirty="0"/>
              <a:t>AUTOR NEUVEDEN. </a:t>
            </a:r>
            <a:r>
              <a:rPr lang="cs-CZ" sz="6400" i="1" dirty="0"/>
              <a:t>Wikipedia.cz</a:t>
            </a:r>
            <a:r>
              <a:rPr lang="cs-CZ" sz="6400" dirty="0"/>
              <a:t> [online]. 3.6.2007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http://cs.wikipedia.org/wiki/Soubor:Josef_Jungmann_CT.jpg</a:t>
            </a:r>
          </a:p>
          <a:p>
            <a:r>
              <a:rPr lang="cs-CZ" sz="6400" dirty="0"/>
              <a:t>AUTOR NEUVEDEN. </a:t>
            </a:r>
            <a:r>
              <a:rPr lang="cs-CZ" sz="6400" i="1" dirty="0"/>
              <a:t>Simonak.eu</a:t>
            </a:r>
            <a:r>
              <a:rPr lang="cs-CZ" sz="6400" dirty="0"/>
              <a:t> [online].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http://simonak.eu/index.php?stranka=pages/h_k/7_16.htm</a:t>
            </a:r>
          </a:p>
          <a:p>
            <a:r>
              <a:rPr lang="cs-CZ" sz="6400" dirty="0"/>
              <a:t>AUTOR NEUVEDEN. </a:t>
            </a:r>
            <a:r>
              <a:rPr lang="cs-CZ" sz="6400" i="1" dirty="0"/>
              <a:t>Wikipedia.cz</a:t>
            </a:r>
            <a:r>
              <a:rPr lang="cs-CZ" sz="6400" dirty="0"/>
              <a:t> [online]. 3.1.2006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http://cs.wikipedia.org/wiki/Soubor:Jan_Svatopluk_Presl_1791-1849.jpg</a:t>
            </a:r>
          </a:p>
          <a:p>
            <a:r>
              <a:rPr lang="cs-CZ" sz="6400" dirty="0"/>
              <a:t>ZP. </a:t>
            </a:r>
            <a:r>
              <a:rPr lang="cs-CZ" sz="6400" i="1" dirty="0"/>
              <a:t>Wikipedia.cz</a:t>
            </a:r>
            <a:r>
              <a:rPr lang="cs-CZ" sz="6400" dirty="0"/>
              <a:t> [online]. 3.1.2006 [cit. </a:t>
            </a:r>
            <a:r>
              <a:rPr lang="cs-CZ" sz="6400" dirty="0" smtClean="0"/>
              <a:t>2.2.2013</a:t>
            </a:r>
            <a:r>
              <a:rPr lang="cs-CZ" sz="6400" dirty="0"/>
              <a:t>]. Dostupný na WWW: http://cs.wikipedia.org/wiki/Soubor:Karel_Borivoj_Presl_1794-1852.jpg</a:t>
            </a:r>
          </a:p>
          <a:p>
            <a:r>
              <a:rPr lang="cs-CZ" sz="6400" dirty="0"/>
              <a:t>VILÍMEK, Jan. </a:t>
            </a:r>
            <a:r>
              <a:rPr lang="cs-CZ" sz="6400" i="1" dirty="0"/>
              <a:t>Wikipedia.cz</a:t>
            </a:r>
            <a:r>
              <a:rPr lang="cs-CZ" sz="6400" dirty="0"/>
              <a:t> [online]. 15.1.2009 [cit. </a:t>
            </a:r>
            <a:r>
              <a:rPr lang="cs-CZ" sz="6400" smtClean="0"/>
              <a:t>2.2.2013</a:t>
            </a:r>
            <a:r>
              <a:rPr lang="cs-CZ" sz="6400" dirty="0"/>
              <a:t>]. Dostupný na WWW: http://cs.wikipedia.org/wiki/Soubor:Jan_Vil%C3%ADmek_-_</a:t>
            </a:r>
            <a:r>
              <a:rPr lang="cs-CZ" sz="6400" dirty="0" smtClean="0"/>
              <a:t>Jan_Evangelista_Purkyn%C4%9B.jpg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925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3162</TotalTime>
  <Words>875</Words>
  <Application>Microsoft Office PowerPoint</Application>
  <PresentationFormat>Předvádění na obrazovce (4:3)</PresentationFormat>
  <Paragraphs>173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Národní obrození v českých zemích</vt:lpstr>
      <vt:lpstr>Kulturně historická situace</vt:lpstr>
      <vt:lpstr>První generace NO (fáze obranná) (70. léta 18. stol. – poč. 19. stol.)</vt:lpstr>
      <vt:lpstr>Historie</vt:lpstr>
      <vt:lpstr>Josef Dobrovský (1753 – 1829)</vt:lpstr>
      <vt:lpstr>Václav Matěj Kramerius (1753 – 1808)</vt:lpstr>
      <vt:lpstr>Divadlo</vt:lpstr>
      <vt:lpstr>Druhá generace NO (poč. 19. stol. – 20. léta 19. stol.)</vt:lpstr>
      <vt:lpstr>Josef Jungmann (1773 – 1847)</vt:lpstr>
      <vt:lpstr>Jungmannova vědecká družina</vt:lpstr>
      <vt:lpstr>Doplň tajenku</vt:lpstr>
      <vt:lpstr>Řešení tajenky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obrození v českých zemích</dc:title>
  <dc:creator>Michaela Blažková</dc:creator>
  <cp:lastModifiedBy>Michaela Blažková</cp:lastModifiedBy>
  <cp:revision>25</cp:revision>
  <dcterms:created xsi:type="dcterms:W3CDTF">2013-03-08T14:13:10Z</dcterms:created>
  <dcterms:modified xsi:type="dcterms:W3CDTF">2013-04-03T13:13:28Z</dcterms:modified>
</cp:coreProperties>
</file>