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99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E9288-5F99-4BD9-AC52-3D4E37AF157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2B90-C48D-46C0-B1E7-08BB42F312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51358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E9288-5F99-4BD9-AC52-3D4E37AF157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2B90-C48D-46C0-B1E7-08BB42F312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3421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E9288-5F99-4BD9-AC52-3D4E37AF157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2B90-C48D-46C0-B1E7-08BB42F312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38635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E9288-5F99-4BD9-AC52-3D4E37AF157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2B90-C48D-46C0-B1E7-08BB42F312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34565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E9288-5F99-4BD9-AC52-3D4E37AF157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2B90-C48D-46C0-B1E7-08BB42F312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9168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E9288-5F99-4BD9-AC52-3D4E37AF157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2B90-C48D-46C0-B1E7-08BB42F312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23275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E9288-5F99-4BD9-AC52-3D4E37AF157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2B90-C48D-46C0-B1E7-08BB42F312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6736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E9288-5F99-4BD9-AC52-3D4E37AF157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2B90-C48D-46C0-B1E7-08BB42F312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642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E9288-5F99-4BD9-AC52-3D4E37AF157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2B90-C48D-46C0-B1E7-08BB42F312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9021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E9288-5F99-4BD9-AC52-3D4E37AF157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2B90-C48D-46C0-B1E7-08BB42F312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97332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E9288-5F99-4BD9-AC52-3D4E37AF157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2B90-C48D-46C0-B1E7-08BB42F312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45596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CE9288-5F99-4BD9-AC52-3D4E37AF157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212B90-C48D-46C0-B1E7-08BB42F312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0001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6146413"/>
              </p:ext>
            </p:extLst>
          </p:nvPr>
        </p:nvGraphicFramePr>
        <p:xfrm>
          <a:off x="1524000" y="1397000"/>
          <a:ext cx="6720408" cy="30429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Michaela Blažková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VY_32_Inovace_10.1.19 Májovci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Český jazyk 8.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Prezentace je určena žákům 8. ročníku.</a:t>
                      </a:r>
                      <a:r>
                        <a:rPr lang="cs-CZ" baseline="0" dirty="0" smtClean="0"/>
                        <a:t> Formou výkladu je seznamuje s generací májovců, jejím významem pro českou literaturu</a:t>
                      </a:r>
                      <a:r>
                        <a:rPr lang="cs-CZ" baseline="0" smtClean="0"/>
                        <a:t>, jednotlivými autory a díly.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3279577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i="1" u="sng" dirty="0" smtClean="0"/>
              <a:t>Májovci</a:t>
            </a:r>
            <a:endParaRPr lang="cs-CZ" sz="8000" i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3711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856984" cy="634082"/>
          </a:xfrm>
          <a:solidFill>
            <a:schemeClr val="accent4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Historické pozadí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5832648"/>
          </a:xfrm>
        </p:spPr>
        <p:txBody>
          <a:bodyPr/>
          <a:lstStyle/>
          <a:p>
            <a:r>
              <a:rPr lang="cs-CZ" dirty="0" smtClean="0"/>
              <a:t>Po porážce revoluce 1848 – </a:t>
            </a:r>
            <a:r>
              <a:rPr lang="cs-CZ" b="1" dirty="0" smtClean="0"/>
              <a:t>Bachův absolutismus </a:t>
            </a:r>
            <a:r>
              <a:rPr lang="cs-CZ" dirty="0" smtClean="0"/>
              <a:t>(policejní opatření, perzekuce, cenzura)</a:t>
            </a:r>
          </a:p>
          <a:p>
            <a:r>
              <a:rPr lang="cs-CZ" u="sng" dirty="0" smtClean="0"/>
              <a:t>Rozkvět kultury:</a:t>
            </a:r>
          </a:p>
          <a:p>
            <a:pPr>
              <a:buFontTx/>
              <a:buChar char="-"/>
            </a:pPr>
            <a:r>
              <a:rPr lang="cs-CZ" dirty="0"/>
              <a:t>v</a:t>
            </a:r>
            <a:r>
              <a:rPr lang="cs-CZ" dirty="0" smtClean="0"/>
              <a:t>znik </a:t>
            </a:r>
            <a:r>
              <a:rPr lang="cs-CZ" b="1" dirty="0" smtClean="0"/>
              <a:t>Sokola</a:t>
            </a:r>
          </a:p>
          <a:p>
            <a:pPr>
              <a:buFontTx/>
              <a:buChar char="-"/>
            </a:pPr>
            <a:r>
              <a:rPr lang="cs-CZ" dirty="0"/>
              <a:t>v</a:t>
            </a:r>
            <a:r>
              <a:rPr lang="cs-CZ" dirty="0" smtClean="0"/>
              <a:t>znik pěveckého spolku </a:t>
            </a:r>
            <a:r>
              <a:rPr lang="cs-CZ" b="1" dirty="0" smtClean="0"/>
              <a:t>Hlahol</a:t>
            </a:r>
          </a:p>
          <a:p>
            <a:pPr>
              <a:buFontTx/>
              <a:buChar char="-"/>
            </a:pPr>
            <a:r>
              <a:rPr lang="cs-CZ" b="1" dirty="0" smtClean="0"/>
              <a:t>1868</a:t>
            </a:r>
            <a:r>
              <a:rPr lang="cs-CZ" dirty="0" smtClean="0"/>
              <a:t> položen základní kámen k </a:t>
            </a:r>
            <a:r>
              <a:rPr lang="cs-CZ" b="1" dirty="0" smtClean="0"/>
              <a:t>Národnímu divadlu</a:t>
            </a:r>
          </a:p>
          <a:p>
            <a:pPr>
              <a:buFontTx/>
              <a:buChar char="-"/>
            </a:pPr>
            <a:r>
              <a:rPr lang="cs-CZ" dirty="0"/>
              <a:t>n</a:t>
            </a:r>
            <a:r>
              <a:rPr lang="cs-CZ" dirty="0" smtClean="0"/>
              <a:t>ástup nové literární generace – </a:t>
            </a:r>
            <a:r>
              <a:rPr lang="cs-CZ" b="1" u="sng" dirty="0" smtClean="0"/>
              <a:t>MÁJOVCI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val="555418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856984" cy="634082"/>
          </a:xfrm>
          <a:solidFill>
            <a:schemeClr val="accent4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Májovci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856984" cy="5616624"/>
          </a:xfrm>
        </p:spPr>
        <p:txBody>
          <a:bodyPr/>
          <a:lstStyle/>
          <a:p>
            <a:r>
              <a:rPr lang="cs-CZ" b="1" dirty="0" smtClean="0"/>
              <a:t>1858</a:t>
            </a:r>
            <a:r>
              <a:rPr lang="cs-CZ" dirty="0" smtClean="0"/>
              <a:t> – vyšlo první číslo almanachu </a:t>
            </a:r>
            <a:r>
              <a:rPr lang="cs-CZ" b="1" u="sng" dirty="0" smtClean="0"/>
              <a:t>Máj</a:t>
            </a:r>
            <a:r>
              <a:rPr lang="cs-CZ" dirty="0" smtClean="0"/>
              <a:t> – mladá generace autorů se v něm přihlásila k odkazu K. H. Máchy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http://www.valentinska.cz/images/c77b28331dd24aba67db7cdefb3b355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636912"/>
            <a:ext cx="6142062" cy="4001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58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634082"/>
          </a:xfrm>
          <a:solidFill>
            <a:schemeClr val="accent4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Zásady májovců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052736"/>
            <a:ext cx="8856984" cy="5616624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z</a:t>
            </a:r>
            <a:r>
              <a:rPr lang="cs-CZ" dirty="0" smtClean="0"/>
              <a:t>ajímali se o </a:t>
            </a:r>
            <a:r>
              <a:rPr lang="cs-CZ" b="1" dirty="0" smtClean="0"/>
              <a:t>problémy městského života a sociální problémy</a:t>
            </a:r>
          </a:p>
          <a:p>
            <a:r>
              <a:rPr lang="cs-CZ" dirty="0"/>
              <a:t>s</a:t>
            </a:r>
            <a:r>
              <a:rPr lang="cs-CZ" dirty="0" smtClean="0"/>
              <a:t>nažili se zachytit skutečnost tak, jak ji viděli – </a:t>
            </a:r>
            <a:r>
              <a:rPr lang="cs-CZ" b="1" u="sng" dirty="0" smtClean="0"/>
              <a:t>realismus</a:t>
            </a:r>
          </a:p>
          <a:p>
            <a:r>
              <a:rPr lang="cs-CZ" dirty="0"/>
              <a:t>k</a:t>
            </a:r>
            <a:r>
              <a:rPr lang="cs-CZ" dirty="0" smtClean="0"/>
              <a:t>ladli důraz na </a:t>
            </a:r>
            <a:r>
              <a:rPr lang="cs-CZ" b="1" dirty="0" smtClean="0"/>
              <a:t>současný svět</a:t>
            </a:r>
          </a:p>
          <a:p>
            <a:r>
              <a:rPr lang="cs-CZ" dirty="0"/>
              <a:t>s</a:t>
            </a:r>
            <a:r>
              <a:rPr lang="cs-CZ" dirty="0" smtClean="0"/>
              <a:t>naha o povýšení české literatury na </a:t>
            </a:r>
            <a:r>
              <a:rPr lang="cs-CZ" b="1" dirty="0" smtClean="0"/>
              <a:t>evropskou úroveň</a:t>
            </a:r>
          </a:p>
          <a:p>
            <a:r>
              <a:rPr lang="cs-CZ" dirty="0"/>
              <a:t>i</a:t>
            </a:r>
            <a:r>
              <a:rPr lang="cs-CZ" dirty="0" smtClean="0"/>
              <a:t>nspirovali se českou, ale i evropskou tvorbou</a:t>
            </a:r>
          </a:p>
          <a:p>
            <a:r>
              <a:rPr lang="cs-CZ" dirty="0"/>
              <a:t>n</a:t>
            </a:r>
            <a:r>
              <a:rPr lang="cs-CZ" dirty="0" smtClean="0"/>
              <a:t>ázor, že Čechy mají být kulturní součástí Evropy a podílet se na všeobecném pokroku</a:t>
            </a:r>
          </a:p>
          <a:p>
            <a:r>
              <a:rPr lang="cs-CZ" dirty="0"/>
              <a:t>m</a:t>
            </a:r>
            <a:r>
              <a:rPr lang="cs-CZ" dirty="0" smtClean="0"/>
              <a:t>ezi povinnosti spisovatele zahrnovali </a:t>
            </a:r>
            <a:r>
              <a:rPr lang="cs-CZ" b="1" dirty="0" smtClean="0"/>
              <a:t>pravidelnou práci pro noviny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222431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634082"/>
          </a:xfrm>
          <a:solidFill>
            <a:schemeClr val="accent4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Vítězslav Hálek (1835 – 1874)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5400600" cy="5616624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h</a:t>
            </a:r>
            <a:r>
              <a:rPr lang="cs-CZ" dirty="0" smtClean="0"/>
              <a:t>lavní redaktor almanachu</a:t>
            </a:r>
          </a:p>
          <a:p>
            <a:r>
              <a:rPr lang="cs-CZ" dirty="0"/>
              <a:t>s</a:t>
            </a:r>
            <a:r>
              <a:rPr lang="cs-CZ" dirty="0" smtClean="0"/>
              <a:t>polupracoval s řadou novin a časopisů (Národní listy, Květy)</a:t>
            </a:r>
          </a:p>
          <a:p>
            <a:r>
              <a:rPr lang="cs-CZ" b="1" i="1" dirty="0" smtClean="0"/>
              <a:t>Večerní písně </a:t>
            </a:r>
            <a:r>
              <a:rPr lang="cs-CZ" dirty="0" smtClean="0"/>
              <a:t>– sbírka milostné lyriky; přinesla mu velké uznání</a:t>
            </a:r>
          </a:p>
          <a:p>
            <a:r>
              <a:rPr lang="cs-CZ" b="1" i="1" dirty="0" smtClean="0"/>
              <a:t>V přírodě </a:t>
            </a:r>
            <a:r>
              <a:rPr lang="cs-CZ" dirty="0" smtClean="0"/>
              <a:t>– lyrická sbírka; zobrazuje básníkův rodný kraj (Mělnicko)</a:t>
            </a:r>
          </a:p>
          <a:p>
            <a:r>
              <a:rPr lang="cs-CZ" b="1" dirty="0" smtClean="0"/>
              <a:t>Pohádky z naší vesnice</a:t>
            </a:r>
          </a:p>
          <a:p>
            <a:r>
              <a:rPr lang="cs-CZ" b="1" dirty="0" smtClean="0"/>
              <a:t>Muzikantská Liduška </a:t>
            </a:r>
            <a:r>
              <a:rPr lang="cs-CZ" dirty="0" smtClean="0"/>
              <a:t>– povídka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Ve své tvorbě zpracovával myšlenku, že dobré pro člověka je všechno, co ladí s přírodou; porušení tohoto souladu se mstí</a:t>
            </a:r>
          </a:p>
          <a:p>
            <a:endParaRPr lang="cs-CZ" dirty="0"/>
          </a:p>
        </p:txBody>
      </p:sp>
      <p:pic>
        <p:nvPicPr>
          <p:cNvPr id="2050" name="Picture 2" descr="Soubor:Jan Vilímek - Vít&amp;ecaron;zslav Hále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6944" y="1268759"/>
            <a:ext cx="3593039" cy="4933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4538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548680"/>
            <a:ext cx="8712968" cy="6048672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476672"/>
            <a:ext cx="4248472" cy="6048672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600" i="1" dirty="0" smtClean="0">
                <a:solidFill>
                  <a:schemeClr val="tx1"/>
                </a:solidFill>
              </a:rPr>
              <a:t>Nekamenujte proroky.</a:t>
            </a:r>
          </a:p>
          <a:p>
            <a:r>
              <a:rPr lang="cs-CZ" sz="2600" i="1" dirty="0" smtClean="0">
                <a:solidFill>
                  <a:schemeClr val="tx1"/>
                </a:solidFill>
              </a:rPr>
              <a:t>Neb pěvci jsou jak ptáci;</a:t>
            </a:r>
          </a:p>
          <a:p>
            <a:r>
              <a:rPr lang="cs-CZ" sz="2600" i="1" dirty="0">
                <a:solidFill>
                  <a:schemeClr val="tx1"/>
                </a:solidFill>
              </a:rPr>
              <a:t>k</a:t>
            </a:r>
            <a:r>
              <a:rPr lang="cs-CZ" sz="2600" i="1" dirty="0" smtClean="0">
                <a:solidFill>
                  <a:schemeClr val="tx1"/>
                </a:solidFill>
              </a:rPr>
              <a:t>do hodil po něm kamenem,</a:t>
            </a:r>
          </a:p>
          <a:p>
            <a:r>
              <a:rPr lang="cs-CZ" sz="2600" i="1" dirty="0">
                <a:solidFill>
                  <a:schemeClr val="tx1"/>
                </a:solidFill>
              </a:rPr>
              <a:t>k</a:t>
            </a:r>
            <a:r>
              <a:rPr lang="cs-CZ" sz="2600" i="1" dirty="0" smtClean="0">
                <a:solidFill>
                  <a:schemeClr val="tx1"/>
                </a:solidFill>
              </a:rPr>
              <a:t> těm víc se </a:t>
            </a:r>
            <a:r>
              <a:rPr lang="cs-CZ" sz="2600" i="1" dirty="0" err="1" smtClean="0">
                <a:solidFill>
                  <a:schemeClr val="tx1"/>
                </a:solidFill>
              </a:rPr>
              <a:t>nenavrácí</a:t>
            </a:r>
            <a:r>
              <a:rPr lang="cs-CZ" sz="2600" i="1" dirty="0" smtClean="0">
                <a:solidFill>
                  <a:schemeClr val="tx1"/>
                </a:solidFill>
              </a:rPr>
              <a:t>.</a:t>
            </a:r>
          </a:p>
          <a:p>
            <a:endParaRPr lang="cs-CZ" sz="2600" i="1" dirty="0">
              <a:solidFill>
                <a:schemeClr val="tx1"/>
              </a:solidFill>
            </a:endParaRPr>
          </a:p>
          <a:p>
            <a:r>
              <a:rPr lang="cs-CZ" sz="2600" i="1" dirty="0" smtClean="0">
                <a:solidFill>
                  <a:schemeClr val="tx1"/>
                </a:solidFill>
              </a:rPr>
              <a:t>Soud boží na se národ zve,</a:t>
            </a:r>
          </a:p>
          <a:p>
            <a:r>
              <a:rPr lang="cs-CZ" sz="2600" i="1" dirty="0">
                <a:solidFill>
                  <a:schemeClr val="tx1"/>
                </a:solidFill>
              </a:rPr>
              <a:t>j</a:t>
            </a:r>
            <a:r>
              <a:rPr lang="cs-CZ" sz="2600" i="1" dirty="0" smtClean="0">
                <a:solidFill>
                  <a:schemeClr val="tx1"/>
                </a:solidFill>
              </a:rPr>
              <a:t>enž pěvce své ctít neví,</a:t>
            </a:r>
          </a:p>
          <a:p>
            <a:r>
              <a:rPr lang="cs-CZ" sz="2600" i="1" dirty="0">
                <a:solidFill>
                  <a:schemeClr val="tx1"/>
                </a:solidFill>
              </a:rPr>
              <a:t>a</a:t>
            </a:r>
            <a:r>
              <a:rPr lang="cs-CZ" sz="2600" i="1" dirty="0" smtClean="0">
                <a:solidFill>
                  <a:schemeClr val="tx1"/>
                </a:solidFill>
              </a:rPr>
              <a:t> nejstrašnější kletbou jest,</a:t>
            </a:r>
          </a:p>
          <a:p>
            <a:r>
              <a:rPr lang="cs-CZ" sz="2600" i="1" dirty="0">
                <a:solidFill>
                  <a:schemeClr val="tx1"/>
                </a:solidFill>
              </a:rPr>
              <a:t>k</a:t>
            </a:r>
            <a:r>
              <a:rPr lang="cs-CZ" sz="2600" i="1" dirty="0" smtClean="0">
                <a:solidFill>
                  <a:schemeClr val="tx1"/>
                </a:solidFill>
              </a:rPr>
              <a:t>dyž bůh odejmul zpěvy.</a:t>
            </a:r>
          </a:p>
          <a:p>
            <a:endParaRPr lang="cs-CZ" sz="2600" i="1" dirty="0">
              <a:solidFill>
                <a:schemeClr val="tx1"/>
              </a:solidFill>
            </a:endParaRPr>
          </a:p>
          <a:p>
            <a:r>
              <a:rPr lang="cs-CZ" sz="2600" i="1" dirty="0" err="1" smtClean="0">
                <a:solidFill>
                  <a:schemeClr val="tx1"/>
                </a:solidFill>
              </a:rPr>
              <a:t>Jeť</a:t>
            </a:r>
            <a:r>
              <a:rPr lang="cs-CZ" sz="2600" i="1" dirty="0" smtClean="0">
                <a:solidFill>
                  <a:schemeClr val="tx1"/>
                </a:solidFill>
              </a:rPr>
              <a:t> srdce pěvců nejčistší</a:t>
            </a:r>
          </a:p>
          <a:p>
            <a:r>
              <a:rPr lang="cs-CZ" sz="2600" i="1" dirty="0">
                <a:solidFill>
                  <a:schemeClr val="tx1"/>
                </a:solidFill>
              </a:rPr>
              <a:t>a</a:t>
            </a:r>
            <a:r>
              <a:rPr lang="cs-CZ" sz="2600" i="1" dirty="0" smtClean="0">
                <a:solidFill>
                  <a:schemeClr val="tx1"/>
                </a:solidFill>
              </a:rPr>
              <a:t> všeho hněvu prosté,</a:t>
            </a:r>
          </a:p>
          <a:p>
            <a:r>
              <a:rPr lang="cs-CZ" sz="2600" i="1" dirty="0">
                <a:solidFill>
                  <a:schemeClr val="tx1"/>
                </a:solidFill>
              </a:rPr>
              <a:t>a</a:t>
            </a:r>
            <a:r>
              <a:rPr lang="cs-CZ" sz="2600" i="1" dirty="0" smtClean="0">
                <a:solidFill>
                  <a:schemeClr val="tx1"/>
                </a:solidFill>
              </a:rPr>
              <a:t> co vám zpíval od srdce,</a:t>
            </a:r>
          </a:p>
          <a:p>
            <a:r>
              <a:rPr lang="cs-CZ" sz="2600" i="1" dirty="0">
                <a:solidFill>
                  <a:schemeClr val="tx1"/>
                </a:solidFill>
              </a:rPr>
              <a:t>t</a:t>
            </a:r>
            <a:r>
              <a:rPr lang="cs-CZ" sz="2600" i="1" dirty="0" smtClean="0">
                <a:solidFill>
                  <a:schemeClr val="tx1"/>
                </a:solidFill>
              </a:rPr>
              <a:t>o ve svém srdci noste.</a:t>
            </a:r>
          </a:p>
          <a:p>
            <a:pPr algn="r"/>
            <a:r>
              <a:rPr lang="cs-CZ" sz="2000" dirty="0" smtClean="0">
                <a:solidFill>
                  <a:schemeClr val="tx1"/>
                </a:solidFill>
              </a:rPr>
              <a:t>V. Hálek – Večerní písně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764703"/>
            <a:ext cx="3677394" cy="52954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4542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720080"/>
          </a:xfrm>
          <a:solidFill>
            <a:schemeClr val="accent4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Jan Neruda (1834 – 1891)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80728"/>
            <a:ext cx="4968552" cy="5688632"/>
          </a:xfrm>
        </p:spPr>
        <p:txBody>
          <a:bodyPr>
            <a:normAutofit fontScale="85000" lnSpcReduction="10000"/>
          </a:bodyPr>
          <a:lstStyle/>
          <a:p>
            <a:r>
              <a:rPr lang="cs-CZ" dirty="0"/>
              <a:t>n</a:t>
            </a:r>
            <a:r>
              <a:rPr lang="cs-CZ" dirty="0" smtClean="0"/>
              <a:t>arodil se na </a:t>
            </a:r>
            <a:r>
              <a:rPr lang="cs-CZ" b="1" dirty="0" smtClean="0"/>
              <a:t>Malé Straně</a:t>
            </a:r>
            <a:r>
              <a:rPr lang="cs-CZ" dirty="0" smtClean="0"/>
              <a:t>, kde strávil většinu života</a:t>
            </a:r>
          </a:p>
          <a:p>
            <a:r>
              <a:rPr lang="cs-CZ" dirty="0"/>
              <a:t>n</a:t>
            </a:r>
            <a:r>
              <a:rPr lang="cs-CZ" dirty="0" smtClean="0"/>
              <a:t>edokončil studium práv, živil se žurnalistikou (Národní listy, Čas, Hlas)</a:t>
            </a:r>
          </a:p>
          <a:p>
            <a:r>
              <a:rPr lang="cs-CZ" dirty="0"/>
              <a:t>m</a:t>
            </a:r>
            <a:r>
              <a:rPr lang="cs-CZ" dirty="0" smtClean="0"/>
              <a:t>ezi jeho životní lásky patřily </a:t>
            </a:r>
            <a:r>
              <a:rPr lang="cs-CZ" b="1" dirty="0" smtClean="0"/>
              <a:t>Anna Holinová </a:t>
            </a:r>
            <a:r>
              <a:rPr lang="cs-CZ" dirty="0" smtClean="0"/>
              <a:t>a spisovatelka </a:t>
            </a:r>
            <a:r>
              <a:rPr lang="cs-CZ" b="1" dirty="0" smtClean="0"/>
              <a:t>Karolina Světlá</a:t>
            </a:r>
            <a:r>
              <a:rPr lang="cs-CZ" dirty="0" smtClean="0"/>
              <a:t>, ale ani s jednou se nikdy neoženil, zůstal starým mládencem</a:t>
            </a:r>
          </a:p>
          <a:p>
            <a:r>
              <a:rPr lang="cs-CZ" dirty="0"/>
              <a:t>z</a:t>
            </a:r>
            <a:r>
              <a:rPr lang="cs-CZ" dirty="0" smtClean="0"/>
              <a:t>akladatel moderního českého </a:t>
            </a:r>
            <a:r>
              <a:rPr lang="cs-CZ" b="1" u="sng" dirty="0" smtClean="0"/>
              <a:t>fejetonu</a:t>
            </a:r>
            <a:r>
              <a:rPr lang="cs-CZ" dirty="0" smtClean="0"/>
              <a:t> (napsal jich kolem 2000) – psal je pod značkou 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4364522" y="5805263"/>
            <a:ext cx="288032" cy="244329"/>
          </a:xfrm>
          <a:prstGeom prst="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3751" y="1052735"/>
            <a:ext cx="3730986" cy="4996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37464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8928992" cy="634082"/>
          </a:xfrm>
          <a:solidFill>
            <a:schemeClr val="accent4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Nerudovo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08720"/>
            <a:ext cx="8928992" cy="5760640"/>
          </a:xfrm>
        </p:spPr>
        <p:txBody>
          <a:bodyPr>
            <a:normAutofit fontScale="92500" lnSpcReduction="20000"/>
          </a:bodyPr>
          <a:lstStyle/>
          <a:p>
            <a:r>
              <a:rPr lang="cs-CZ" sz="3500" b="1" u="sng" dirty="0" smtClean="0"/>
              <a:t>6 básnických sbírek:</a:t>
            </a:r>
          </a:p>
          <a:p>
            <a:pPr>
              <a:buFontTx/>
              <a:buChar char="-"/>
            </a:pPr>
            <a:r>
              <a:rPr lang="cs-CZ" b="1" i="1" dirty="0" smtClean="0"/>
              <a:t>Hřbitovní kvítí</a:t>
            </a:r>
            <a:r>
              <a:rPr lang="cs-CZ" b="1" dirty="0" smtClean="0"/>
              <a:t> </a:t>
            </a:r>
            <a:r>
              <a:rPr lang="cs-CZ" dirty="0" smtClean="0"/>
              <a:t>– ironie a skepse, za Nerudova života nepřijata dobře</a:t>
            </a:r>
          </a:p>
          <a:p>
            <a:pPr>
              <a:buFontTx/>
              <a:buChar char="-"/>
            </a:pPr>
            <a:r>
              <a:rPr lang="cs-CZ" b="1" i="1" dirty="0" smtClean="0"/>
              <a:t>Knihy veršů </a:t>
            </a:r>
            <a:r>
              <a:rPr lang="cs-CZ" dirty="0" smtClean="0"/>
              <a:t>– sociálně laděné baladické příběhy</a:t>
            </a:r>
          </a:p>
          <a:p>
            <a:pPr>
              <a:buFontTx/>
              <a:buChar char="-"/>
            </a:pPr>
            <a:r>
              <a:rPr lang="cs-CZ" b="1" i="1" dirty="0" smtClean="0"/>
              <a:t>Písně kosmické </a:t>
            </a:r>
            <a:r>
              <a:rPr lang="cs-CZ" dirty="0" smtClean="0"/>
              <a:t>– díky této sbírce se stal z Nerudy uznávaný básník</a:t>
            </a:r>
          </a:p>
          <a:p>
            <a:pPr>
              <a:buFontTx/>
              <a:buChar char="-"/>
            </a:pPr>
            <a:r>
              <a:rPr lang="cs-CZ" b="1" i="1" dirty="0" smtClean="0"/>
              <a:t>Prosté motivy</a:t>
            </a:r>
          </a:p>
          <a:p>
            <a:pPr>
              <a:buFontTx/>
              <a:buChar char="-"/>
            </a:pPr>
            <a:r>
              <a:rPr lang="cs-CZ" b="1" i="1" dirty="0" smtClean="0"/>
              <a:t>Balady a romance</a:t>
            </a:r>
          </a:p>
          <a:p>
            <a:pPr>
              <a:buFontTx/>
              <a:buChar char="-"/>
            </a:pPr>
            <a:r>
              <a:rPr lang="cs-CZ" b="1" i="1" dirty="0" smtClean="0"/>
              <a:t>Zpěvy páteční</a:t>
            </a:r>
          </a:p>
          <a:p>
            <a:r>
              <a:rPr lang="cs-CZ" sz="3500" b="1" u="sng" dirty="0" smtClean="0"/>
              <a:t>Próza:</a:t>
            </a:r>
          </a:p>
          <a:p>
            <a:pPr>
              <a:buFontTx/>
              <a:buChar char="-"/>
            </a:pPr>
            <a:r>
              <a:rPr lang="cs-CZ" b="1" i="1" dirty="0" smtClean="0"/>
              <a:t>Arabesky</a:t>
            </a:r>
          </a:p>
          <a:p>
            <a:pPr>
              <a:buFontTx/>
              <a:buChar char="-"/>
            </a:pPr>
            <a:r>
              <a:rPr lang="cs-CZ" b="1" i="1" dirty="0" smtClean="0"/>
              <a:t>Povídky malostranské</a:t>
            </a:r>
          </a:p>
        </p:txBody>
      </p:sp>
    </p:spTree>
    <p:extLst>
      <p:ext uri="{BB962C8B-B14F-4D97-AF65-F5344CB8AC3E}">
        <p14:creationId xmlns:p14="http://schemas.microsoft.com/office/powerpoint/2010/main" val="97917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228919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0648"/>
            <a:ext cx="8784976" cy="6408712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37309" y="188640"/>
            <a:ext cx="4680520" cy="2304256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i="1" dirty="0" smtClean="0">
                <a:solidFill>
                  <a:schemeClr val="tx1"/>
                </a:solidFill>
              </a:rPr>
              <a:t>Neplač, neplač, brachu, nenaříkej,</a:t>
            </a:r>
          </a:p>
          <a:p>
            <a:r>
              <a:rPr lang="cs-CZ" sz="2400" i="1" dirty="0">
                <a:solidFill>
                  <a:schemeClr val="tx1"/>
                </a:solidFill>
              </a:rPr>
              <a:t>ž</a:t>
            </a:r>
            <a:r>
              <a:rPr lang="cs-CZ" sz="2400" i="1" dirty="0" smtClean="0">
                <a:solidFill>
                  <a:schemeClr val="tx1"/>
                </a:solidFill>
              </a:rPr>
              <a:t>e je záhad v světě k znavení,</a:t>
            </a:r>
          </a:p>
          <a:p>
            <a:r>
              <a:rPr lang="cs-CZ" sz="2400" i="1" dirty="0">
                <a:solidFill>
                  <a:schemeClr val="tx1"/>
                </a:solidFill>
              </a:rPr>
              <a:t>j</a:t>
            </a:r>
            <a:r>
              <a:rPr lang="cs-CZ" sz="2400" i="1" dirty="0" smtClean="0">
                <a:solidFill>
                  <a:schemeClr val="tx1"/>
                </a:solidFill>
              </a:rPr>
              <a:t>enom pít a jíst se pilně zvykej,</a:t>
            </a:r>
          </a:p>
          <a:p>
            <a:r>
              <a:rPr lang="cs-CZ" sz="2400" i="1" dirty="0">
                <a:solidFill>
                  <a:schemeClr val="tx1"/>
                </a:solidFill>
              </a:rPr>
              <a:t>v</a:t>
            </a:r>
            <a:r>
              <a:rPr lang="cs-CZ" sz="2400" i="1" dirty="0" smtClean="0">
                <a:solidFill>
                  <a:schemeClr val="tx1"/>
                </a:solidFill>
              </a:rPr>
              <a:t> hrobě času dost pak k strávení.</a:t>
            </a:r>
          </a:p>
          <a:p>
            <a:pPr algn="r"/>
            <a:r>
              <a:rPr lang="cs-CZ" sz="2000" dirty="0" smtClean="0">
                <a:solidFill>
                  <a:schemeClr val="tx1"/>
                </a:solidFill>
              </a:rPr>
              <a:t>J. Neruda – Hřbitovní kvítí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7309" y="2708920"/>
            <a:ext cx="4680520" cy="3897110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…</a:t>
            </a:r>
          </a:p>
          <a:p>
            <a:r>
              <a:rPr lang="cs-CZ" sz="2400" i="1" dirty="0" smtClean="0">
                <a:solidFill>
                  <a:schemeClr val="tx1"/>
                </a:solidFill>
              </a:rPr>
              <a:t>Troufám, že při té myšlence</a:t>
            </a:r>
          </a:p>
          <a:p>
            <a:r>
              <a:rPr lang="cs-CZ" sz="2400" i="1" dirty="0">
                <a:solidFill>
                  <a:schemeClr val="tx1"/>
                </a:solidFill>
              </a:rPr>
              <a:t>s</a:t>
            </a:r>
            <a:r>
              <a:rPr lang="cs-CZ" sz="2400" i="1" dirty="0" smtClean="0">
                <a:solidFill>
                  <a:schemeClr val="tx1"/>
                </a:solidFill>
              </a:rPr>
              <a:t>rdce ti povyskočí – </a:t>
            </a:r>
          </a:p>
          <a:p>
            <a:r>
              <a:rPr lang="cs-CZ" sz="2400" i="1" dirty="0">
                <a:solidFill>
                  <a:schemeClr val="tx1"/>
                </a:solidFill>
              </a:rPr>
              <a:t>n</a:t>
            </a:r>
            <a:r>
              <a:rPr lang="cs-CZ" sz="2400" i="1" dirty="0" smtClean="0">
                <a:solidFill>
                  <a:schemeClr val="tx1"/>
                </a:solidFill>
              </a:rPr>
              <a:t>už - buďme tou malou hvězdičkou,</a:t>
            </a:r>
          </a:p>
          <a:p>
            <a:r>
              <a:rPr lang="cs-CZ" sz="2400" i="1" dirty="0">
                <a:solidFill>
                  <a:schemeClr val="tx1"/>
                </a:solidFill>
              </a:rPr>
              <a:t>k</a:t>
            </a:r>
            <a:r>
              <a:rPr lang="cs-CZ" sz="2400" i="1" dirty="0" smtClean="0">
                <a:solidFill>
                  <a:schemeClr val="tx1"/>
                </a:solidFill>
              </a:rPr>
              <a:t>ol níž se velké točí!</a:t>
            </a:r>
          </a:p>
          <a:p>
            <a:r>
              <a:rPr lang="cs-CZ" sz="2400" i="1" dirty="0" smtClean="0">
                <a:solidFill>
                  <a:schemeClr val="tx1"/>
                </a:solidFill>
              </a:rPr>
              <a:t>Jde to, ach jde! Jen každý hleď</a:t>
            </a:r>
          </a:p>
          <a:p>
            <a:r>
              <a:rPr lang="cs-CZ" sz="2400" i="1" dirty="0">
                <a:solidFill>
                  <a:schemeClr val="tx1"/>
                </a:solidFill>
              </a:rPr>
              <a:t>k</a:t>
            </a:r>
            <a:r>
              <a:rPr lang="cs-CZ" sz="2400" i="1" dirty="0" smtClean="0">
                <a:solidFill>
                  <a:schemeClr val="tx1"/>
                </a:solidFill>
              </a:rPr>
              <a:t> vlastnímu dobře jádru:</a:t>
            </a:r>
          </a:p>
          <a:p>
            <a:r>
              <a:rPr lang="cs-CZ" sz="2400" i="1" dirty="0" smtClean="0">
                <a:solidFill>
                  <a:schemeClr val="tx1"/>
                </a:solidFill>
              </a:rPr>
              <a:t>Bude-li každý nás z křemene,</a:t>
            </a:r>
          </a:p>
          <a:p>
            <a:r>
              <a:rPr lang="cs-CZ" sz="2400" i="1" dirty="0">
                <a:solidFill>
                  <a:schemeClr val="tx1"/>
                </a:solidFill>
              </a:rPr>
              <a:t>j</a:t>
            </a:r>
            <a:r>
              <a:rPr lang="cs-CZ" sz="2400" i="1" dirty="0" smtClean="0">
                <a:solidFill>
                  <a:schemeClr val="tx1"/>
                </a:solidFill>
              </a:rPr>
              <a:t>e celý národ z kvádrů!</a:t>
            </a:r>
          </a:p>
          <a:p>
            <a:pPr algn="r"/>
            <a:r>
              <a:rPr lang="cs-CZ" dirty="0" smtClean="0">
                <a:solidFill>
                  <a:schemeClr val="tx1"/>
                </a:solidFill>
              </a:rPr>
              <a:t>J. Neruda – Písně kosmické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122" name="Picture 2" descr="http://www.melcer.cz/img/books/images_big/8398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31710"/>
            <a:ext cx="1883903" cy="2891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www.bichle.cz/fotky8570/fotos/_vyrn_4025IMG_000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284984"/>
            <a:ext cx="2101406" cy="306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2585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8856984" cy="648072"/>
          </a:xfrm>
          <a:solidFill>
            <a:schemeClr val="accent4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Karolina Světlá (1830 – 1899)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08720"/>
            <a:ext cx="8856984" cy="5949280"/>
          </a:xfrm>
        </p:spPr>
        <p:txBody>
          <a:bodyPr>
            <a:normAutofit fontScale="85000" lnSpcReduction="10000"/>
          </a:bodyPr>
          <a:lstStyle/>
          <a:p>
            <a:r>
              <a:rPr lang="cs-CZ" dirty="0"/>
              <a:t>v</a:t>
            </a:r>
            <a:r>
              <a:rPr lang="cs-CZ" dirty="0" smtClean="0"/>
              <a:t>lastním jménem Johanna Rottová</a:t>
            </a:r>
          </a:p>
          <a:p>
            <a:r>
              <a:rPr lang="cs-CZ" dirty="0"/>
              <a:t>z</a:t>
            </a:r>
            <a:r>
              <a:rPr lang="cs-CZ" dirty="0" smtClean="0"/>
              <a:t>apojila se do hnutí za rovnoprávnost žen</a:t>
            </a:r>
          </a:p>
          <a:p>
            <a:r>
              <a:rPr lang="cs-CZ" dirty="0"/>
              <a:t>a</a:t>
            </a:r>
            <a:r>
              <a:rPr lang="cs-CZ" dirty="0" smtClean="0"/>
              <a:t>utorka povídek a románů z Prahy a Podještědí:</a:t>
            </a:r>
          </a:p>
          <a:p>
            <a:r>
              <a:rPr lang="cs-CZ" u="sng" dirty="0" smtClean="0"/>
              <a:t>Ještědské romány </a:t>
            </a:r>
            <a:r>
              <a:rPr lang="cs-CZ" dirty="0" smtClean="0"/>
              <a:t>– příběhy emancipovaných ženských hrdinek (dovedou se zříci osobního štěstí a obětovat se)</a:t>
            </a:r>
          </a:p>
          <a:p>
            <a:pPr>
              <a:buFontTx/>
              <a:buChar char="-"/>
            </a:pPr>
            <a:r>
              <a:rPr lang="cs-CZ" b="1" i="1" dirty="0" smtClean="0"/>
              <a:t>Vesnický román</a:t>
            </a:r>
          </a:p>
          <a:p>
            <a:pPr>
              <a:buFontTx/>
              <a:buChar char="-"/>
            </a:pPr>
            <a:r>
              <a:rPr lang="cs-CZ" b="1" i="1" dirty="0" smtClean="0"/>
              <a:t>Kříž u potoka</a:t>
            </a:r>
          </a:p>
          <a:p>
            <a:pPr>
              <a:buFontTx/>
              <a:buChar char="-"/>
            </a:pPr>
            <a:r>
              <a:rPr lang="cs-CZ" b="1" i="1" dirty="0" smtClean="0"/>
              <a:t>Kantůrčice</a:t>
            </a:r>
          </a:p>
          <a:p>
            <a:pPr>
              <a:buFontTx/>
              <a:buChar char="-"/>
            </a:pPr>
            <a:r>
              <a:rPr lang="cs-CZ" b="1" i="1" dirty="0" err="1" smtClean="0"/>
              <a:t>Frantina</a:t>
            </a:r>
            <a:endParaRPr lang="cs-CZ" b="1" i="1" dirty="0" smtClean="0"/>
          </a:p>
          <a:p>
            <a:pPr>
              <a:buFontTx/>
              <a:buChar char="-"/>
            </a:pPr>
            <a:r>
              <a:rPr lang="cs-CZ" b="1" i="1" dirty="0" err="1" smtClean="0"/>
              <a:t>Nemodlenec</a:t>
            </a:r>
            <a:endParaRPr lang="cs-CZ" b="1" i="1" dirty="0" smtClean="0"/>
          </a:p>
          <a:p>
            <a:r>
              <a:rPr lang="cs-CZ" u="sng" dirty="0" smtClean="0"/>
              <a:t>Pražské povídky:</a:t>
            </a:r>
          </a:p>
          <a:p>
            <a:pPr>
              <a:buFontTx/>
              <a:buChar char="-"/>
            </a:pPr>
            <a:r>
              <a:rPr lang="cs-CZ" b="1" i="1" dirty="0" smtClean="0"/>
              <a:t>Černý Petříček</a:t>
            </a:r>
          </a:p>
          <a:p>
            <a:pPr>
              <a:buFontTx/>
              <a:buChar char="-"/>
            </a:pPr>
            <a:r>
              <a:rPr lang="cs-CZ" b="1" i="1" dirty="0" smtClean="0"/>
              <a:t>Zvonečková královna</a:t>
            </a:r>
            <a:endParaRPr lang="cs-CZ" b="1" i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068960"/>
            <a:ext cx="2508865" cy="35010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1384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720080"/>
          </a:xfrm>
          <a:solidFill>
            <a:schemeClr val="accent4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Spoj, co k sobě patří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08720"/>
            <a:ext cx="8928992" cy="5832648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908720"/>
            <a:ext cx="2520280" cy="57606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Johanna Rottová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1635422"/>
            <a:ext cx="2520280" cy="57606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Jan Neruda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5417965"/>
            <a:ext cx="2520280" cy="57606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Malá Strana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9552" y="4653136"/>
            <a:ext cx="2520280" cy="57606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Vítězslav Hálek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3853764"/>
            <a:ext cx="2520280" cy="57606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Písně kosmické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39552" y="3068960"/>
            <a:ext cx="2520280" cy="57606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Karolina Světlá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39552" y="2336176"/>
            <a:ext cx="2520280" cy="57606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1858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9552" y="6165304"/>
            <a:ext cx="2520280" cy="57606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Karolina Světlá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004048" y="2336176"/>
            <a:ext cx="2664296" cy="576064"/>
          </a:xfrm>
          <a:prstGeom prst="rect">
            <a:avLst/>
          </a:prstGeom>
          <a:solidFill>
            <a:srgbClr val="FFFF66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Karolina Světlá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004048" y="3068960"/>
            <a:ext cx="2664296" cy="576064"/>
          </a:xfrm>
          <a:prstGeom prst="rect">
            <a:avLst/>
          </a:prstGeom>
          <a:solidFill>
            <a:srgbClr val="FFFF66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fejeton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004048" y="3853764"/>
            <a:ext cx="2664296" cy="576064"/>
          </a:xfrm>
          <a:prstGeom prst="rect">
            <a:avLst/>
          </a:prstGeom>
          <a:solidFill>
            <a:srgbClr val="FFFF66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Večerní písně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004048" y="4653136"/>
            <a:ext cx="2664296" cy="576064"/>
          </a:xfrm>
          <a:prstGeom prst="rect">
            <a:avLst/>
          </a:prstGeom>
          <a:solidFill>
            <a:srgbClr val="FFFF66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Kříž u potoka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004048" y="5420313"/>
            <a:ext cx="2664296" cy="576064"/>
          </a:xfrm>
          <a:prstGeom prst="rect">
            <a:avLst/>
          </a:prstGeom>
          <a:solidFill>
            <a:srgbClr val="FFFF66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Podještědí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004048" y="6165304"/>
            <a:ext cx="2664296" cy="576064"/>
          </a:xfrm>
          <a:prstGeom prst="rect">
            <a:avLst/>
          </a:prstGeom>
          <a:solidFill>
            <a:srgbClr val="FFFF66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Jan Neruda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004048" y="908720"/>
            <a:ext cx="3312368" cy="576064"/>
          </a:xfrm>
          <a:prstGeom prst="rect">
            <a:avLst/>
          </a:prstGeom>
          <a:solidFill>
            <a:srgbClr val="FFFF66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1. vydání almanachu Máj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004048" y="1637184"/>
            <a:ext cx="2664296" cy="576064"/>
          </a:xfrm>
          <a:prstGeom prst="rect">
            <a:avLst/>
          </a:prstGeom>
          <a:solidFill>
            <a:srgbClr val="FFFF66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Jan Neruda</a:t>
            </a:r>
            <a:endParaRPr lang="cs-CZ" sz="2400" dirty="0">
              <a:solidFill>
                <a:schemeClr val="tx1"/>
              </a:solidFill>
            </a:endParaRPr>
          </a:p>
        </p:txBody>
      </p:sp>
      <p:cxnSp>
        <p:nvCxnSpPr>
          <p:cNvPr id="24" name="Přímá spojnice se šipkou 23"/>
          <p:cNvCxnSpPr>
            <a:stCxn id="4" idx="3"/>
            <a:endCxn id="15" idx="1"/>
          </p:cNvCxnSpPr>
          <p:nvPr/>
        </p:nvCxnSpPr>
        <p:spPr>
          <a:xfrm>
            <a:off x="3059832" y="1196752"/>
            <a:ext cx="1944216" cy="142745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>
            <a:stCxn id="5" idx="3"/>
            <a:endCxn id="16" idx="1"/>
          </p:cNvCxnSpPr>
          <p:nvPr/>
        </p:nvCxnSpPr>
        <p:spPr>
          <a:xfrm>
            <a:off x="3059832" y="1923454"/>
            <a:ext cx="1944216" cy="143353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>
            <a:stCxn id="10" idx="3"/>
            <a:endCxn id="21" idx="1"/>
          </p:cNvCxnSpPr>
          <p:nvPr/>
        </p:nvCxnSpPr>
        <p:spPr>
          <a:xfrm flipV="1">
            <a:off x="3059832" y="1196752"/>
            <a:ext cx="1944216" cy="142745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stCxn id="9" idx="3"/>
            <a:endCxn id="18" idx="1"/>
          </p:cNvCxnSpPr>
          <p:nvPr/>
        </p:nvCxnSpPr>
        <p:spPr>
          <a:xfrm>
            <a:off x="3059832" y="3356992"/>
            <a:ext cx="1944216" cy="158417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>
            <a:stCxn id="8" idx="3"/>
            <a:endCxn id="22" idx="1"/>
          </p:cNvCxnSpPr>
          <p:nvPr/>
        </p:nvCxnSpPr>
        <p:spPr>
          <a:xfrm flipV="1">
            <a:off x="3059832" y="1925216"/>
            <a:ext cx="1944216" cy="22165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>
            <a:endCxn id="17" idx="1"/>
          </p:cNvCxnSpPr>
          <p:nvPr/>
        </p:nvCxnSpPr>
        <p:spPr>
          <a:xfrm flipV="1">
            <a:off x="3059832" y="4141796"/>
            <a:ext cx="1944216" cy="79937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>
            <a:stCxn id="6" idx="3"/>
            <a:endCxn id="20" idx="1"/>
          </p:cNvCxnSpPr>
          <p:nvPr/>
        </p:nvCxnSpPr>
        <p:spPr>
          <a:xfrm>
            <a:off x="3059832" y="5705997"/>
            <a:ext cx="1944216" cy="74733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>
            <a:stCxn id="11" idx="3"/>
            <a:endCxn id="19" idx="1"/>
          </p:cNvCxnSpPr>
          <p:nvPr/>
        </p:nvCxnSpPr>
        <p:spPr>
          <a:xfrm flipV="1">
            <a:off x="3059832" y="5708345"/>
            <a:ext cx="1944216" cy="74499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585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5246043"/>
          </a:xfrm>
        </p:spPr>
        <p:txBody>
          <a:bodyPr>
            <a:normAutofit fontScale="62500" lnSpcReduction="20000"/>
          </a:bodyPr>
          <a:lstStyle/>
          <a:p>
            <a:r>
              <a:rPr lang="cs-CZ" dirty="0"/>
              <a:t>AUTOR NEUVEDEN. </a:t>
            </a:r>
            <a:r>
              <a:rPr lang="cs-CZ" i="1" dirty="0"/>
              <a:t>Valentinska.cz</a:t>
            </a:r>
            <a:r>
              <a:rPr lang="cs-CZ" dirty="0"/>
              <a:t> [online]. [cit. </a:t>
            </a:r>
            <a:r>
              <a:rPr lang="cs-CZ" dirty="0" smtClean="0"/>
              <a:t>21.2.2013</a:t>
            </a:r>
            <a:r>
              <a:rPr lang="cs-CZ" dirty="0"/>
              <a:t>]. Dostupný na WWW: http://www.valentinska.cz/index.php?lang=&amp;idvyrb=93901&amp;akc=detail </a:t>
            </a:r>
            <a:endParaRPr lang="cs-CZ" dirty="0" smtClean="0"/>
          </a:p>
          <a:p>
            <a:r>
              <a:rPr lang="cs-CZ" dirty="0"/>
              <a:t>VILÍMEK, Jan. </a:t>
            </a:r>
            <a:r>
              <a:rPr lang="cs-CZ" i="1" dirty="0"/>
              <a:t>Wikipedia.cz</a:t>
            </a:r>
            <a:r>
              <a:rPr lang="cs-CZ" dirty="0"/>
              <a:t> [online]. [cit. </a:t>
            </a:r>
            <a:r>
              <a:rPr lang="cs-CZ" dirty="0" smtClean="0"/>
              <a:t>21.2.2013</a:t>
            </a:r>
            <a:r>
              <a:rPr lang="cs-CZ" dirty="0"/>
              <a:t>]. Dostupný na WWW: http://cs.wikipedia.org/wiki/Soubor:Jan_Vil%C3%ADmek_-_V%C3%ADt%C4%9Bzslav_H%C3%A1lek.jpg </a:t>
            </a:r>
            <a:endParaRPr lang="cs-CZ" dirty="0" smtClean="0"/>
          </a:p>
          <a:p>
            <a:r>
              <a:rPr lang="cs-CZ" dirty="0"/>
              <a:t>AUTOR NEUVEDEN. </a:t>
            </a:r>
            <a:r>
              <a:rPr lang="cs-CZ" i="1" dirty="0"/>
              <a:t>Zapnimozek.cz</a:t>
            </a:r>
            <a:r>
              <a:rPr lang="cs-CZ" dirty="0"/>
              <a:t> [online]. [cit. </a:t>
            </a:r>
            <a:r>
              <a:rPr lang="cs-CZ" dirty="0" smtClean="0"/>
              <a:t>21.2.2013</a:t>
            </a:r>
            <a:r>
              <a:rPr lang="cs-CZ" dirty="0"/>
              <a:t>]. Dostupný na WWW: http://www.zapnimozek.cz/ctenarskydenik/vecerni-pisne/ </a:t>
            </a:r>
          </a:p>
          <a:p>
            <a:r>
              <a:rPr lang="cs-CZ" dirty="0" smtClean="0"/>
              <a:t>VILÍMEK</a:t>
            </a:r>
            <a:r>
              <a:rPr lang="cs-CZ" dirty="0"/>
              <a:t>, Jan. </a:t>
            </a:r>
            <a:r>
              <a:rPr lang="cs-CZ" i="1" dirty="0"/>
              <a:t>Wikipedia.cz</a:t>
            </a:r>
            <a:r>
              <a:rPr lang="cs-CZ" dirty="0"/>
              <a:t> [online]. [cit. </a:t>
            </a:r>
            <a:r>
              <a:rPr lang="cs-CZ" dirty="0" smtClean="0"/>
              <a:t>21.2.2013</a:t>
            </a:r>
            <a:r>
              <a:rPr lang="cs-CZ" dirty="0"/>
              <a:t>]. Dostupný na WWW: http://cs.wikipedia.org/wiki/Soubor:Jan_Vil%C3%ADmek_-_Jan_Neruda.jpg </a:t>
            </a:r>
            <a:endParaRPr lang="cs-CZ" dirty="0" smtClean="0"/>
          </a:p>
          <a:p>
            <a:r>
              <a:rPr lang="cs-CZ" dirty="0"/>
              <a:t>AUTOR NEUVEDEN. </a:t>
            </a:r>
            <a:r>
              <a:rPr lang="cs-CZ" i="1" dirty="0"/>
              <a:t>Melcer.cz</a:t>
            </a:r>
            <a:r>
              <a:rPr lang="cs-CZ" dirty="0"/>
              <a:t> [online]. [cit. </a:t>
            </a:r>
            <a:r>
              <a:rPr lang="cs-CZ" dirty="0" smtClean="0"/>
              <a:t>21.2.2013</a:t>
            </a:r>
            <a:r>
              <a:rPr lang="cs-CZ" dirty="0"/>
              <a:t>]. Dostupný na WWW: http://www.melcer.cz/index.php?akc=detail&amp;idvyrb=17200 </a:t>
            </a:r>
            <a:endParaRPr lang="cs-CZ" dirty="0" smtClean="0"/>
          </a:p>
          <a:p>
            <a:r>
              <a:rPr lang="cs-CZ" dirty="0"/>
              <a:t>AUTOR NEUVEDEN. </a:t>
            </a:r>
            <a:r>
              <a:rPr lang="cs-CZ" i="1" dirty="0"/>
              <a:t>Bichle.cz</a:t>
            </a:r>
            <a:r>
              <a:rPr lang="cs-CZ" dirty="0"/>
              <a:t> [online]. [cit. </a:t>
            </a:r>
            <a:r>
              <a:rPr lang="cs-CZ" dirty="0" smtClean="0"/>
              <a:t>21.2.2013</a:t>
            </a:r>
            <a:r>
              <a:rPr lang="cs-CZ" dirty="0"/>
              <a:t>]. Dostupný na WWW: http://www.bichle.cz/bichle/eshop/19-1-Poezie/0/1/9/5/ </a:t>
            </a:r>
            <a:endParaRPr lang="cs-CZ" dirty="0" smtClean="0"/>
          </a:p>
          <a:p>
            <a:r>
              <a:rPr lang="cs-CZ" dirty="0"/>
              <a:t>WIKI-VR. </a:t>
            </a:r>
            <a:r>
              <a:rPr lang="cs-CZ" i="1" dirty="0"/>
              <a:t>Wikipedia.cz</a:t>
            </a:r>
            <a:r>
              <a:rPr lang="cs-CZ" dirty="0"/>
              <a:t> [online]. [cit. </a:t>
            </a:r>
            <a:r>
              <a:rPr lang="cs-CZ" smtClean="0"/>
              <a:t>21.2.2013</a:t>
            </a:r>
            <a:r>
              <a:rPr lang="cs-CZ" dirty="0"/>
              <a:t>]. Dostupný na WWW: http://cs.wikipedia.org/wiki/Soubor:Karolina_Svetla_02.jpg 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49809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789</Words>
  <Application>Microsoft Office PowerPoint</Application>
  <PresentationFormat>Předvádění na obrazovce (4:3)</PresentationFormat>
  <Paragraphs>123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Májovci</vt:lpstr>
      <vt:lpstr>Historické pozadí</vt:lpstr>
      <vt:lpstr>Májovci</vt:lpstr>
      <vt:lpstr>Zásady májovců</vt:lpstr>
      <vt:lpstr>Vítězslav Hálek (1835 – 1874)</vt:lpstr>
      <vt:lpstr>Prezentace aplikace PowerPoint</vt:lpstr>
      <vt:lpstr>Jan Neruda (1834 – 1891)</vt:lpstr>
      <vt:lpstr>Nerudovo dílo</vt:lpstr>
      <vt:lpstr>Prezentace aplikace PowerPoint</vt:lpstr>
      <vt:lpstr>Karolina Světlá (1830 – 1899)</vt:lpstr>
      <vt:lpstr>Spoj, co k sobě patří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Michaela Blažková</dc:creator>
  <cp:lastModifiedBy>Michaela Blažková</cp:lastModifiedBy>
  <cp:revision>19</cp:revision>
  <dcterms:created xsi:type="dcterms:W3CDTF">2013-03-13T14:59:38Z</dcterms:created>
  <dcterms:modified xsi:type="dcterms:W3CDTF">2013-04-03T13:18:52Z</dcterms:modified>
</cp:coreProperties>
</file>