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5931D-DA59-45A0-BC06-06F9F87D3583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B93C2-FD88-4DA9-91AE-7C85EFECA3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5931D-DA59-45A0-BC06-06F9F87D3583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B93C2-FD88-4DA9-91AE-7C85EFECA3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5931D-DA59-45A0-BC06-06F9F87D3583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B93C2-FD88-4DA9-91AE-7C85EFECA3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5931D-DA59-45A0-BC06-06F9F87D3583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B93C2-FD88-4DA9-91AE-7C85EFECA3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5931D-DA59-45A0-BC06-06F9F87D3583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B93C2-FD88-4DA9-91AE-7C85EFECA3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5931D-DA59-45A0-BC06-06F9F87D3583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B93C2-FD88-4DA9-91AE-7C85EFECA3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5931D-DA59-45A0-BC06-06F9F87D3583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B93C2-FD88-4DA9-91AE-7C85EFECA3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5931D-DA59-45A0-BC06-06F9F87D3583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B93C2-FD88-4DA9-91AE-7C85EFECA3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5931D-DA59-45A0-BC06-06F9F87D3583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B93C2-FD88-4DA9-91AE-7C85EFECA3E8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5931D-DA59-45A0-BC06-06F9F87D3583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B93C2-FD88-4DA9-91AE-7C85EFECA3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5931D-DA59-45A0-BC06-06F9F87D3583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B93C2-FD88-4DA9-91AE-7C85EFECA3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45931D-DA59-45A0-BC06-06F9F87D3583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DB93C2-FD88-4DA9-91AE-7C85EFECA3E8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1906006"/>
              </p:ext>
            </p:extLst>
          </p:nvPr>
        </p:nvGraphicFramePr>
        <p:xfrm>
          <a:off x="1524000" y="1397000"/>
          <a:ext cx="6720408" cy="27686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Název školy:</a:t>
                      </a:r>
                      <a:endParaRPr lang="cs-CZ" sz="1200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>
                          <a:solidFill>
                            <a:schemeClr val="bg1"/>
                          </a:solidFill>
                        </a:rPr>
                        <a:t>ZÁKLADNÍ ŠKOLA SADSKÁ</a:t>
                      </a:r>
                      <a:endParaRPr lang="cs-CZ" sz="1800" b="1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>
                          <a:solidFill>
                            <a:schemeClr val="bg1"/>
                          </a:solidFill>
                        </a:rPr>
                        <a:t>Autor:</a:t>
                      </a:r>
                      <a:endParaRPr lang="cs-CZ" sz="1200" b="1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Michaela Blažková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chemeClr val="bg1"/>
                          </a:solidFill>
                        </a:rPr>
                        <a:t>Název DUM:</a:t>
                      </a:r>
                      <a:endParaRPr lang="cs-CZ" sz="1200" b="1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bg1"/>
                          </a:solidFill>
                        </a:rPr>
                        <a:t>VY_32_Inovace_10.2.9</a:t>
                      </a:r>
                      <a:r>
                        <a:rPr lang="cs-CZ" baseline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Karel Čapek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Český jazyk 9. ročník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chemeClr val="bg1"/>
                          </a:solidFill>
                        </a:rPr>
                        <a:t>Číslo projektu:</a:t>
                      </a:r>
                      <a:endParaRPr lang="cs-CZ" sz="1200" b="1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solidFill>
                            <a:schemeClr val="bg1"/>
                          </a:solidFill>
                          <a:effectLst/>
                        </a:rPr>
                        <a:t>CZ.1.07/1.4.00/21.3577</a:t>
                      </a:r>
                      <a:endParaRPr lang="cs-CZ" sz="1600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chemeClr val="bg1"/>
                          </a:solidFill>
                        </a:rPr>
                        <a:t>Anotace:</a:t>
                      </a:r>
                      <a:endParaRPr lang="cs-CZ" sz="1200" b="1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Prezentace je určena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 žákům 9. ročníku. Seznamuje je s osobností Karla Čapka, jeho životem a dílem.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7389" y="764704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4126563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260648"/>
            <a:ext cx="8424936" cy="1470025"/>
          </a:xfrm>
        </p:spPr>
        <p:txBody>
          <a:bodyPr/>
          <a:lstStyle/>
          <a:p>
            <a:pPr algn="ctr"/>
            <a:r>
              <a:rPr lang="cs-CZ" sz="4800" b="1" u="sng" dirty="0" smtClean="0">
                <a:solidFill>
                  <a:schemeClr val="bg1"/>
                </a:solidFill>
              </a:rPr>
              <a:t>Karel Čapek</a:t>
            </a:r>
            <a:br>
              <a:rPr lang="cs-CZ" sz="4800" b="1" u="sng" dirty="0" smtClean="0">
                <a:solidFill>
                  <a:schemeClr val="bg1"/>
                </a:solidFill>
              </a:rPr>
            </a:br>
            <a:r>
              <a:rPr lang="cs-CZ" sz="3200" dirty="0" smtClean="0">
                <a:solidFill>
                  <a:schemeClr val="bg1"/>
                </a:solidFill>
              </a:rPr>
              <a:t>(1890 Malé Svatoňovice – 1938 Praha)</a:t>
            </a:r>
            <a:endParaRPr lang="cs-CZ" sz="4800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1481" y="2204864"/>
            <a:ext cx="2720330" cy="3873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09350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260648"/>
            <a:ext cx="8712968" cy="924475"/>
          </a:xfrm>
        </p:spPr>
        <p:txBody>
          <a:bodyPr/>
          <a:lstStyle/>
          <a:p>
            <a:pPr algn="ctr"/>
            <a:r>
              <a:rPr lang="cs-CZ" sz="4000" b="1" u="sng" dirty="0" smtClean="0">
                <a:solidFill>
                  <a:schemeClr val="bg1"/>
                </a:solidFill>
              </a:rPr>
              <a:t>Život</a:t>
            </a:r>
            <a:endParaRPr lang="cs-CZ" b="1" u="sng" dirty="0">
              <a:solidFill>
                <a:schemeClr val="bg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052736"/>
            <a:ext cx="6408712" cy="5400599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Český spisovatel, intelektuál, novinář, dramatik, překladatel a fotograf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Narodil se v rodině lékaře, matka sbírala slovesný folklor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Vystudoval filozofii v Praze, Berlíně a Paříži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Působil jako vychovatel v šlechtické rodině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Pracoval jako redaktor v </a:t>
            </a:r>
            <a:r>
              <a:rPr lang="cs-CZ" b="1" dirty="0" smtClean="0">
                <a:solidFill>
                  <a:schemeClr val="bg1"/>
                </a:solidFill>
              </a:rPr>
              <a:t>Národních listech </a:t>
            </a:r>
            <a:r>
              <a:rPr lang="cs-CZ" dirty="0" smtClean="0">
                <a:solidFill>
                  <a:schemeClr val="bg1"/>
                </a:solidFill>
              </a:rPr>
              <a:t>(1917-1921), </a:t>
            </a:r>
            <a:r>
              <a:rPr lang="cs-CZ" b="1" dirty="0" smtClean="0">
                <a:solidFill>
                  <a:schemeClr val="bg1"/>
                </a:solidFill>
              </a:rPr>
              <a:t>Lidových novinách </a:t>
            </a:r>
            <a:r>
              <a:rPr lang="cs-CZ" dirty="0" smtClean="0">
                <a:solidFill>
                  <a:schemeClr val="bg1"/>
                </a:solidFill>
              </a:rPr>
              <a:t>(od r. 1921)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V letech 1921 – 1923 byl dramaturgem Vinohradského divadla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Oženil se s herečkou </a:t>
            </a:r>
            <a:r>
              <a:rPr lang="cs-CZ" b="1" dirty="0" smtClean="0">
                <a:solidFill>
                  <a:schemeClr val="bg1"/>
                </a:solidFill>
              </a:rPr>
              <a:t>Olgou Scheinpflugovou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Mnichovská dohoda znamenala pro čapka osobní tragédii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Zemřel na plicní edém několik měsíců před plánovaným zatčením gestapem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Je pohřben na vinohradském hřbitově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6595" y="548680"/>
            <a:ext cx="1828800" cy="2543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873050" y="3117781"/>
            <a:ext cx="1566454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Olga Scheinpflugová</a:t>
            </a:r>
            <a:endParaRPr lang="cs-CZ" sz="1000" dirty="0">
              <a:solidFill>
                <a:schemeClr val="bg1"/>
              </a:solidFill>
            </a:endParaRPr>
          </a:p>
        </p:txBody>
      </p:sp>
      <p:pic>
        <p:nvPicPr>
          <p:cNvPr id="2053" name="Picture 5" descr="Soubor:Vysehrad Nahrobek Karla Capka a Olgy Scheinpflugov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6595" y="3645024"/>
            <a:ext cx="1828800" cy="2258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876256" y="5940926"/>
            <a:ext cx="156324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solidFill>
                  <a:schemeClr val="bg1"/>
                </a:solidFill>
              </a:rPr>
              <a:t>Hrob Karla Čapka na </a:t>
            </a:r>
          </a:p>
          <a:p>
            <a:r>
              <a:rPr lang="cs-CZ" sz="1000" dirty="0" smtClean="0">
                <a:solidFill>
                  <a:schemeClr val="bg1"/>
                </a:solidFill>
              </a:rPr>
              <a:t>vyšehradském </a:t>
            </a:r>
          </a:p>
          <a:p>
            <a:r>
              <a:rPr lang="cs-CZ" sz="1000" dirty="0" smtClean="0">
                <a:solidFill>
                  <a:schemeClr val="bg1"/>
                </a:solidFill>
              </a:rPr>
              <a:t>hřbitově</a:t>
            </a:r>
            <a:endParaRPr lang="cs-CZ" sz="1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0428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60649"/>
            <a:ext cx="8712968" cy="792088"/>
          </a:xfrm>
        </p:spPr>
        <p:txBody>
          <a:bodyPr/>
          <a:lstStyle/>
          <a:p>
            <a:pPr algn="ctr"/>
            <a:r>
              <a:rPr lang="cs-CZ" sz="4000" b="1" u="sng" dirty="0" smtClean="0">
                <a:solidFill>
                  <a:schemeClr val="bg1"/>
                </a:solidFill>
              </a:rPr>
              <a:t>Dílo</a:t>
            </a:r>
            <a:endParaRPr lang="cs-CZ" sz="4000" b="1" u="sng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5184576" cy="5616623"/>
          </a:xfrm>
        </p:spPr>
        <p:txBody>
          <a:bodyPr/>
          <a:lstStyle/>
          <a:p>
            <a:r>
              <a:rPr lang="cs-CZ" sz="2000" dirty="0" smtClean="0">
                <a:solidFill>
                  <a:schemeClr val="bg1"/>
                </a:solidFill>
              </a:rPr>
              <a:t>Zpočátku tvořil se svým bratrem </a:t>
            </a:r>
            <a:r>
              <a:rPr lang="cs-CZ" sz="2000" b="1" dirty="0" smtClean="0">
                <a:solidFill>
                  <a:schemeClr val="bg1"/>
                </a:solidFill>
              </a:rPr>
              <a:t>Josefem</a:t>
            </a:r>
            <a:r>
              <a:rPr lang="cs-CZ" sz="2000" dirty="0" smtClean="0">
                <a:solidFill>
                  <a:schemeClr val="bg1"/>
                </a:solidFill>
              </a:rPr>
              <a:t> (malíř, spisovatel, zahynul v koncentračním táboře Bergen-</a:t>
            </a:r>
            <a:r>
              <a:rPr lang="cs-CZ" sz="2000" dirty="0" err="1" smtClean="0">
                <a:solidFill>
                  <a:schemeClr val="bg1"/>
                </a:solidFill>
              </a:rPr>
              <a:t>Belsen</a:t>
            </a:r>
            <a:r>
              <a:rPr lang="cs-CZ" sz="2000" dirty="0" smtClean="0">
                <a:solidFill>
                  <a:schemeClr val="bg1"/>
                </a:solidFill>
              </a:rPr>
              <a:t>)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Ve svých dílech využívá obrovskou slovní zásobu, používá neobvyklá slova a rozvitá souvětí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Píše díla zabývající se </a:t>
            </a:r>
            <a:r>
              <a:rPr lang="cs-CZ" sz="2000" b="1" dirty="0" smtClean="0">
                <a:solidFill>
                  <a:schemeClr val="bg1"/>
                </a:solidFill>
              </a:rPr>
              <a:t>vnitřním životem člověka</a:t>
            </a:r>
            <a:r>
              <a:rPr lang="cs-CZ" sz="2000" dirty="0" smtClean="0">
                <a:solidFill>
                  <a:schemeClr val="bg1"/>
                </a:solidFill>
              </a:rPr>
              <a:t> a </a:t>
            </a:r>
            <a:r>
              <a:rPr lang="cs-CZ" sz="2000" b="1" dirty="0" smtClean="0">
                <a:solidFill>
                  <a:schemeClr val="bg1"/>
                </a:solidFill>
              </a:rPr>
              <a:t>utopické romány a dramata</a:t>
            </a:r>
            <a:r>
              <a:rPr lang="cs-CZ" sz="2000" dirty="0" smtClean="0">
                <a:solidFill>
                  <a:schemeClr val="bg1"/>
                </a:solidFill>
              </a:rPr>
              <a:t>, ve kterých kritizuje společenské problémy moderní společnosti, vyjadřuje obavy ze zneužití techniky a obavy z nastupujícího fašismu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541983"/>
            <a:ext cx="3434781" cy="32403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508104" y="4888177"/>
            <a:ext cx="1646605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</a:rPr>
              <a:t>Rukopis Karla Čapka</a:t>
            </a:r>
            <a:endParaRPr lang="cs-CZ" sz="11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8246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712968" cy="924475"/>
          </a:xfrm>
        </p:spPr>
        <p:txBody>
          <a:bodyPr/>
          <a:lstStyle/>
          <a:p>
            <a:pPr algn="ctr"/>
            <a:r>
              <a:rPr lang="cs-CZ" sz="4000" b="1" u="sng" dirty="0" smtClean="0">
                <a:solidFill>
                  <a:schemeClr val="bg1"/>
                </a:solidFill>
              </a:rPr>
              <a:t>Próza</a:t>
            </a:r>
            <a:endParaRPr lang="cs-CZ" sz="4000" b="1" u="sng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640960" cy="5328591"/>
          </a:xfrm>
        </p:spPr>
        <p:txBody>
          <a:bodyPr/>
          <a:lstStyle/>
          <a:p>
            <a:r>
              <a:rPr lang="cs-CZ" b="1" i="1" dirty="0" smtClean="0">
                <a:solidFill>
                  <a:schemeClr val="bg1"/>
                </a:solidFill>
              </a:rPr>
              <a:t>Trapné povídky </a:t>
            </a:r>
            <a:r>
              <a:rPr lang="cs-CZ" dirty="0" smtClean="0">
                <a:solidFill>
                  <a:schemeClr val="bg1"/>
                </a:solidFill>
              </a:rPr>
              <a:t>(1921)</a:t>
            </a:r>
          </a:p>
          <a:p>
            <a:r>
              <a:rPr lang="cs-CZ" b="1" i="1" dirty="0" smtClean="0">
                <a:solidFill>
                  <a:schemeClr val="bg1"/>
                </a:solidFill>
              </a:rPr>
              <a:t>Továrna na absolutno </a:t>
            </a:r>
            <a:r>
              <a:rPr lang="cs-CZ" dirty="0" smtClean="0">
                <a:solidFill>
                  <a:schemeClr val="bg1"/>
                </a:solidFill>
              </a:rPr>
              <a:t>(1922) – fejetonový román; ukazuje, jak objev zvláštního karburátoru na spalování hmoty uvolňuje zároveň z hmoty duchovní absolutno, které ovlivňuje negativně lidi, vyvolává v nich fanatismus a vede k válce</a:t>
            </a:r>
          </a:p>
          <a:p>
            <a:r>
              <a:rPr lang="cs-CZ" b="1" i="1" dirty="0" smtClean="0">
                <a:solidFill>
                  <a:schemeClr val="bg1"/>
                </a:solidFill>
              </a:rPr>
              <a:t>Krakatit</a:t>
            </a:r>
            <a:r>
              <a:rPr lang="cs-CZ" dirty="0" smtClean="0">
                <a:solidFill>
                  <a:schemeClr val="bg1"/>
                </a:solidFill>
              </a:rPr>
              <a:t> (1922) – ukazuje na problém odpovědnosti vědce vůči vynálezům, které mohou ohrozit svět</a:t>
            </a:r>
          </a:p>
          <a:p>
            <a:r>
              <a:rPr lang="cs-CZ" b="1" i="1" dirty="0" smtClean="0">
                <a:solidFill>
                  <a:schemeClr val="bg1"/>
                </a:solidFill>
              </a:rPr>
              <a:t>Povídky z jedné a z druhé kapsy </a:t>
            </a:r>
            <a:r>
              <a:rPr lang="cs-CZ" dirty="0" smtClean="0">
                <a:solidFill>
                  <a:schemeClr val="bg1"/>
                </a:solidFill>
              </a:rPr>
              <a:t>(1929) – povídky s detektivní tematikou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Tzv. </a:t>
            </a:r>
            <a:r>
              <a:rPr lang="cs-CZ" b="1" u="sng" dirty="0" smtClean="0">
                <a:solidFill>
                  <a:schemeClr val="bg1"/>
                </a:solidFill>
              </a:rPr>
              <a:t>noetická trilogie</a:t>
            </a:r>
            <a:r>
              <a:rPr lang="cs-CZ" dirty="0" smtClean="0">
                <a:solidFill>
                  <a:schemeClr val="bg1"/>
                </a:solidFill>
              </a:rPr>
              <a:t>: </a:t>
            </a:r>
            <a:r>
              <a:rPr lang="cs-CZ" b="1" i="1" dirty="0" err="1" smtClean="0">
                <a:solidFill>
                  <a:schemeClr val="bg1"/>
                </a:solidFill>
              </a:rPr>
              <a:t>Horbubal</a:t>
            </a:r>
            <a:r>
              <a:rPr lang="cs-CZ" dirty="0" smtClean="0">
                <a:solidFill>
                  <a:schemeClr val="bg1"/>
                </a:solidFill>
              </a:rPr>
              <a:t> (1933), </a:t>
            </a:r>
            <a:r>
              <a:rPr lang="cs-CZ" b="1" i="1" dirty="0" smtClean="0">
                <a:solidFill>
                  <a:schemeClr val="bg1"/>
                </a:solidFill>
              </a:rPr>
              <a:t>Povětroň</a:t>
            </a:r>
            <a:r>
              <a:rPr lang="cs-CZ" dirty="0" smtClean="0">
                <a:solidFill>
                  <a:schemeClr val="bg1"/>
                </a:solidFill>
              </a:rPr>
              <a:t> (1934), </a:t>
            </a:r>
            <a:r>
              <a:rPr lang="cs-CZ" b="1" i="1" dirty="0" smtClean="0">
                <a:solidFill>
                  <a:schemeClr val="bg1"/>
                </a:solidFill>
              </a:rPr>
              <a:t>Obyčejný život </a:t>
            </a:r>
            <a:r>
              <a:rPr lang="cs-CZ" dirty="0" smtClean="0">
                <a:solidFill>
                  <a:schemeClr val="bg1"/>
                </a:solidFill>
              </a:rPr>
              <a:t>(1934) – trilogie spojená podobnými filozofickými problémy</a:t>
            </a:r>
          </a:p>
          <a:p>
            <a:r>
              <a:rPr lang="cs-CZ" b="1" i="1" dirty="0" smtClean="0">
                <a:solidFill>
                  <a:schemeClr val="bg1"/>
                </a:solidFill>
              </a:rPr>
              <a:t>Válka s mloky </a:t>
            </a:r>
            <a:r>
              <a:rPr lang="cs-CZ" dirty="0" smtClean="0">
                <a:solidFill>
                  <a:schemeClr val="bg1"/>
                </a:solidFill>
              </a:rPr>
              <a:t>(1936) – protifašistický román, alegorie; lidé objevují mloky – inteligentní živočichy – a začnou je cvičit jako levnou pracovní sílu, mloci se však vzbouří a vše spěje k nevyhnutelnému konfliktu – varování před hrozícím fašismem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098" name="Picture 2" descr="C:\Users\blazkova\AppData\Local\Microsoft\Windows\Temporary Internet Files\Content.IE5\COJHIWE4\MC9000193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88640"/>
            <a:ext cx="1915228" cy="1357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918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784976" cy="924475"/>
          </a:xfrm>
        </p:spPr>
        <p:txBody>
          <a:bodyPr/>
          <a:lstStyle/>
          <a:p>
            <a:pPr algn="ctr"/>
            <a:r>
              <a:rPr lang="cs-CZ" sz="4000" b="1" u="sng" dirty="0" smtClean="0">
                <a:solidFill>
                  <a:schemeClr val="bg1"/>
                </a:solidFill>
              </a:rPr>
              <a:t>Drama</a:t>
            </a:r>
            <a:endParaRPr lang="cs-CZ" sz="4000" b="1" u="sng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640960" cy="5400600"/>
          </a:xfrm>
        </p:spPr>
        <p:txBody>
          <a:bodyPr/>
          <a:lstStyle/>
          <a:p>
            <a:r>
              <a:rPr lang="cs-CZ" b="1" i="1" dirty="0" smtClean="0">
                <a:solidFill>
                  <a:schemeClr val="bg1"/>
                </a:solidFill>
              </a:rPr>
              <a:t>R.U.R</a:t>
            </a:r>
            <a:r>
              <a:rPr lang="cs-CZ" dirty="0" smtClean="0">
                <a:solidFill>
                  <a:schemeClr val="bg1"/>
                </a:solidFill>
              </a:rPr>
              <a:t> (1920) – utopické drama; umělí lidé, roboti (</a:t>
            </a:r>
            <a:r>
              <a:rPr lang="cs-CZ" b="1" dirty="0" smtClean="0">
                <a:solidFill>
                  <a:schemeClr val="bg1"/>
                </a:solidFill>
              </a:rPr>
              <a:t>slovo robot vymyslel Josef Čapek</a:t>
            </a:r>
            <a:r>
              <a:rPr lang="cs-CZ" dirty="0" smtClean="0">
                <a:solidFill>
                  <a:schemeClr val="bg1"/>
                </a:solidFill>
              </a:rPr>
              <a:t>) se vzbouří proti lidstvu a zničí všechny až na konstruktéra </a:t>
            </a:r>
            <a:r>
              <a:rPr lang="cs-CZ" dirty="0" err="1" smtClean="0">
                <a:solidFill>
                  <a:schemeClr val="bg1"/>
                </a:solidFill>
              </a:rPr>
              <a:t>Alquista</a:t>
            </a:r>
            <a:r>
              <a:rPr lang="cs-CZ" dirty="0" smtClean="0">
                <a:solidFill>
                  <a:schemeClr val="bg1"/>
                </a:solidFill>
              </a:rPr>
              <a:t>. I když situace vypadá beznadějně, objevuje se nakonec mezi roboty cit, který je zárodkem nového začátku vývoje lidstva</a:t>
            </a:r>
          </a:p>
          <a:p>
            <a:r>
              <a:rPr lang="cs-CZ" b="1" i="1" dirty="0" smtClean="0">
                <a:solidFill>
                  <a:schemeClr val="bg1"/>
                </a:solidFill>
              </a:rPr>
              <a:t>Ze života hmyzu </a:t>
            </a:r>
            <a:r>
              <a:rPr lang="cs-CZ" dirty="0" smtClean="0">
                <a:solidFill>
                  <a:schemeClr val="bg1"/>
                </a:solidFill>
              </a:rPr>
              <a:t>(1921) – alegorický pohled na svět hmyzu, který představuje různé lidské vlastnosti a typy</a:t>
            </a:r>
          </a:p>
          <a:p>
            <a:r>
              <a:rPr lang="cs-CZ" b="1" i="1" dirty="0" smtClean="0">
                <a:solidFill>
                  <a:schemeClr val="bg1"/>
                </a:solidFill>
              </a:rPr>
              <a:t>Věc </a:t>
            </a:r>
            <a:r>
              <a:rPr lang="cs-CZ" b="1" i="1" dirty="0" err="1" smtClean="0">
                <a:solidFill>
                  <a:schemeClr val="bg1"/>
                </a:solidFill>
              </a:rPr>
              <a:t>Makropulos</a:t>
            </a:r>
            <a:r>
              <a:rPr lang="cs-CZ" b="1" i="1" dirty="0" smtClean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(1922) – řeší problém života bez hranic</a:t>
            </a:r>
          </a:p>
          <a:p>
            <a:r>
              <a:rPr lang="cs-CZ" b="1" i="1" dirty="0" smtClean="0">
                <a:solidFill>
                  <a:schemeClr val="bg1"/>
                </a:solidFill>
              </a:rPr>
              <a:t>Bílá nemoc </a:t>
            </a:r>
            <a:r>
              <a:rPr lang="cs-CZ" dirty="0" smtClean="0">
                <a:solidFill>
                  <a:schemeClr val="bg1"/>
                </a:solidFill>
              </a:rPr>
              <a:t>(1937) – protifašistická hra; Bílá nemoc je symbolem rozšiřující se nákazy fašismu, která zachvátí celý národ. Doktor </a:t>
            </a:r>
            <a:r>
              <a:rPr lang="cs-CZ" dirty="0" err="1" smtClean="0">
                <a:solidFill>
                  <a:schemeClr val="bg1"/>
                </a:solidFill>
              </a:rPr>
              <a:t>Galén</a:t>
            </a:r>
            <a:r>
              <a:rPr lang="cs-CZ" dirty="0" smtClean="0">
                <a:solidFill>
                  <a:schemeClr val="bg1"/>
                </a:solidFill>
              </a:rPr>
              <a:t>, který zná lék na bílou nemoc, je však lynčován davem ve chvíli, kdy chce, aby byl na světě mír</a:t>
            </a:r>
          </a:p>
          <a:p>
            <a:r>
              <a:rPr lang="cs-CZ" b="1" i="1" dirty="0" smtClean="0">
                <a:solidFill>
                  <a:schemeClr val="bg1"/>
                </a:solidFill>
              </a:rPr>
              <a:t>Matka</a:t>
            </a:r>
            <a:r>
              <a:rPr lang="cs-CZ" dirty="0" smtClean="0">
                <a:solidFill>
                  <a:schemeClr val="bg1"/>
                </a:solidFill>
              </a:rPr>
              <a:t> (1938) – je reakcí na občanskou válku ve Španělsku. Matka vede rozhovory s duchy svých synů, kteří již zemřeli, a odmítá poslat svého nejmladšího </a:t>
            </a:r>
            <a:r>
              <a:rPr lang="cs-CZ" dirty="0" err="1" smtClean="0">
                <a:solidFill>
                  <a:schemeClr val="bg1"/>
                </a:solidFill>
              </a:rPr>
              <a:t>Toniho</a:t>
            </a:r>
            <a:r>
              <a:rPr lang="cs-CZ" dirty="0" smtClean="0">
                <a:solidFill>
                  <a:schemeClr val="bg1"/>
                </a:solidFill>
              </a:rPr>
              <a:t> do boje. Když ale zaslechne, že nepřátelská letadla bombardovala nemocnice a školy, kde umírají bezbranné děti, sama </a:t>
            </a:r>
            <a:r>
              <a:rPr lang="cs-CZ" dirty="0" err="1" smtClean="0">
                <a:solidFill>
                  <a:schemeClr val="bg1"/>
                </a:solidFill>
              </a:rPr>
              <a:t>Tonimu</a:t>
            </a:r>
            <a:r>
              <a:rPr lang="cs-CZ" dirty="0" smtClean="0">
                <a:solidFill>
                  <a:schemeClr val="bg1"/>
                </a:solidFill>
              </a:rPr>
              <a:t> dává do ruky pušku a posílá ho do války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blazkova\AppData\Local\Microsoft\Windows\Temporary Internet Files\Content.IE5\SALL32DP\MC9002171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5852" y="44624"/>
            <a:ext cx="1520651" cy="1389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5090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88640"/>
            <a:ext cx="8784976" cy="924475"/>
          </a:xfrm>
        </p:spPr>
        <p:txBody>
          <a:bodyPr/>
          <a:lstStyle/>
          <a:p>
            <a:pPr algn="ctr"/>
            <a:r>
              <a:rPr lang="cs-CZ" sz="4000" b="1" u="sng" dirty="0" smtClean="0">
                <a:solidFill>
                  <a:schemeClr val="bg1"/>
                </a:solidFill>
              </a:rPr>
              <a:t>Cestopisy</a:t>
            </a:r>
            <a:endParaRPr lang="cs-CZ" sz="3600" b="1" u="sng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052736"/>
            <a:ext cx="3672408" cy="5472607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Nejde o zeměpisné studie, ale o zachycení zvláštností, zvyků a životního stylu</a:t>
            </a:r>
          </a:p>
          <a:p>
            <a:r>
              <a:rPr lang="cs-CZ" b="1" i="1" dirty="0" smtClean="0">
                <a:solidFill>
                  <a:schemeClr val="bg1"/>
                </a:solidFill>
              </a:rPr>
              <a:t>Italské listy </a:t>
            </a:r>
            <a:r>
              <a:rPr lang="cs-CZ" dirty="0" smtClean="0">
                <a:solidFill>
                  <a:schemeClr val="bg1"/>
                </a:solidFill>
              </a:rPr>
              <a:t>(1923)</a:t>
            </a:r>
          </a:p>
          <a:p>
            <a:r>
              <a:rPr lang="cs-CZ" b="1" i="1" dirty="0" smtClean="0">
                <a:solidFill>
                  <a:schemeClr val="bg1"/>
                </a:solidFill>
              </a:rPr>
              <a:t>Anglické listy </a:t>
            </a:r>
            <a:r>
              <a:rPr lang="cs-CZ" dirty="0" smtClean="0">
                <a:solidFill>
                  <a:schemeClr val="bg1"/>
                </a:solidFill>
              </a:rPr>
              <a:t>(1924)</a:t>
            </a:r>
          </a:p>
          <a:p>
            <a:r>
              <a:rPr lang="cs-CZ" b="1" i="1" dirty="0" smtClean="0">
                <a:solidFill>
                  <a:schemeClr val="bg1"/>
                </a:solidFill>
              </a:rPr>
              <a:t>Výlet do Španěl </a:t>
            </a:r>
            <a:r>
              <a:rPr lang="cs-CZ" dirty="0" smtClean="0">
                <a:solidFill>
                  <a:schemeClr val="bg1"/>
                </a:solidFill>
              </a:rPr>
              <a:t>(1930)</a:t>
            </a:r>
          </a:p>
          <a:p>
            <a:r>
              <a:rPr lang="cs-CZ" b="1" i="1" dirty="0" smtClean="0">
                <a:solidFill>
                  <a:schemeClr val="bg1"/>
                </a:solidFill>
              </a:rPr>
              <a:t>Obrázky z Holandska </a:t>
            </a:r>
            <a:r>
              <a:rPr lang="cs-CZ" dirty="0" smtClean="0">
                <a:solidFill>
                  <a:schemeClr val="bg1"/>
                </a:solidFill>
              </a:rPr>
              <a:t>(1932)</a:t>
            </a:r>
          </a:p>
          <a:p>
            <a:r>
              <a:rPr lang="cs-CZ" b="1" i="1" dirty="0" smtClean="0">
                <a:solidFill>
                  <a:schemeClr val="bg1"/>
                </a:solidFill>
              </a:rPr>
              <a:t>Cesta na sever </a:t>
            </a:r>
            <a:r>
              <a:rPr lang="cs-CZ" dirty="0" smtClean="0">
                <a:solidFill>
                  <a:schemeClr val="bg1"/>
                </a:solidFill>
              </a:rPr>
              <a:t>(1936)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211960" y="1340768"/>
            <a:ext cx="4752528" cy="532859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bg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600" i="1" dirty="0" smtClean="0">
                <a:solidFill>
                  <a:schemeClr val="bg1"/>
                </a:solidFill>
              </a:rPr>
              <a:t>„Stromy </a:t>
            </a:r>
            <a:r>
              <a:rPr lang="cs-CZ" sz="1600" i="1" dirty="0">
                <a:solidFill>
                  <a:schemeClr val="bg1"/>
                </a:solidFill>
              </a:rPr>
              <a:t>jsou snad to nejkrásnější v Anglii. Také ovšem louky a strážníci, ale hlavně stromy, krásně plecité, staré, rozložité, volné, ctihodné a převeliké stromy. Stromy v Hampton </a:t>
            </a:r>
            <a:r>
              <a:rPr lang="cs-CZ" sz="1600" i="1" dirty="0" err="1">
                <a:solidFill>
                  <a:schemeClr val="bg1"/>
                </a:solidFill>
              </a:rPr>
              <a:t>Courtu</a:t>
            </a:r>
            <a:r>
              <a:rPr lang="cs-CZ" sz="1600" i="1" dirty="0">
                <a:solidFill>
                  <a:schemeClr val="bg1"/>
                </a:solidFill>
              </a:rPr>
              <a:t>, </a:t>
            </a:r>
            <a:r>
              <a:rPr lang="cs-CZ" sz="1600" i="1" dirty="0" err="1">
                <a:solidFill>
                  <a:schemeClr val="bg1"/>
                </a:solidFill>
              </a:rPr>
              <a:t>Richmond</a:t>
            </a:r>
            <a:r>
              <a:rPr lang="cs-CZ" sz="1600" i="1" dirty="0">
                <a:solidFill>
                  <a:schemeClr val="bg1"/>
                </a:solidFill>
              </a:rPr>
              <a:t> Parku, Windsoru a já nevím kde ještě. Možná že ty stromy mají velký vliv na </a:t>
            </a:r>
            <a:r>
              <a:rPr lang="cs-CZ" sz="1600" i="1" dirty="0" err="1">
                <a:solidFill>
                  <a:schemeClr val="bg1"/>
                </a:solidFill>
              </a:rPr>
              <a:t>torysmus</a:t>
            </a:r>
            <a:r>
              <a:rPr lang="cs-CZ" sz="1600" i="1" dirty="0">
                <a:solidFill>
                  <a:schemeClr val="bg1"/>
                </a:solidFill>
              </a:rPr>
              <a:t> v Anglii. Myslím, že udržují aristokratické pudy, historismus, konzervativnost, celní ochranu, golf, dům lordů a jiné zvláštní a staré věci. Byl bych asi náruživým labouristou, kdybych bydlil v ulici Železných Balkónů nebo v ulici Šedivých Cihel; ale sedě pod dubem křemelákem v Hampton Parku pocítil jsem v sobě povážlivou náklonnost uznávat hodnotu starých věcí, vyšší poslání starých stromů, harmonickou košatost tradice a jakousi úctu ke všemu, co je dosti silné, aby se udrželo po věky</a:t>
            </a:r>
            <a:r>
              <a:rPr lang="cs-CZ" sz="1600" i="1" dirty="0" smtClean="0">
                <a:solidFill>
                  <a:schemeClr val="bg1"/>
                </a:solidFill>
              </a:rPr>
              <a:t>.“</a:t>
            </a:r>
          </a:p>
          <a:p>
            <a:pPr algn="r"/>
            <a:r>
              <a:rPr lang="cs-CZ" sz="1200" i="1" dirty="0" smtClean="0">
                <a:solidFill>
                  <a:schemeClr val="bg1"/>
                </a:solidFill>
              </a:rPr>
              <a:t>Karel Čapek – Anglické listy</a:t>
            </a:r>
            <a:endParaRPr lang="cs-CZ" sz="1200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4921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7125113" cy="924475"/>
          </a:xfrm>
        </p:spPr>
        <p:txBody>
          <a:bodyPr/>
          <a:lstStyle/>
          <a:p>
            <a:pPr algn="ctr"/>
            <a:r>
              <a:rPr lang="cs-CZ" sz="3600" b="1" dirty="0" smtClean="0">
                <a:solidFill>
                  <a:schemeClr val="bg1"/>
                </a:solidFill>
              </a:rPr>
              <a:t>Použité zdroje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712968" cy="5184575"/>
          </a:xfrm>
        </p:spPr>
        <p:txBody>
          <a:bodyPr/>
          <a:lstStyle/>
          <a:p>
            <a:r>
              <a:rPr lang="cs-CZ" sz="1600" dirty="0" smtClean="0">
                <a:solidFill>
                  <a:schemeClr val="bg1"/>
                </a:solidFill>
              </a:rPr>
              <a:t>office.microsoft.com</a:t>
            </a:r>
          </a:p>
          <a:p>
            <a:r>
              <a:rPr lang="cs-CZ" sz="1600" dirty="0">
                <a:solidFill>
                  <a:schemeClr val="bg1"/>
                </a:solidFill>
              </a:rPr>
              <a:t>AUTOR NEUVEDEN. </a:t>
            </a:r>
            <a:r>
              <a:rPr lang="cs-CZ" sz="1600" i="1" dirty="0">
                <a:solidFill>
                  <a:schemeClr val="bg1"/>
                </a:solidFill>
              </a:rPr>
              <a:t>Wikipedia.cz</a:t>
            </a:r>
            <a:r>
              <a:rPr lang="cs-CZ" sz="1600" dirty="0">
                <a:solidFill>
                  <a:schemeClr val="bg1"/>
                </a:solidFill>
              </a:rPr>
              <a:t> [online]. 15.1.2011 [cit. </a:t>
            </a:r>
            <a:r>
              <a:rPr lang="cs-CZ" sz="1600" dirty="0" smtClean="0">
                <a:solidFill>
                  <a:schemeClr val="bg1"/>
                </a:solidFill>
              </a:rPr>
              <a:t>3.1.2013</a:t>
            </a:r>
            <a:r>
              <a:rPr lang="cs-CZ" sz="1600" dirty="0">
                <a:solidFill>
                  <a:schemeClr val="bg1"/>
                </a:solidFill>
              </a:rPr>
              <a:t>]. Dostupný na WWW: http://cs.wikipedia.org/wiki/Soubor:Karel-capek.jpg 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 smtClean="0">
                <a:solidFill>
                  <a:schemeClr val="bg1"/>
                </a:solidFill>
              </a:rPr>
              <a:t>ČAPEK</a:t>
            </a:r>
            <a:r>
              <a:rPr lang="cs-CZ" sz="1600" dirty="0">
                <a:solidFill>
                  <a:schemeClr val="bg1"/>
                </a:solidFill>
              </a:rPr>
              <a:t>, Karel. </a:t>
            </a:r>
            <a:r>
              <a:rPr lang="cs-CZ" sz="1600" i="1" dirty="0">
                <a:solidFill>
                  <a:schemeClr val="bg1"/>
                </a:solidFill>
              </a:rPr>
              <a:t>Wikipedia.cz</a:t>
            </a:r>
            <a:r>
              <a:rPr lang="cs-CZ" sz="1600" dirty="0">
                <a:solidFill>
                  <a:schemeClr val="bg1"/>
                </a:solidFill>
              </a:rPr>
              <a:t> [online]. 11.5.2011 [cit. </a:t>
            </a:r>
            <a:r>
              <a:rPr lang="cs-CZ" sz="1600" dirty="0" smtClean="0">
                <a:solidFill>
                  <a:schemeClr val="bg1"/>
                </a:solidFill>
              </a:rPr>
              <a:t>3.1.2013</a:t>
            </a:r>
            <a:r>
              <a:rPr lang="cs-CZ" sz="1600" dirty="0">
                <a:solidFill>
                  <a:schemeClr val="bg1"/>
                </a:solidFill>
              </a:rPr>
              <a:t>]. Dostupný na WWW: http://cs.wikipedia.org/wiki/Soubor:Olga_Scheinpflugova_by_Karel_Capek.jpg 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>
                <a:solidFill>
                  <a:schemeClr val="bg1"/>
                </a:solidFill>
              </a:rPr>
              <a:t>LUDEK. </a:t>
            </a:r>
            <a:r>
              <a:rPr lang="cs-CZ" sz="1600" i="1" dirty="0">
                <a:solidFill>
                  <a:schemeClr val="bg1"/>
                </a:solidFill>
              </a:rPr>
              <a:t>Wikipedia.cz</a:t>
            </a:r>
            <a:r>
              <a:rPr lang="cs-CZ" sz="1600" dirty="0">
                <a:solidFill>
                  <a:schemeClr val="bg1"/>
                </a:solidFill>
              </a:rPr>
              <a:t> [online]. 10.6.2006 [cit. </a:t>
            </a:r>
            <a:r>
              <a:rPr lang="cs-CZ" sz="1600" dirty="0" smtClean="0">
                <a:solidFill>
                  <a:schemeClr val="bg1"/>
                </a:solidFill>
              </a:rPr>
              <a:t>3.1.2013</a:t>
            </a:r>
            <a:r>
              <a:rPr lang="cs-CZ" sz="1600" dirty="0">
                <a:solidFill>
                  <a:schemeClr val="bg1"/>
                </a:solidFill>
              </a:rPr>
              <a:t>]. Dostupný na WWW: http://cs.wikipedia.org/wiki/Soubor:Vysehrad_Nahrobek_Karla_Capka_a_Olgy_Scheinpflugove.jpg </a:t>
            </a:r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1600" dirty="0">
                <a:solidFill>
                  <a:schemeClr val="bg1"/>
                </a:solidFill>
              </a:rPr>
              <a:t>JARBA. </a:t>
            </a:r>
            <a:r>
              <a:rPr lang="cs-CZ" sz="1600" i="1" dirty="0">
                <a:solidFill>
                  <a:schemeClr val="bg1"/>
                </a:solidFill>
              </a:rPr>
              <a:t>Wikipedia.cz</a:t>
            </a:r>
            <a:r>
              <a:rPr lang="cs-CZ" sz="1600" dirty="0">
                <a:solidFill>
                  <a:schemeClr val="bg1"/>
                </a:solidFill>
              </a:rPr>
              <a:t> [online]. 6.5.2009 [cit. </a:t>
            </a:r>
            <a:r>
              <a:rPr lang="cs-CZ" sz="1600" dirty="0" smtClean="0">
                <a:solidFill>
                  <a:schemeClr val="bg1"/>
                </a:solidFill>
              </a:rPr>
              <a:t>3.1.2013</a:t>
            </a:r>
            <a:r>
              <a:rPr lang="cs-CZ" sz="1600" dirty="0">
                <a:solidFill>
                  <a:schemeClr val="bg1"/>
                </a:solidFill>
              </a:rPr>
              <a:t>]. Dostupný na WWW: http://cs.wikipedia.org/wiki/Soubor:Karel_%C4%8Capek_-_rukopis.jpg </a:t>
            </a:r>
            <a:endParaRPr lang="cs-CZ" sz="1600" dirty="0" smtClean="0">
              <a:solidFill>
                <a:schemeClr val="bg1"/>
              </a:solidFill>
            </a:endParaRP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7503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227</TotalTime>
  <Words>835</Words>
  <Application>Microsoft Office PowerPoint</Application>
  <PresentationFormat>Předvádění na obrazovce (4:3)</PresentationFormat>
  <Paragraphs>61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Summer</vt:lpstr>
      <vt:lpstr>Prezentace aplikace PowerPoint</vt:lpstr>
      <vt:lpstr>Karel Čapek (1890 Malé Svatoňovice – 1938 Praha)</vt:lpstr>
      <vt:lpstr>Život</vt:lpstr>
      <vt:lpstr>Dílo</vt:lpstr>
      <vt:lpstr>Próza</vt:lpstr>
      <vt:lpstr>Drama</vt:lpstr>
      <vt:lpstr>Cestopisy</vt:lpstr>
      <vt:lpstr>Použité zdroje</vt:lpstr>
    </vt:vector>
  </TitlesOfParts>
  <Company>ATC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Karel Čapek (1890 Malé Svatoňovice – 1938 Praha)</dc:title>
  <dc:creator>Michaela Blažková</dc:creator>
  <cp:lastModifiedBy>Michaela Blažková</cp:lastModifiedBy>
  <cp:revision>17</cp:revision>
  <dcterms:created xsi:type="dcterms:W3CDTF">2013-03-07T08:24:33Z</dcterms:created>
  <dcterms:modified xsi:type="dcterms:W3CDTF">2013-04-09T08:19:17Z</dcterms:modified>
</cp:coreProperties>
</file>