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071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305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416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515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148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385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114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68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976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706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665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80FBA-C955-4BF1-89E6-B1245E01DBD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50FBF-27E4-4EE8-B76A-DB1DB3B67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438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526013"/>
              </p:ext>
            </p:extLst>
          </p:nvPr>
        </p:nvGraphicFramePr>
        <p:xfrm>
          <a:off x="1524000" y="1397000"/>
          <a:ext cx="6720408" cy="2768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VY_32_Inovace_10.2.13</a:t>
                      </a:r>
                      <a:r>
                        <a:rPr lang="cs-CZ" baseline="0" dirty="0" smtClean="0"/>
                        <a:t> Karel Čapek II.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9.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9. ročníku a slouží jako opakovací materiál k předchozímu výkladovému materiálu</a:t>
                      </a:r>
                      <a:r>
                        <a:rPr lang="cs-CZ" baseline="0" dirty="0" smtClean="0"/>
                        <a:t> o </a:t>
                      </a:r>
                      <a:r>
                        <a:rPr lang="cs-CZ" baseline="0" smtClean="0"/>
                        <a:t>Karlu Čapkovi.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0658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smtClean="0"/>
              <a:t>Karel Čapek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564904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u="sng" dirty="0" smtClean="0">
                <a:solidFill>
                  <a:schemeClr val="tx1"/>
                </a:solidFill>
              </a:rPr>
              <a:t>Opakování</a:t>
            </a:r>
            <a:endParaRPr lang="cs-CZ" sz="4800" i="1" u="sng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29000"/>
            <a:ext cx="2224261" cy="3166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410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634082"/>
          </a:xfrm>
          <a:solidFill>
            <a:srgbClr val="C0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informace o Čapkově životě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59046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400" dirty="0" smtClean="0"/>
              <a:t>Karel Čapek se </a:t>
            </a:r>
            <a:r>
              <a:rPr lang="cs-CZ" sz="3400" dirty="0"/>
              <a:t>narodil 9. ledna 1890 v Malých Svatoňovicích. Pocházel z rodiny </a:t>
            </a:r>
            <a:r>
              <a:rPr lang="cs-CZ" sz="3400" dirty="0" smtClean="0"/>
              <a:t>…………………… </a:t>
            </a:r>
            <a:r>
              <a:rPr lang="cs-CZ" sz="3400" dirty="0"/>
              <a:t>jako nejmladší ze tří dětí. </a:t>
            </a:r>
            <a:r>
              <a:rPr lang="cs-CZ" sz="3400" dirty="0" smtClean="0"/>
              <a:t>Bratr …………… </a:t>
            </a:r>
            <a:r>
              <a:rPr lang="cs-CZ" sz="3400" dirty="0"/>
              <a:t>vynikl jako </a:t>
            </a:r>
            <a:r>
              <a:rPr lang="cs-CZ" sz="3400" dirty="0" smtClean="0"/>
              <a:t>……………. a </a:t>
            </a:r>
            <a:r>
              <a:rPr lang="cs-CZ" sz="3400" dirty="0"/>
              <a:t>spisovatel, sestra Helena kromě několika próz je autorkou vzpomínkové knihy Moji milí bratři (1962).</a:t>
            </a:r>
            <a:r>
              <a:rPr lang="cs-CZ" sz="3400" dirty="0" smtClean="0"/>
              <a:t/>
            </a:r>
            <a:br>
              <a:rPr lang="cs-CZ" sz="3400" dirty="0" smtClean="0"/>
            </a:br>
            <a:r>
              <a:rPr lang="cs-CZ" sz="3400" dirty="0" smtClean="0"/>
              <a:t>	Karel </a:t>
            </a:r>
            <a:r>
              <a:rPr lang="cs-CZ" sz="3400" dirty="0"/>
              <a:t>Čapek byl žurnalistou, prozaikem, </a:t>
            </a:r>
            <a:r>
              <a:rPr lang="cs-CZ" sz="3400" dirty="0" smtClean="0"/>
              <a:t>…………………., </a:t>
            </a:r>
            <a:r>
              <a:rPr lang="cs-CZ" sz="3400" dirty="0"/>
              <a:t>překladatelem a kritikem, autorem knih </a:t>
            </a:r>
            <a:r>
              <a:rPr lang="cs-CZ" sz="3400" dirty="0" smtClean="0"/>
              <a:t>pro …………….. </a:t>
            </a:r>
            <a:r>
              <a:rPr lang="cs-CZ" sz="3400" dirty="0"/>
              <a:t>Studoval na gymnáziu v Hradci Králové a Brně, maturoval na Akademickém gymnáziu v Praze, studium na FF UK </a:t>
            </a:r>
            <a:r>
              <a:rPr lang="cs-CZ" sz="3400" dirty="0" smtClean="0"/>
              <a:t>v Praze </a:t>
            </a:r>
            <a:r>
              <a:rPr lang="cs-CZ" sz="3400" dirty="0"/>
              <a:t>ukončil v roce 1915 doktorátem</a:t>
            </a:r>
            <a:r>
              <a:rPr lang="cs-CZ" sz="3400" dirty="0" smtClean="0"/>
              <a:t>.</a:t>
            </a:r>
          </a:p>
          <a:p>
            <a:pPr marL="0" indent="0">
              <a:buNone/>
            </a:pPr>
            <a:r>
              <a:rPr lang="cs-CZ" sz="3400" dirty="0"/>
              <a:t>	</a:t>
            </a:r>
            <a:r>
              <a:rPr lang="cs-CZ" sz="3400" dirty="0" smtClean="0"/>
              <a:t>Jeho manželkou byla ………….……. Olga Scheinpflugová.</a:t>
            </a:r>
            <a:endParaRPr lang="cs-CZ" sz="3400" dirty="0"/>
          </a:p>
        </p:txBody>
      </p:sp>
      <p:sp>
        <p:nvSpPr>
          <p:cNvPr id="4" name="Obdélník 3"/>
          <p:cNvSpPr/>
          <p:nvPr/>
        </p:nvSpPr>
        <p:spPr>
          <a:xfrm>
            <a:off x="5580112" y="1228738"/>
            <a:ext cx="1800200" cy="3886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lékaře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20061" y="1670638"/>
            <a:ext cx="126005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Josef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96336" y="1670638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malíř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1474" y="3356992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d</a:t>
            </a:r>
            <a:r>
              <a:rPr lang="cs-CZ" sz="2800" dirty="0" smtClean="0">
                <a:solidFill>
                  <a:schemeClr val="tx1"/>
                </a:solidFill>
              </a:rPr>
              <a:t>ramatikem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2455" y="3789040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děti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99992" y="5572860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herečka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136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720080"/>
          </a:xfrm>
          <a:solidFill>
            <a:srgbClr val="C0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názvy Čapkových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5616624"/>
          </a:xfrm>
        </p:spPr>
        <p:txBody>
          <a:bodyPr/>
          <a:lstStyle/>
          <a:p>
            <a:r>
              <a:rPr lang="cs-CZ" dirty="0" smtClean="0"/>
              <a:t>Trapné</a:t>
            </a:r>
          </a:p>
          <a:p>
            <a:endParaRPr lang="cs-CZ" dirty="0"/>
          </a:p>
          <a:p>
            <a:r>
              <a:rPr lang="cs-CZ" dirty="0" smtClean="0"/>
              <a:t>                            s mloky</a:t>
            </a:r>
          </a:p>
          <a:p>
            <a:endParaRPr lang="cs-CZ" dirty="0"/>
          </a:p>
          <a:p>
            <a:r>
              <a:rPr lang="cs-CZ" dirty="0" smtClean="0"/>
              <a:t>Ze života</a:t>
            </a:r>
          </a:p>
          <a:p>
            <a:endParaRPr lang="cs-CZ" dirty="0"/>
          </a:p>
          <a:p>
            <a:r>
              <a:rPr lang="cs-CZ" dirty="0" smtClean="0"/>
              <a:t>Výlet do</a:t>
            </a:r>
          </a:p>
          <a:p>
            <a:endParaRPr lang="cs-CZ" dirty="0"/>
          </a:p>
          <a:p>
            <a:r>
              <a:rPr lang="cs-CZ" dirty="0" smtClean="0"/>
              <a:t>Povídky z jedné   </a:t>
            </a: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835696" y="1124744"/>
            <a:ext cx="208823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povídky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39552" y="2204120"/>
            <a:ext cx="234026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Válka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195736" y="3429000"/>
            <a:ext cx="208823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hmyzu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180215" y="4653136"/>
            <a:ext cx="208823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Španěl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239852" y="5733256"/>
            <a:ext cx="208823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kapsy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blazkova\AppData\Local\Microsoft\Windows\Temporary Internet Files\Content.IE5\50RHYVP1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756" y="514400"/>
            <a:ext cx="1946920" cy="194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zkova\AppData\Local\Microsoft\Windows\Temporary Internet Files\Content.IE5\O4PZIY3K\MC9000840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730" y="1552852"/>
            <a:ext cx="2681486" cy="1438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zkova\AppData\Local\Microsoft\Windows\Temporary Internet Files\Content.IE5\9S3725G8\MP9003137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95651"/>
            <a:ext cx="2209457" cy="1476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zkova\AppData\Local\Microsoft\Windows\Temporary Internet Files\Content.IE5\PSBFHVVI\MP9004008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482" y="4033423"/>
            <a:ext cx="1597204" cy="127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zkova\AppData\Local\Microsoft\Windows\Temporary Internet Files\Content.IE5\O4PZIY3K\MC9000193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39995"/>
            <a:ext cx="1849996" cy="198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3845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720080"/>
          </a:xfrm>
          <a:solidFill>
            <a:srgbClr val="C0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47260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412776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robot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069232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Bílá nemoc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2716025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cestopisy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3356992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Josef Čapek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5643" y="4005064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oetická trilogie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5643" y="4653136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f</a:t>
            </a:r>
            <a:r>
              <a:rPr lang="cs-CZ" sz="2400" dirty="0" smtClean="0">
                <a:solidFill>
                  <a:schemeClr val="tx1"/>
                </a:solidFill>
              </a:rPr>
              <a:t>ejetonový román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5643" y="5301208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etektivní tematika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5186" y="5949280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Josef Čapek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08104" y="1412776"/>
            <a:ext cx="302433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Obrázky z Holandska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8104" y="2099200"/>
            <a:ext cx="302433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malíř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08104" y="3356992"/>
            <a:ext cx="302433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Doktor </a:t>
            </a:r>
            <a:r>
              <a:rPr lang="cs-CZ" sz="2400" dirty="0" err="1" smtClean="0">
                <a:solidFill>
                  <a:schemeClr val="tx1"/>
                </a:solidFill>
              </a:rPr>
              <a:t>Galén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08104" y="2716025"/>
            <a:ext cx="302433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R.U.R.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08104" y="4653136"/>
            <a:ext cx="302433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robot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8104" y="4005064"/>
            <a:ext cx="302433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Továrna na absolutno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08104" y="5949280"/>
            <a:ext cx="302433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Povídky z jedné kapsy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08104" y="5301208"/>
            <a:ext cx="302433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Hordubal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21" name="Přímá spojnice se šipkou 20"/>
          <p:cNvCxnSpPr>
            <a:stCxn id="4" idx="3"/>
            <a:endCxn id="15" idx="1"/>
          </p:cNvCxnSpPr>
          <p:nvPr/>
        </p:nvCxnSpPr>
        <p:spPr>
          <a:xfrm>
            <a:off x="3275856" y="1664804"/>
            <a:ext cx="2232248" cy="130324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5" idx="3"/>
            <a:endCxn id="14" idx="1"/>
          </p:cNvCxnSpPr>
          <p:nvPr/>
        </p:nvCxnSpPr>
        <p:spPr>
          <a:xfrm>
            <a:off x="3275856" y="2321260"/>
            <a:ext cx="2232248" cy="12877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6" idx="3"/>
            <a:endCxn id="12" idx="1"/>
          </p:cNvCxnSpPr>
          <p:nvPr/>
        </p:nvCxnSpPr>
        <p:spPr>
          <a:xfrm flipV="1">
            <a:off x="3275856" y="1664804"/>
            <a:ext cx="2232248" cy="130324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7" idx="3"/>
            <a:endCxn id="13" idx="1"/>
          </p:cNvCxnSpPr>
          <p:nvPr/>
        </p:nvCxnSpPr>
        <p:spPr>
          <a:xfrm flipV="1">
            <a:off x="3275856" y="2351228"/>
            <a:ext cx="2232248" cy="12577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3"/>
            <a:endCxn id="19" idx="1"/>
          </p:cNvCxnSpPr>
          <p:nvPr/>
        </p:nvCxnSpPr>
        <p:spPr>
          <a:xfrm>
            <a:off x="3259979" y="4257092"/>
            <a:ext cx="2248125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9" idx="3"/>
            <a:endCxn id="17" idx="1"/>
          </p:cNvCxnSpPr>
          <p:nvPr/>
        </p:nvCxnSpPr>
        <p:spPr>
          <a:xfrm flipV="1">
            <a:off x="3259979" y="4257092"/>
            <a:ext cx="2248125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0" idx="3"/>
            <a:endCxn id="18" idx="1"/>
          </p:cNvCxnSpPr>
          <p:nvPr/>
        </p:nvCxnSpPr>
        <p:spPr>
          <a:xfrm>
            <a:off x="3259979" y="5553236"/>
            <a:ext cx="2248125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1" idx="3"/>
            <a:endCxn id="16" idx="1"/>
          </p:cNvCxnSpPr>
          <p:nvPr/>
        </p:nvCxnSpPr>
        <p:spPr>
          <a:xfrm flipV="1">
            <a:off x="3239522" y="4905164"/>
            <a:ext cx="2268582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221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AUTOR NEUVEDEN. </a:t>
            </a:r>
            <a:r>
              <a:rPr lang="cs-CZ" i="1" dirty="0"/>
              <a:t>Wikipedia.cz</a:t>
            </a:r>
            <a:r>
              <a:rPr lang="cs-CZ" dirty="0"/>
              <a:t> [online]. [cit. 26.3.2013]. Dostupný na WWW: http://cs.wikipedia.org/wiki/Soubor:Karel-capek.jpg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6408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128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Karel Čapek</vt:lpstr>
      <vt:lpstr>Doplň informace o Čapkově životě</vt:lpstr>
      <vt:lpstr>Doplň názvy Čapkových děl</vt:lpstr>
      <vt:lpstr>Spoj, co k sobě patří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</dc:title>
  <dc:creator>Michaela Blažková</dc:creator>
  <cp:lastModifiedBy>Michaela Blažková</cp:lastModifiedBy>
  <cp:revision>4</cp:revision>
  <dcterms:created xsi:type="dcterms:W3CDTF">2013-03-26T09:17:19Z</dcterms:created>
  <dcterms:modified xsi:type="dcterms:W3CDTF">2013-03-26T09:56:02Z</dcterms:modified>
</cp:coreProperties>
</file>