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2" r:id="rId5"/>
    <p:sldId id="263" r:id="rId6"/>
    <p:sldId id="260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VY_12_Český jazyk_02_Práce s textem, ZŠ praktická</a:t>
          </a:r>
          <a:r>
            <a:rPr lang="cs-CZ" sz="2000" baseline="0" smtClean="0"/>
            <a:t>, 5.-7.r</a:t>
          </a:r>
          <a:r>
            <a:rPr lang="cs-CZ" sz="2000" baseline="0" dirty="0" smtClean="0"/>
            <a:t>. -</a:t>
          </a:r>
          <a:r>
            <a:rPr lang="cs-CZ" sz="2000" dirty="0" smtClean="0"/>
            <a:t>TEMA: Čtení s porozuměním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Příbor, Dukelská 1346,příspěvková </a:t>
          </a:r>
          <a:r>
            <a:rPr lang="cs-CZ" sz="2000" dirty="0" err="1" smtClean="0"/>
            <a:t>org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Ivana </a:t>
          </a:r>
          <a:r>
            <a:rPr lang="cs-CZ" sz="1800" dirty="0" err="1" smtClean="0"/>
            <a:t>Klaudová</a:t>
          </a:r>
          <a:endParaRPr lang="cs-CZ" sz="1800" dirty="0" smtClean="0"/>
        </a:p>
        <a:p>
          <a:pPr algn="l" rtl="0"/>
          <a:r>
            <a:rPr lang="cs-CZ" sz="1800" dirty="0" smtClean="0"/>
            <a:t>VYTVOŘENO: 26. 9.2011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</a:t>
          </a:r>
          <a:r>
            <a:rPr lang="cs-CZ" sz="2000" smtClean="0"/>
            <a:t>07/1.4.00/21.1737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33A4D2-E9CD-47F1-9397-E912E340F2CB}" type="presOf" srcId="{757F3AB3-0718-4624-B441-E567A8F0AB56}" destId="{333A1088-737F-45CB-B68E-254E46348037}" srcOrd="0" destOrd="0" presId="urn:microsoft.com/office/officeart/2005/8/layout/target3"/>
    <dgm:cxn modelId="{817BE50B-C07E-42D4-BAC9-5DD9CC9FE8F8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2F4379-50BA-4517-BC6F-4FC0524D7925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D1386A29-E8FE-4715-B10A-9248FFB4A09E}" type="presOf" srcId="{B651F6E3-6281-48DB-9319-2AEAFDAE7572}" destId="{6BB5E863-4638-4E1D-BFDE-399D028AC4ED}" srcOrd="1" destOrd="0" presId="urn:microsoft.com/office/officeart/2005/8/layout/target3"/>
    <dgm:cxn modelId="{9A18600A-82EF-4565-BAE9-8036D7B23C3C}" type="presOf" srcId="{4C35D32F-0EAB-4CD7-82EE-45574DC2A586}" destId="{66FE7F87-EA69-4EF8-86F8-F43548846DDB}" srcOrd="0" destOrd="0" presId="urn:microsoft.com/office/officeart/2005/8/layout/target3"/>
    <dgm:cxn modelId="{00A52E8F-8BBF-4229-9EAF-7B4829760658}" type="presOf" srcId="{D1D4F407-5343-4D3F-B5B9-D407B03CAEB4}" destId="{AED2198E-93D5-4001-81B4-73124B309672}" srcOrd="1" destOrd="0" presId="urn:microsoft.com/office/officeart/2005/8/layout/target3"/>
    <dgm:cxn modelId="{D3EB1354-02E9-4011-9350-061F32C6C1E7}" type="presOf" srcId="{D1D4F407-5343-4D3F-B5B9-D407B03CAEB4}" destId="{D005CE8C-CC26-4C3E-AC11-E15060ECD759}" srcOrd="0" destOrd="0" presId="urn:microsoft.com/office/officeart/2005/8/layout/target3"/>
    <dgm:cxn modelId="{958F777B-4F62-48EF-A8C2-6E7D73C00A6B}" type="presOf" srcId="{D1B46980-6531-4606-95E6-44980827E919}" destId="{6140AFEC-043D-4C43-A2F9-D0F5331DF3A3}" srcOrd="0" destOrd="0" presId="urn:microsoft.com/office/officeart/2005/8/layout/target3"/>
    <dgm:cxn modelId="{F9471EAF-9802-4135-B298-4BF92D96D067}" type="presOf" srcId="{4C35D32F-0EAB-4CD7-82EE-45574DC2A586}" destId="{4F902384-A84A-417E-997B-6A372FB09A3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F4BA19D-0344-44AB-B344-5A640D805B3B}" type="presParOf" srcId="{333A1088-737F-45CB-B68E-254E46348037}" destId="{F5ABB229-8D3B-4694-996A-96F23CF14429}" srcOrd="0" destOrd="0" presId="urn:microsoft.com/office/officeart/2005/8/layout/target3"/>
    <dgm:cxn modelId="{E3E48718-5CEC-454B-A6E9-EEA901DB522D}" type="presParOf" srcId="{333A1088-737F-45CB-B68E-254E46348037}" destId="{F41139FD-01EE-4571-8B17-4FB00FC51163}" srcOrd="1" destOrd="0" presId="urn:microsoft.com/office/officeart/2005/8/layout/target3"/>
    <dgm:cxn modelId="{0A985B52-5823-492A-A21D-A0C974B16CEE}" type="presParOf" srcId="{333A1088-737F-45CB-B68E-254E46348037}" destId="{D005CE8C-CC26-4C3E-AC11-E15060ECD759}" srcOrd="2" destOrd="0" presId="urn:microsoft.com/office/officeart/2005/8/layout/target3"/>
    <dgm:cxn modelId="{371D22F0-3873-4C92-903C-84025727657D}" type="presParOf" srcId="{333A1088-737F-45CB-B68E-254E46348037}" destId="{2C702D82-9B77-49B7-9568-BB8EB47C3372}" srcOrd="3" destOrd="0" presId="urn:microsoft.com/office/officeart/2005/8/layout/target3"/>
    <dgm:cxn modelId="{6A08708E-E0C6-4462-A022-53E41E49E8CB}" type="presParOf" srcId="{333A1088-737F-45CB-B68E-254E46348037}" destId="{A52A0455-90FF-4808-ABD0-F02540D31D5A}" srcOrd="4" destOrd="0" presId="urn:microsoft.com/office/officeart/2005/8/layout/target3"/>
    <dgm:cxn modelId="{3535FA75-4330-458C-A40F-AFAB8D53EFE0}" type="presParOf" srcId="{333A1088-737F-45CB-B68E-254E46348037}" destId="{6140AFEC-043D-4C43-A2F9-D0F5331DF3A3}" srcOrd="5" destOrd="0" presId="urn:microsoft.com/office/officeart/2005/8/layout/target3"/>
    <dgm:cxn modelId="{ABBE59F4-3D02-48F2-8A9E-536DDF44B1DF}" type="presParOf" srcId="{333A1088-737F-45CB-B68E-254E46348037}" destId="{9358AC05-5D7D-4327-9F80-1AD486AEA664}" srcOrd="6" destOrd="0" presId="urn:microsoft.com/office/officeart/2005/8/layout/target3"/>
    <dgm:cxn modelId="{95E3E685-8978-4731-A5A5-840CCD561AA3}" type="presParOf" srcId="{333A1088-737F-45CB-B68E-254E46348037}" destId="{313FC574-E1CD-4FB4-B054-0B805CE0447D}" srcOrd="7" destOrd="0" presId="urn:microsoft.com/office/officeart/2005/8/layout/target3"/>
    <dgm:cxn modelId="{26693A7F-5661-4EC2-A0F8-51F95D427DD0}" type="presParOf" srcId="{333A1088-737F-45CB-B68E-254E46348037}" destId="{619D679B-A015-4ECF-8348-D1034C574F40}" srcOrd="8" destOrd="0" presId="urn:microsoft.com/office/officeart/2005/8/layout/target3"/>
    <dgm:cxn modelId="{B3CE3C9F-8FA4-4AD5-A9D7-AEC7CFBCA64E}" type="presParOf" srcId="{333A1088-737F-45CB-B68E-254E46348037}" destId="{E7F14C03-D67D-4A82-8887-4A41904268DD}" srcOrd="9" destOrd="0" presId="urn:microsoft.com/office/officeart/2005/8/layout/target3"/>
    <dgm:cxn modelId="{6AFACC5B-C9B1-456A-B1FD-B0DF20C2005E}" type="presParOf" srcId="{333A1088-737F-45CB-B68E-254E46348037}" destId="{D699FC7A-A1D1-4730-93D3-51E197A3376C}" srcOrd="10" destOrd="0" presId="urn:microsoft.com/office/officeart/2005/8/layout/target3"/>
    <dgm:cxn modelId="{CAF68615-21C6-4293-89DA-63CEB5949CBD}" type="presParOf" srcId="{333A1088-737F-45CB-B68E-254E46348037}" destId="{66FE7F87-EA69-4EF8-86F8-F43548846DDB}" srcOrd="11" destOrd="0" presId="urn:microsoft.com/office/officeart/2005/8/layout/target3"/>
    <dgm:cxn modelId="{019E137A-F1E1-41D6-BDEE-0D2368765045}" type="presParOf" srcId="{333A1088-737F-45CB-B68E-254E46348037}" destId="{AED2198E-93D5-4001-81B4-73124B309672}" srcOrd="12" destOrd="0" presId="urn:microsoft.com/office/officeart/2005/8/layout/target3"/>
    <dgm:cxn modelId="{D148C713-C347-48CE-9D91-238BF8B1DA24}" type="presParOf" srcId="{333A1088-737F-45CB-B68E-254E46348037}" destId="{2BE915AB-18AA-4053-B92C-3BFC9ED204BB}" srcOrd="13" destOrd="0" presId="urn:microsoft.com/office/officeart/2005/8/layout/target3"/>
    <dgm:cxn modelId="{EFA56632-E1B5-4289-935B-EF7ED247F9F8}" type="presParOf" srcId="{333A1088-737F-45CB-B68E-254E46348037}" destId="{6BB5E863-4638-4E1D-BFDE-399D028AC4ED}" srcOrd="14" destOrd="0" presId="urn:microsoft.com/office/officeart/2005/8/layout/target3"/>
    <dgm:cxn modelId="{C3B6F3CF-E49B-4D49-BD31-9FF67E76A781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Příbor, Dukelská 1346,příspěvková </a:t>
          </a:r>
          <a:r>
            <a:rPr lang="cs-CZ" sz="2000" kern="1200" dirty="0" err="1" smtClean="0"/>
            <a:t>org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Ivana </a:t>
          </a:r>
          <a:r>
            <a:rPr lang="cs-CZ" sz="1800" kern="1200" dirty="0" err="1" smtClean="0"/>
            <a:t>Klaudová</a:t>
          </a:r>
          <a:endParaRPr lang="cs-CZ" sz="1800" kern="1200" dirty="0" smtClean="0"/>
        </a:p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26. 9.2011</a:t>
          </a:r>
          <a:endParaRPr lang="cs-CZ" sz="18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VY_12_Český jazyk_02_Práce s textem, ZŠ praktická</a:t>
          </a:r>
          <a:r>
            <a:rPr lang="cs-CZ" sz="2000" kern="1200" baseline="0" smtClean="0"/>
            <a:t>, 5.-7.r</a:t>
          </a:r>
          <a:r>
            <a:rPr lang="cs-CZ" sz="2000" kern="1200" baseline="0" dirty="0" smtClean="0"/>
            <a:t>. -</a:t>
          </a:r>
          <a:r>
            <a:rPr lang="cs-CZ" sz="2000" kern="1200" dirty="0" smtClean="0"/>
            <a:t>TEMA: Čtení s porozuměním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</a:t>
          </a:r>
          <a:r>
            <a:rPr lang="cs-CZ" sz="2000" kern="1200" smtClean="0"/>
            <a:t>07/1.4.00/21.1737 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B0F3B-3405-440C-893E-88E02117FBA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09C59-1655-452C-B9E8-2F88D932BB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973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B0F3B-3405-440C-893E-88E02117FBA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09C59-1655-452C-B9E8-2F88D932BB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561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B0F3B-3405-440C-893E-88E02117FBA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09C59-1655-452C-B9E8-2F88D932BB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744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B0F3B-3405-440C-893E-88E02117FBA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09C59-1655-452C-B9E8-2F88D932BB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54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B0F3B-3405-440C-893E-88E02117FBA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09C59-1655-452C-B9E8-2F88D932BB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3421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B0F3B-3405-440C-893E-88E02117FBA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09C59-1655-452C-B9E8-2F88D932BB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88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B0F3B-3405-440C-893E-88E02117FBA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09C59-1655-452C-B9E8-2F88D932BB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479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B0F3B-3405-440C-893E-88E02117FBA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09C59-1655-452C-B9E8-2F88D932BB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469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B0F3B-3405-440C-893E-88E02117FBA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09C59-1655-452C-B9E8-2F88D932BB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789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B0F3B-3405-440C-893E-88E02117FBA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09C59-1655-452C-B9E8-2F88D932BB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064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B0F3B-3405-440C-893E-88E02117FBA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09C59-1655-452C-B9E8-2F88D932BB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050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1B0F3B-3405-440C-893E-88E02117FBA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C09C59-1655-452C-B9E8-2F88D932BB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615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204884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78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Práce s textem, jeho </a:t>
            </a:r>
            <a:r>
              <a:rPr lang="cs-CZ" dirty="0" smtClean="0"/>
              <a:t>čtení a interpretace, porozumění čtenému. Odpovědi na otázky týkající se textu, skládání věty ze slov dle textu.</a:t>
            </a:r>
          </a:p>
          <a:p>
            <a:pPr marL="0" indent="0">
              <a:buNone/>
            </a:pPr>
            <a:r>
              <a:rPr lang="cs-CZ" dirty="0" smtClean="0"/>
              <a:t>Zraková percepce a doplňovačka.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Při pilotáži žáci procvičili zrakové vnímání, porozumění čtenému textu a dokázali poskládat větu ze slov týkajících se daného textu. Při </a:t>
            </a:r>
            <a:r>
              <a:rPr lang="cs-CZ" smtClean="0"/>
              <a:t>řešení doplňovačky </a:t>
            </a:r>
            <a:r>
              <a:rPr lang="cs-CZ" dirty="0" smtClean="0"/>
              <a:t>se dozvěděli jméno ilustrátora.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76598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Přečtěte si velmi pozorně zkrácený příběh z knihy Ondřeje Sekory Brouk </a:t>
            </a:r>
            <a:r>
              <a:rPr lang="cs-CZ" sz="2800" dirty="0"/>
              <a:t>P</a:t>
            </a:r>
            <a:r>
              <a:rPr lang="cs-CZ" sz="2800" dirty="0" smtClean="0"/>
              <a:t>ytlík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Jak se učily malé kobylky skákat do dálky.</a:t>
            </a:r>
          </a:p>
          <a:p>
            <a:pPr marL="0" indent="0" algn="just">
              <a:buNone/>
            </a:pPr>
            <a:r>
              <a:rPr lang="cs-CZ" sz="2800" dirty="0" smtClean="0"/>
              <a:t>Na pěšince u vody učila stará kobylka svoje dětičky skákat do dálky. Dvě skákaly dobře, ale nejmenší z nich, </a:t>
            </a:r>
            <a:r>
              <a:rPr lang="cs-CZ" sz="2800" dirty="0"/>
              <a:t>M</a:t>
            </a:r>
            <a:r>
              <a:rPr lang="cs-CZ" sz="2800" dirty="0" smtClean="0"/>
              <a:t>artička, pořád ne a ne skočit. „Já </a:t>
            </a:r>
            <a:r>
              <a:rPr lang="cs-CZ" sz="2800" dirty="0" err="1" smtClean="0"/>
              <a:t>neci</a:t>
            </a:r>
            <a:r>
              <a:rPr lang="cs-CZ" sz="2800" dirty="0" smtClean="0"/>
              <a:t> </a:t>
            </a:r>
            <a:r>
              <a:rPr lang="cs-CZ" sz="2800" dirty="0" err="1" smtClean="0"/>
              <a:t>státat</a:t>
            </a:r>
            <a:r>
              <a:rPr lang="cs-CZ" sz="2800" dirty="0" smtClean="0"/>
              <a:t>, já se bojím, ze bych </a:t>
            </a:r>
            <a:r>
              <a:rPr lang="cs-CZ" sz="2800" dirty="0" err="1" smtClean="0"/>
              <a:t>zasjápja</a:t>
            </a:r>
            <a:r>
              <a:rPr lang="cs-CZ" sz="2800" dirty="0" smtClean="0"/>
              <a:t> nejatého </a:t>
            </a:r>
            <a:r>
              <a:rPr lang="cs-CZ" sz="2800" dirty="0" err="1" smtClean="0"/>
              <a:t>bjoucta</a:t>
            </a:r>
            <a:r>
              <a:rPr lang="cs-CZ" sz="2800" dirty="0" smtClean="0"/>
              <a:t>! </a:t>
            </a:r>
            <a:r>
              <a:rPr lang="cs-CZ" sz="2800" dirty="0"/>
              <a:t>v</a:t>
            </a:r>
            <a:r>
              <a:rPr lang="cs-CZ" sz="2800" dirty="0" smtClean="0"/>
              <a:t>ymlouvala se. Maminka řekla, že ten, kdo neskáče, dostane nasekáno proutkem a šla jej hledat. Když rozhrnula trávu, uviděla tam brouka Pytlíka. „Já jsem pomocník Ferdy Mravence, já všechno vím, všemu rozumím a každému poradím!“ křičel Pytlík a cpal se mezi mladé kobylky. „Já vás naučím skákat!“ a už se škrábal na hrbolatý kámen. Ten se najednou s </a:t>
            </a:r>
            <a:r>
              <a:rPr lang="cs-CZ" sz="2800" dirty="0"/>
              <a:t>P</a:t>
            </a:r>
            <a:r>
              <a:rPr lang="cs-CZ" sz="2800" dirty="0" smtClean="0"/>
              <a:t>ytlíkem zdvihl, vyletěl do vzduchu, on to ale nebyl kámen, to byla žába.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63368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A nyní zkuste správně odpovědět na otázky.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Kolik měla stará kobylka dětí?______________</a:t>
            </a:r>
          </a:p>
          <a:p>
            <a:pPr marL="0" indent="0">
              <a:buNone/>
            </a:pPr>
            <a:r>
              <a:rPr lang="cs-CZ" dirty="0" smtClean="0"/>
              <a:t>Jak se jmenovala nejmenší kobylka?__________</a:t>
            </a:r>
          </a:p>
          <a:p>
            <a:pPr marL="0" indent="0">
              <a:buNone/>
            </a:pPr>
            <a:r>
              <a:rPr lang="cs-CZ" dirty="0" smtClean="0"/>
              <a:t>Kdo nebo co byl Pytlík?____________________</a:t>
            </a:r>
          </a:p>
          <a:p>
            <a:pPr marL="0" indent="0">
              <a:buNone/>
            </a:pPr>
            <a:r>
              <a:rPr lang="cs-CZ" dirty="0" smtClean="0"/>
              <a:t>Čí byl Pytlík pomocník?____________________</a:t>
            </a:r>
          </a:p>
          <a:p>
            <a:pPr marL="0" indent="0">
              <a:buNone/>
            </a:pPr>
            <a:r>
              <a:rPr lang="cs-CZ" dirty="0" smtClean="0"/>
              <a:t>Kde byl Pytlík schovaný?___________________</a:t>
            </a:r>
          </a:p>
          <a:p>
            <a:pPr marL="0" indent="0">
              <a:buNone/>
            </a:pPr>
            <a:r>
              <a:rPr lang="cs-CZ" dirty="0" smtClean="0"/>
              <a:t>Odkud chtěl Pytlík skákat?__________________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Co se nakonec stalo? To se dozvíš, pokud splníš následující úkol.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6731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Slož z rozházených slov větu a dozvíš se konec příběhu.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964" y="3010807"/>
            <a:ext cx="1224136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Nebyl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45124" y="4699636"/>
            <a:ext cx="1152128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 smtClean="0">
                <a:solidFill>
                  <a:schemeClr val="tx1"/>
                </a:solidFill>
              </a:rPr>
              <a:t>ámen,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868144" y="3137017"/>
            <a:ext cx="1249288" cy="4572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byla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805064" y="2514066"/>
            <a:ext cx="1080120" cy="4572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32240" y="4928236"/>
            <a:ext cx="1296144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která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71600" y="4242436"/>
            <a:ext cx="1296500" cy="4572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ž</a:t>
            </a:r>
            <a:r>
              <a:rPr lang="cs-CZ" dirty="0" smtClean="0">
                <a:solidFill>
                  <a:schemeClr val="tx1"/>
                </a:solidFill>
              </a:rPr>
              <a:t>ába,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76256" y="191683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ody.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242592" y="5156836"/>
            <a:ext cx="1058416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Pytlíkem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275040" y="3822817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915816" y="4471036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059832" y="3199866"/>
            <a:ext cx="914400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339752" y="2374032"/>
            <a:ext cx="1109433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skočila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438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Přečti si pozorně všechny tři texty , prohlédni si obrázek a urči, který text obrázek vystihuje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457200" indent="-457200" algn="just">
              <a:buAutoNum type="arabicPeriod"/>
            </a:pPr>
            <a:r>
              <a:rPr lang="cs-CZ" sz="2000" dirty="0" smtClean="0">
                <a:solidFill>
                  <a:srgbClr val="00B0F0"/>
                </a:solidFill>
              </a:rPr>
              <a:t>Na pěšince u vody učila stará kobylka svoje děti skákat do dálky. Dvě skákaly dobře, ale nejmenší z nich pořád ne a ne skočit.</a:t>
            </a:r>
          </a:p>
          <a:p>
            <a:pPr marL="457200" indent="-457200" algn="just">
              <a:buAutoNum type="arabicPeriod"/>
            </a:pPr>
            <a:r>
              <a:rPr lang="cs-CZ" sz="2000" dirty="0" smtClean="0">
                <a:solidFill>
                  <a:srgbClr val="00B050"/>
                </a:solidFill>
              </a:rPr>
              <a:t>„Já vás naučím skákat!“ vychloubal se brouk Pytlík. A už se škrábal na hrbolatý kámen. „Nejlepší je skákat odněkud z výšky, dívejte se, jak se to dělá!“</a:t>
            </a:r>
          </a:p>
          <a:p>
            <a:pPr marL="457200" indent="-457200" algn="just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Ten kámen se s pytlíkem zvedl a vyletěl do vzduchu. Pro pana krále, on to nebyl kámen, to byla žába.</a:t>
            </a:r>
            <a:endParaRPr lang="cs-CZ" sz="2000" dirty="0">
              <a:solidFill>
                <a:srgbClr val="7030A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844824"/>
            <a:ext cx="3672408" cy="3816424"/>
          </a:xfrm>
        </p:spPr>
      </p:pic>
    </p:spTree>
    <p:extLst>
      <p:ext uri="{BB962C8B-B14F-4D97-AF65-F5344CB8AC3E}">
        <p14:creationId xmlns:p14="http://schemas.microsoft.com/office/powerpoint/2010/main" val="30848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Víš, kdo nakreslil obrázky k příběhu? </a:t>
            </a:r>
            <a:r>
              <a:rPr lang="cs-CZ" dirty="0" err="1" smtClean="0"/>
              <a:t>Odpověd</a:t>
            </a:r>
            <a:r>
              <a:rPr lang="cs-CZ" dirty="0" smtClean="0"/>
              <a:t>´ najdeš v tajence.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 1. Teplé roční období</a:t>
            </a:r>
          </a:p>
          <a:p>
            <a:pPr marL="0" indent="0">
              <a:buNone/>
            </a:pPr>
            <a:r>
              <a:rPr lang="cs-CZ" sz="2000" dirty="0" smtClean="0"/>
              <a:t>  2. Žije v mraveništi</a:t>
            </a:r>
          </a:p>
          <a:p>
            <a:pPr marL="0" indent="0">
              <a:buNone/>
            </a:pPr>
            <a:r>
              <a:rPr lang="cs-CZ" sz="2000" dirty="0" smtClean="0"/>
              <a:t>  3. Jméno mravence z knihy</a:t>
            </a:r>
          </a:p>
          <a:p>
            <a:pPr marL="0" indent="0">
              <a:buNone/>
            </a:pPr>
            <a:r>
              <a:rPr lang="cs-CZ" sz="2000" dirty="0" smtClean="0"/>
              <a:t>  4. Podzemní část rostliny</a:t>
            </a:r>
          </a:p>
          <a:p>
            <a:pPr marL="0" indent="0">
              <a:buNone/>
            </a:pPr>
            <a:r>
              <a:rPr lang="cs-CZ" sz="2000" dirty="0" smtClean="0"/>
              <a:t>  5. Rodič mužského rodu</a:t>
            </a:r>
          </a:p>
          <a:p>
            <a:pPr marL="0" indent="0">
              <a:buNone/>
            </a:pPr>
            <a:r>
              <a:rPr lang="cs-CZ" sz="2000" dirty="0" smtClean="0"/>
              <a:t>  6. Kouzelné slovíčko</a:t>
            </a:r>
          </a:p>
          <a:p>
            <a:pPr marL="0" indent="0">
              <a:buNone/>
            </a:pPr>
            <a:r>
              <a:rPr lang="cs-CZ" sz="2000" dirty="0" smtClean="0"/>
              <a:t>  7. Nábytek určený ke spaní</a:t>
            </a:r>
          </a:p>
          <a:p>
            <a:pPr marL="0" indent="0">
              <a:buNone/>
            </a:pPr>
            <a:r>
              <a:rPr lang="cs-CZ" sz="2000" dirty="0" smtClean="0"/>
              <a:t>  8. Mnoho stromů pohromadě</a:t>
            </a:r>
          </a:p>
          <a:p>
            <a:pPr marL="0" indent="0">
              <a:buNone/>
            </a:pPr>
            <a:r>
              <a:rPr lang="cs-CZ" sz="2000" dirty="0" smtClean="0"/>
              <a:t>  9. Dobrý luční skokan</a:t>
            </a:r>
          </a:p>
          <a:p>
            <a:pPr marL="0" indent="0">
              <a:buNone/>
            </a:pPr>
            <a:r>
              <a:rPr lang="cs-CZ" sz="2000" dirty="0" smtClean="0"/>
              <a:t>10. Životní prostředí ryb</a:t>
            </a:r>
          </a:p>
          <a:p>
            <a:pPr marL="0" indent="0">
              <a:buNone/>
            </a:pPr>
            <a:r>
              <a:rPr lang="cs-CZ" sz="2000" dirty="0" smtClean="0"/>
              <a:t>11. Opak lži</a:t>
            </a:r>
          </a:p>
          <a:p>
            <a:pPr marL="0" indent="0">
              <a:buNone/>
            </a:pPr>
            <a:r>
              <a:rPr lang="cs-CZ" sz="2000" dirty="0" smtClean="0"/>
              <a:t>12. Koberec na louce</a:t>
            </a:r>
            <a:endParaRPr lang="cs-CZ" sz="2000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56022014"/>
              </p:ext>
            </p:extLst>
          </p:nvPr>
        </p:nvGraphicFramePr>
        <p:xfrm>
          <a:off x="4648200" y="1600200"/>
          <a:ext cx="40386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noFill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786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Za dobrou práci si můžete vybarvit obrázek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7842448" cy="465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9827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Citace </a:t>
            </a:r>
            <a:r>
              <a:rPr lang="cs-CZ" smtClean="0"/>
              <a:t>a zdroje: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endParaRPr lang="cs-CZ" sz="2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Texty:</a:t>
            </a:r>
          </a:p>
          <a:p>
            <a:pPr marL="0" indent="0">
              <a:buNone/>
            </a:pPr>
            <a:r>
              <a:rPr lang="cs-CZ" sz="2000" dirty="0" smtClean="0"/>
              <a:t>1. SEKORA, Ondřej . </a:t>
            </a:r>
            <a:r>
              <a:rPr lang="cs-CZ" sz="2000" i="1" dirty="0" smtClean="0"/>
              <a:t>Brouk Pytlík</a:t>
            </a:r>
            <a:r>
              <a:rPr lang="cs-CZ" sz="2000" dirty="0" smtClean="0"/>
              <a:t>. Praha : Albatros, 1984. Jak se učily malé kobylky skákat do dálky, s. 21,23</a:t>
            </a:r>
            <a:br>
              <a:rPr lang="cs-CZ" sz="2000" dirty="0" smtClean="0"/>
            </a:br>
            <a:r>
              <a:rPr lang="cs-CZ" sz="2000" dirty="0" smtClean="0"/>
              <a:t>2. SEKORA, Ondřej . </a:t>
            </a:r>
            <a:r>
              <a:rPr lang="cs-CZ" sz="2000" i="1" dirty="0" smtClean="0"/>
              <a:t>Brouk Pytlík</a:t>
            </a:r>
            <a:r>
              <a:rPr lang="cs-CZ" sz="2000" dirty="0" smtClean="0"/>
              <a:t>. Praha : Albatros, 1984. Jak Pytlík myslil, že umřel, a čí to byl vlastně pohřeb, s. 68</a:t>
            </a:r>
            <a:br>
              <a:rPr lang="cs-CZ" sz="2000" dirty="0" smtClean="0"/>
            </a:br>
            <a:r>
              <a:rPr lang="cs-CZ" sz="2000" dirty="0" smtClean="0"/>
              <a:t>3. SEKORA, Ondřej. </a:t>
            </a:r>
            <a:r>
              <a:rPr lang="cs-CZ" sz="2000" i="1" dirty="0" smtClean="0"/>
              <a:t>Knížka Ferdy Mravence</a:t>
            </a:r>
            <a:r>
              <a:rPr lang="cs-CZ" sz="2000" dirty="0" smtClean="0"/>
              <a:t>. Praha : Albatros, 1987. O brouku Pytlíkovi a o tom, jak se hází lasem, s. 28.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Obrázky:</a:t>
            </a:r>
          </a:p>
          <a:p>
            <a:pPr marL="0" indent="0">
              <a:buNone/>
            </a:pPr>
            <a:r>
              <a:rPr lang="cs-CZ" sz="2000" dirty="0" smtClean="0"/>
              <a:t>1. SEKORA, Ondřej . </a:t>
            </a:r>
            <a:r>
              <a:rPr lang="cs-CZ" sz="2000" i="1" dirty="0" smtClean="0"/>
              <a:t>Brouk Pytlík</a:t>
            </a:r>
            <a:r>
              <a:rPr lang="cs-CZ" sz="2000" dirty="0" smtClean="0"/>
              <a:t>. Praha : Albatros, 1984. Jak se učily malé kobylky skákat do dálky, s.23</a:t>
            </a:r>
          </a:p>
          <a:p>
            <a:pPr marL="0" indent="0">
              <a:buNone/>
            </a:pPr>
            <a:r>
              <a:rPr lang="cs-CZ" sz="2000" dirty="0" smtClean="0"/>
              <a:t>2. www.omalovankykvytisknuti.info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6522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561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Přečtěte si velmi pozorně zkrácený příběh z knihy Ondřeje Sekory Brouk Pytlík</vt:lpstr>
      <vt:lpstr>A nyní zkuste správně odpovědět na otázky.</vt:lpstr>
      <vt:lpstr>Slož z rozházených slov větu a dozvíš se konec příběhu.</vt:lpstr>
      <vt:lpstr>Přečti si pozorně všechny tři texty , prohlédni si obrázek a urči, který text obrázek vystihuje</vt:lpstr>
      <vt:lpstr>Víš, kdo nakreslil obrázky k příběhu? Odpověd´ najdeš v tajence.</vt:lpstr>
      <vt:lpstr>Za dobrou práci si můžete vybarvit obrázek</vt:lpstr>
      <vt:lpstr>Citace a zdroje: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PC-08MK</dc:creator>
  <cp:lastModifiedBy>PC-08M7</cp:lastModifiedBy>
  <cp:revision>22</cp:revision>
  <dcterms:created xsi:type="dcterms:W3CDTF">2011-09-28T14:07:00Z</dcterms:created>
  <dcterms:modified xsi:type="dcterms:W3CDTF">2013-05-27T14:40:37Z</dcterms:modified>
</cp:coreProperties>
</file>