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2" r:id="rId3"/>
    <p:sldId id="257" r:id="rId4"/>
    <p:sldId id="260" r:id="rId5"/>
    <p:sldId id="261" r:id="rId6"/>
    <p:sldId id="263" r:id="rId7"/>
    <p:sldId id="264" r:id="rId8"/>
    <p:sldId id="265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VY_12_Český jazyk_03_Práce s textem, ZŠ praktická, 7.-9.r. -</a:t>
          </a:r>
          <a:r>
            <a:rPr lang="cs-CZ" sz="2000" dirty="0" smtClean="0"/>
            <a:t>TEMA: Čtení s </a:t>
          </a:r>
          <a:r>
            <a:rPr lang="cs-CZ" sz="2000" smtClean="0"/>
            <a:t>porozuměním, Slovní </a:t>
          </a:r>
          <a:r>
            <a:rPr lang="cs-CZ" sz="2000" dirty="0" smtClean="0"/>
            <a:t>druhy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Příbor, Dukelská 1346,příspěvková </a:t>
          </a:r>
          <a:r>
            <a:rPr lang="cs-CZ" sz="2000" dirty="0" err="1" smtClean="0"/>
            <a:t>org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Ivana </a:t>
          </a:r>
          <a:r>
            <a:rPr lang="cs-CZ" sz="1800" dirty="0" err="1" smtClean="0"/>
            <a:t>Klaudová</a:t>
          </a:r>
          <a:endParaRPr lang="cs-CZ" sz="1800" dirty="0" smtClean="0"/>
        </a:p>
        <a:p>
          <a:pPr algn="l" rtl="0"/>
          <a:r>
            <a:rPr lang="cs-CZ" sz="1800" dirty="0" smtClean="0"/>
            <a:t>VYTVOŘENO: 29. 9.2011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77B29215-00AC-40E1-8D9F-B9D0111E4321}" type="pres">
      <dgm:prSet presAssocID="{4C35D32F-0EAB-4CD7-82EE-45574DC2A586}" presName="vertSpace4" presStyleLbl="node1" presStyleIdx="2" presStyleCnt="4"/>
      <dgm:spPr/>
    </dgm:pt>
    <dgm:pt modelId="{E6BA7DEB-EE5F-4567-99F1-72BA04B66344}" type="pres">
      <dgm:prSet presAssocID="{4C35D32F-0EAB-4CD7-82EE-45574DC2A586}" presName="circle4" presStyleLbl="node1" presStyleIdx="3" presStyleCnt="4"/>
      <dgm:spPr/>
    </dgm:pt>
    <dgm:pt modelId="{AC9C00B9-F668-4AAA-97D2-E8633C1E44F4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EFF46D-857D-4AE4-927D-763B0BE912C8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0796250-3DF6-4ABF-9828-58AE5C18D44E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FD24C78-18B8-431F-8533-213BDAA30ADC}" type="presOf" srcId="{B651F6E3-6281-48DB-9319-2AEAFDAE7572}" destId="{619D679B-A015-4ECF-8348-D1034C574F40}" srcOrd="0" destOrd="0" presId="urn:microsoft.com/office/officeart/2005/8/layout/target3"/>
    <dgm:cxn modelId="{530D95AF-71DF-496C-B85C-7F860B640456}" type="presOf" srcId="{4C35D32F-0EAB-4CD7-82EE-45574DC2A586}" destId="{CBEFF46D-857D-4AE4-927D-763B0BE912C8}" srcOrd="1" destOrd="0" presId="urn:microsoft.com/office/officeart/2005/8/layout/target3"/>
    <dgm:cxn modelId="{BF30EDB2-7632-4B09-9B51-F41FB657D727}" type="presOf" srcId="{D1B46980-6531-4606-95E6-44980827E919}" destId="{6140AFEC-043D-4C43-A2F9-D0F5331DF3A3}" srcOrd="0" destOrd="0" presId="urn:microsoft.com/office/officeart/2005/8/layout/target3"/>
    <dgm:cxn modelId="{4066B445-69B0-474F-BAB2-D30D60E880AA}" type="presOf" srcId="{B651F6E3-6281-48DB-9319-2AEAFDAE7572}" destId="{6BB5E863-4638-4E1D-BFDE-399D028AC4ED}" srcOrd="1" destOrd="0" presId="urn:microsoft.com/office/officeart/2005/8/layout/target3"/>
    <dgm:cxn modelId="{C5DCE69A-A33D-48A7-B451-242F7AFB386C}" type="presOf" srcId="{D1B46980-6531-4606-95E6-44980827E919}" destId="{2BE915AB-18AA-4053-B92C-3BFC9ED204BB}" srcOrd="1" destOrd="0" presId="urn:microsoft.com/office/officeart/2005/8/layout/target3"/>
    <dgm:cxn modelId="{DBB671C6-0594-4463-9D4A-CA178FEF8710}" type="presOf" srcId="{757F3AB3-0718-4624-B441-E567A8F0AB56}" destId="{333A1088-737F-45CB-B68E-254E46348037}" srcOrd="0" destOrd="0" presId="urn:microsoft.com/office/officeart/2005/8/layout/target3"/>
    <dgm:cxn modelId="{7C826805-3DCC-4E63-9D79-392A60614561}" type="presOf" srcId="{D1D4F407-5343-4D3F-B5B9-D407B03CAEB4}" destId="{AED2198E-93D5-4001-81B4-73124B309672}" srcOrd="1" destOrd="0" presId="urn:microsoft.com/office/officeart/2005/8/layout/target3"/>
    <dgm:cxn modelId="{2FE164B0-314B-423C-8F46-5853DBD461E2}" type="presOf" srcId="{4C35D32F-0EAB-4CD7-82EE-45574DC2A586}" destId="{AC9C00B9-F668-4AAA-97D2-E8633C1E44F4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AC423F2-61EE-4D4A-99E6-404F49936E87}" type="presParOf" srcId="{333A1088-737F-45CB-B68E-254E46348037}" destId="{F5ABB229-8D3B-4694-996A-96F23CF14429}" srcOrd="0" destOrd="0" presId="urn:microsoft.com/office/officeart/2005/8/layout/target3"/>
    <dgm:cxn modelId="{84D33A21-9033-45A8-9CB9-6F63609DE5A8}" type="presParOf" srcId="{333A1088-737F-45CB-B68E-254E46348037}" destId="{F41139FD-01EE-4571-8B17-4FB00FC51163}" srcOrd="1" destOrd="0" presId="urn:microsoft.com/office/officeart/2005/8/layout/target3"/>
    <dgm:cxn modelId="{38BC7F77-AF14-445B-9EFF-CFFE6841BE06}" type="presParOf" srcId="{333A1088-737F-45CB-B68E-254E46348037}" destId="{D005CE8C-CC26-4C3E-AC11-E15060ECD759}" srcOrd="2" destOrd="0" presId="urn:microsoft.com/office/officeart/2005/8/layout/target3"/>
    <dgm:cxn modelId="{F2FF3CC5-EFB9-48CA-9FAF-3E3AE8359547}" type="presParOf" srcId="{333A1088-737F-45CB-B68E-254E46348037}" destId="{2C702D82-9B77-49B7-9568-BB8EB47C3372}" srcOrd="3" destOrd="0" presId="urn:microsoft.com/office/officeart/2005/8/layout/target3"/>
    <dgm:cxn modelId="{4BCFC171-8DFC-4B9F-833E-6138D5F240D2}" type="presParOf" srcId="{333A1088-737F-45CB-B68E-254E46348037}" destId="{A52A0455-90FF-4808-ABD0-F02540D31D5A}" srcOrd="4" destOrd="0" presId="urn:microsoft.com/office/officeart/2005/8/layout/target3"/>
    <dgm:cxn modelId="{8977489A-F161-4F23-80C5-C3AF2184D64B}" type="presParOf" srcId="{333A1088-737F-45CB-B68E-254E46348037}" destId="{6140AFEC-043D-4C43-A2F9-D0F5331DF3A3}" srcOrd="5" destOrd="0" presId="urn:microsoft.com/office/officeart/2005/8/layout/target3"/>
    <dgm:cxn modelId="{AB93E55E-FA87-406F-80CC-3F6EA1C65D66}" type="presParOf" srcId="{333A1088-737F-45CB-B68E-254E46348037}" destId="{9358AC05-5D7D-4327-9F80-1AD486AEA664}" srcOrd="6" destOrd="0" presId="urn:microsoft.com/office/officeart/2005/8/layout/target3"/>
    <dgm:cxn modelId="{5F49FC7F-C0B7-49E0-AA92-AAC08BCA1C65}" type="presParOf" srcId="{333A1088-737F-45CB-B68E-254E46348037}" destId="{313FC574-E1CD-4FB4-B054-0B805CE0447D}" srcOrd="7" destOrd="0" presId="urn:microsoft.com/office/officeart/2005/8/layout/target3"/>
    <dgm:cxn modelId="{B48FAEAB-E831-4033-98E3-4D775B94D5A2}" type="presParOf" srcId="{333A1088-737F-45CB-B68E-254E46348037}" destId="{619D679B-A015-4ECF-8348-D1034C574F40}" srcOrd="8" destOrd="0" presId="urn:microsoft.com/office/officeart/2005/8/layout/target3"/>
    <dgm:cxn modelId="{8FB4D00C-198E-4852-B93E-F2DC3F802141}" type="presParOf" srcId="{333A1088-737F-45CB-B68E-254E46348037}" destId="{77B29215-00AC-40E1-8D9F-B9D0111E4321}" srcOrd="9" destOrd="0" presId="urn:microsoft.com/office/officeart/2005/8/layout/target3"/>
    <dgm:cxn modelId="{DA5B6221-B01C-4D65-8EA9-AF70C224AC54}" type="presParOf" srcId="{333A1088-737F-45CB-B68E-254E46348037}" destId="{E6BA7DEB-EE5F-4567-99F1-72BA04B66344}" srcOrd="10" destOrd="0" presId="urn:microsoft.com/office/officeart/2005/8/layout/target3"/>
    <dgm:cxn modelId="{BDF97EDC-2A16-4B23-AF39-C7CB4187FDFF}" type="presParOf" srcId="{333A1088-737F-45CB-B68E-254E46348037}" destId="{AC9C00B9-F668-4AAA-97D2-E8633C1E44F4}" srcOrd="11" destOrd="0" presId="urn:microsoft.com/office/officeart/2005/8/layout/target3"/>
    <dgm:cxn modelId="{938FBC27-46C9-4AAC-AA27-2F57E972415F}" type="presParOf" srcId="{333A1088-737F-45CB-B68E-254E46348037}" destId="{AED2198E-93D5-4001-81B4-73124B309672}" srcOrd="12" destOrd="0" presId="urn:microsoft.com/office/officeart/2005/8/layout/target3"/>
    <dgm:cxn modelId="{512177EB-B0C2-415B-BC2E-04D291B7246F}" type="presParOf" srcId="{333A1088-737F-45CB-B68E-254E46348037}" destId="{2BE915AB-18AA-4053-B92C-3BFC9ED204BB}" srcOrd="13" destOrd="0" presId="urn:microsoft.com/office/officeart/2005/8/layout/target3"/>
    <dgm:cxn modelId="{D6F3D5C0-13D4-40FD-9786-767A1E709AE1}" type="presParOf" srcId="{333A1088-737F-45CB-B68E-254E46348037}" destId="{6BB5E863-4638-4E1D-BFDE-399D028AC4ED}" srcOrd="14" destOrd="0" presId="urn:microsoft.com/office/officeart/2005/8/layout/target3"/>
    <dgm:cxn modelId="{126D6566-6799-4DB9-B1B0-750576B2C917}" type="presParOf" srcId="{333A1088-737F-45CB-B68E-254E46348037}" destId="{CBEFF46D-857D-4AE4-927D-763B0BE912C8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Příbor, Dukelská 1346,příspěvková </a:t>
          </a:r>
          <a:r>
            <a:rPr lang="cs-CZ" sz="2000" kern="1200" dirty="0" err="1" smtClean="0"/>
            <a:t>org</a:t>
          </a:r>
          <a:endParaRPr lang="cs-CZ" sz="2000" kern="1200" dirty="0"/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541389"/>
          <a:ext cx="6498543" cy="1878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Ivana </a:t>
          </a:r>
          <a:r>
            <a:rPr lang="cs-CZ" sz="1800" kern="1200" dirty="0" err="1" smtClean="0"/>
            <a:t>Klaudová</a:t>
          </a:r>
          <a:endParaRPr lang="cs-CZ" sz="1800" kern="1200" dirty="0" smtClean="0"/>
        </a:p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29. 9.2011</a:t>
          </a:r>
          <a:endParaRPr lang="cs-CZ" sz="1800" kern="1200" dirty="0"/>
        </a:p>
      </dsp:txBody>
      <dsp:txXfrm>
        <a:off x="1273857" y="541389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VY_12_Český jazyk_03_Práce s textem, ZŠ praktická, 7.-9.r. -</a:t>
          </a:r>
          <a:r>
            <a:rPr lang="cs-CZ" sz="2000" kern="1200" dirty="0" smtClean="0"/>
            <a:t>TEMA: Čtení s </a:t>
          </a:r>
          <a:r>
            <a:rPr lang="cs-CZ" sz="2000" kern="1200" smtClean="0"/>
            <a:t>porozuměním, Slovní </a:t>
          </a:r>
          <a:r>
            <a:rPr lang="cs-CZ" sz="2000" kern="1200" dirty="0" smtClean="0"/>
            <a:t>druhy</a:t>
          </a:r>
          <a:endParaRPr lang="cs-CZ" sz="2000" kern="1200" dirty="0"/>
        </a:p>
      </dsp:txBody>
      <dsp:txXfrm>
        <a:off x="1273857" y="1082778"/>
        <a:ext cx="6498543" cy="541389"/>
      </dsp:txXfrm>
    </dsp:sp>
    <dsp:sp modelId="{E6BA7DEB-EE5F-4567-99F1-72BA04B66344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9C00B9-F668-4AAA-97D2-E8633C1E44F4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 1. 07 /1.4.00/21.1737 </a:t>
          </a:r>
          <a:endParaRPr lang="cs-CZ" sz="2000" kern="1200" dirty="0"/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DA73D-2121-4E91-AAFA-09E70B30D76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3D838-1CA8-4DFB-BE9C-AE6AB39B7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07883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DA73D-2121-4E91-AAFA-09E70B30D76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3D838-1CA8-4DFB-BE9C-AE6AB39B7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53969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DA73D-2121-4E91-AAFA-09E70B30D76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3D838-1CA8-4DFB-BE9C-AE6AB39B7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72591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DA73D-2121-4E91-AAFA-09E70B30D76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3D838-1CA8-4DFB-BE9C-AE6AB39B7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495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DA73D-2121-4E91-AAFA-09E70B30D76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3D838-1CA8-4DFB-BE9C-AE6AB39B7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8278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DA73D-2121-4E91-AAFA-09E70B30D76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3D838-1CA8-4DFB-BE9C-AE6AB39B7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27956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DA73D-2121-4E91-AAFA-09E70B30D76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3D838-1CA8-4DFB-BE9C-AE6AB39B7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22987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DA73D-2121-4E91-AAFA-09E70B30D76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3D838-1CA8-4DFB-BE9C-AE6AB39B7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21607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DA73D-2121-4E91-AAFA-09E70B30D76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3D838-1CA8-4DFB-BE9C-AE6AB39B7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20466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DA73D-2121-4E91-AAFA-09E70B30D76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3D838-1CA8-4DFB-BE9C-AE6AB39B7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6553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DA73D-2121-4E91-AAFA-09E70B30D76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3D838-1CA8-4DFB-BE9C-AE6AB39B7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46285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3DA73D-2121-4E91-AAFA-09E70B30D76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43D838-1CA8-4DFB-BE9C-AE6AB39B7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152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3.png"/><Relationship Id="rId4" Type="http://schemas.openxmlformats.org/officeDocument/2006/relationships/slide" Target="slid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6494946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110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Čtení a porozumění </a:t>
            </a:r>
            <a:r>
              <a:rPr lang="cs-CZ" dirty="0" smtClean="0"/>
              <a:t>čtenému, zraková percepce.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Odpovědi na </a:t>
            </a:r>
            <a:r>
              <a:rPr lang="cs-CZ" dirty="0" smtClean="0"/>
              <a:t>otázky a opakování slovních druhů.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Přesah </a:t>
            </a:r>
            <a:r>
              <a:rPr lang="cs-CZ" dirty="0" smtClean="0"/>
              <a:t>: Dějepis </a:t>
            </a:r>
            <a:r>
              <a:rPr lang="cs-CZ" dirty="0" smtClean="0"/>
              <a:t>– pravěk.</a:t>
            </a:r>
          </a:p>
          <a:p>
            <a:pPr marL="0" indent="0">
              <a:buNone/>
            </a:pPr>
            <a:r>
              <a:rPr lang="cs-CZ" dirty="0" smtClean="0"/>
              <a:t>Žáci si při řešení úloh a odpovědích na otázky procvičili porozumění čtenému textu, zopakovali si poznatky z období pravěku, které získali v hodinách dějepisu. Také </a:t>
            </a:r>
            <a:r>
              <a:rPr lang="cs-CZ" smtClean="0"/>
              <a:t>si zopakovali </a:t>
            </a:r>
            <a:r>
              <a:rPr lang="cs-CZ" dirty="0" smtClean="0"/>
              <a:t>některé slovní druhy.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3599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cs-CZ" sz="2800" b="1" dirty="0"/>
              <a:t>Přečti si pozorně texty označené čísly 1, 2, 3. 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b="1" dirty="0"/>
              <a:t>Které vyprávění patří k obrázku? Najdi ho a </a:t>
            </a:r>
            <a:r>
              <a:rPr lang="cs-CZ" sz="2800" b="1" dirty="0" smtClean="0"/>
              <a:t>označ.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solidFill>
            <a:srgbClr val="92D050"/>
          </a:solidFill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8000" b="1" dirty="0" smtClean="0">
                <a:hlinkClick r:id="rId2" action="ppaction://hlinksldjump"/>
              </a:rPr>
              <a:t>1.   </a:t>
            </a:r>
            <a:r>
              <a:rPr lang="cs-CZ" sz="8000" dirty="0">
                <a:hlinkClick r:id="rId2" action="ppaction://hlinksldjump"/>
              </a:rPr>
              <a:t>Od pískovcových skal  </a:t>
            </a:r>
            <a:r>
              <a:rPr lang="cs-CZ" sz="8000" dirty="0" smtClean="0">
                <a:hlinkClick r:id="rId2" action="ppaction://hlinksldjump"/>
              </a:rPr>
              <a:t>se prodírá </a:t>
            </a:r>
            <a:r>
              <a:rPr lang="cs-CZ" sz="8000" dirty="0">
                <a:hlinkClick r:id="rId2" action="ppaction://hlinksldjump"/>
              </a:rPr>
              <a:t>lesem mladý mamut </a:t>
            </a:r>
            <a:r>
              <a:rPr lang="cs-CZ" sz="8000" dirty="0" smtClean="0">
                <a:hlinkClick r:id="rId2" action="ppaction://hlinksldjump"/>
              </a:rPr>
              <a:t>a houpavě </a:t>
            </a:r>
            <a:r>
              <a:rPr lang="cs-CZ" sz="8000" dirty="0">
                <a:hlinkClick r:id="rId2" action="ppaction://hlinksldjump"/>
              </a:rPr>
              <a:t>běží vyšlapanou stezkou dolů k vodě. Cestou trhá smrkové a jedlové </a:t>
            </a:r>
            <a:r>
              <a:rPr lang="cs-CZ" sz="8000" dirty="0" smtClean="0">
                <a:hlinkClick r:id="rId2" action="ppaction://hlinksldjump"/>
              </a:rPr>
              <a:t>větve </a:t>
            </a:r>
            <a:r>
              <a:rPr lang="cs-CZ" sz="8000" dirty="0">
                <a:hlinkClick r:id="rId2" action="ppaction://hlinksldjump"/>
              </a:rPr>
              <a:t>a pochutnává si na nich. Najednou hup! – a je v jámě</a:t>
            </a:r>
            <a:r>
              <a:rPr lang="cs-CZ" sz="8000" dirty="0" smtClean="0">
                <a:hlinkClick r:id="rId2" action="ppaction://hlinksldjump"/>
              </a:rPr>
              <a:t>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8000" b="1" dirty="0">
                <a:hlinkClick r:id="rId3" action="ppaction://hlinksldjump"/>
              </a:rPr>
              <a:t>2.</a:t>
            </a:r>
            <a:r>
              <a:rPr lang="cs-CZ" sz="8000" dirty="0">
                <a:hlinkClick r:id="rId3" action="ppaction://hlinksldjump"/>
              </a:rPr>
              <a:t>  Radostí nad vydatným úlovkem dali se všichni </a:t>
            </a:r>
            <a:r>
              <a:rPr lang="cs-CZ" sz="8000" dirty="0" smtClean="0">
                <a:hlinkClick r:id="rId3" action="ppaction://hlinksldjump"/>
              </a:rPr>
              <a:t>do </a:t>
            </a:r>
            <a:r>
              <a:rPr lang="cs-CZ" sz="8000" dirty="0">
                <a:hlinkClick r:id="rId3" action="ppaction://hlinksldjump"/>
              </a:rPr>
              <a:t>tance kolem jámy. </a:t>
            </a:r>
            <a:r>
              <a:rPr lang="cs-CZ" sz="8000" dirty="0" smtClean="0">
                <a:hlinkClick r:id="rId3" action="ppaction://hlinksldjump"/>
              </a:rPr>
              <a:t>Nechali </a:t>
            </a:r>
            <a:r>
              <a:rPr lang="cs-CZ" sz="8000" dirty="0">
                <a:hlinkClick r:id="rId3" action="ppaction://hlinksldjump"/>
              </a:rPr>
              <a:t>mamuta, až </a:t>
            </a:r>
            <a:r>
              <a:rPr lang="cs-CZ" sz="8000" dirty="0" smtClean="0">
                <a:hlinkClick r:id="rId3" action="ppaction://hlinksldjump"/>
              </a:rPr>
              <a:t>se unavil. </a:t>
            </a:r>
            <a:r>
              <a:rPr lang="cs-CZ" sz="8000" dirty="0">
                <a:hlinkClick r:id="rId3" action="ppaction://hlinksldjump"/>
              </a:rPr>
              <a:t>Zatím si připravili hromadu těžkých </a:t>
            </a:r>
            <a:r>
              <a:rPr lang="cs-CZ" sz="8000" dirty="0" smtClean="0">
                <a:hlinkClick r:id="rId3" action="ppaction://hlinksldjump"/>
              </a:rPr>
              <a:t>kamenů </a:t>
            </a:r>
            <a:r>
              <a:rPr lang="cs-CZ" sz="8000" dirty="0">
                <a:hlinkClick r:id="rId3" action="ppaction://hlinksldjump"/>
              </a:rPr>
              <a:t>a ty na mamuta začali házet.  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sz="8000" b="1" dirty="0">
                <a:hlinkClick r:id="rId2" action="ppaction://hlinksldjump"/>
              </a:rPr>
              <a:t>3.</a:t>
            </a:r>
            <a:r>
              <a:rPr lang="cs-CZ" sz="8000" dirty="0">
                <a:hlinkClick r:id="rId2" action="ppaction://hlinksldjump"/>
              </a:rPr>
              <a:t>  Těžkými kameny mamuta ubili. Potom naskákali do jámy, jako dravci se </a:t>
            </a:r>
            <a:r>
              <a:rPr lang="cs-CZ" sz="8000" dirty="0" smtClean="0">
                <a:hlinkClick r:id="rId2" action="ppaction://hlinksldjump"/>
              </a:rPr>
              <a:t>vrhli </a:t>
            </a:r>
            <a:r>
              <a:rPr lang="cs-CZ" sz="8000" dirty="0">
                <a:hlinkClick r:id="rId2" action="ppaction://hlinksldjump"/>
              </a:rPr>
              <a:t>na zabitého a chlemtali krev, prýštící z ran. Někteří hned ostrými pazourky </a:t>
            </a:r>
            <a:r>
              <a:rPr lang="cs-CZ" sz="8000" dirty="0" smtClean="0">
                <a:hlinkClick r:id="rId2" action="ppaction://hlinksldjump"/>
              </a:rPr>
              <a:t>rozdírají </a:t>
            </a:r>
            <a:r>
              <a:rPr lang="cs-CZ" sz="8000" dirty="0">
                <a:hlinkClick r:id="rId2" action="ppaction://hlinksldjump"/>
              </a:rPr>
              <a:t>mamutovo tělo a rvou z něho kusy masa.      </a:t>
            </a:r>
            <a:r>
              <a:rPr lang="cs-CZ" dirty="0">
                <a:hlinkClick r:id="rId2" action="ppaction://hlinksldjump"/>
              </a:rPr>
              <a:t>                                                                                                                       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" name="Obrázek 9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0409" y="1700808"/>
            <a:ext cx="3806190" cy="438982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85129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eselý obličej 4"/>
          <p:cNvSpPr/>
          <p:nvPr/>
        </p:nvSpPr>
        <p:spPr>
          <a:xfrm>
            <a:off x="1187624" y="2132856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4501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1259632" y="2780928"/>
            <a:ext cx="914400" cy="914400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092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Určili jste správný text a nyní odpověz na otázky.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>
                <a:hlinkClick r:id="rId2" action="ppaction://hlinksldjump"/>
              </a:rPr>
              <a:t>Radostí nad vydatným úlovkem dali se všichni do tance kolem jámy. Nechali mamuta, až se unavil. Zatím si připravili hromadu těžkých kamenů a ty na mamuta začali házet</a:t>
            </a:r>
            <a:r>
              <a:rPr lang="cs-CZ" u="sng" dirty="0" smtClean="0">
                <a:hlinkClick r:id="rId2" action="ppaction://hlinksldjump"/>
              </a:rPr>
              <a:t>.</a:t>
            </a:r>
            <a:r>
              <a:rPr lang="cs-CZ" dirty="0"/>
              <a:t> </a:t>
            </a:r>
            <a:endParaRPr lang="cs-CZ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670074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Kolik je v textu vět?...........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Kolik je v textu sloves?......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Kolik je </a:t>
            </a:r>
            <a:r>
              <a:rPr lang="cs-CZ" dirty="0" err="1" smtClean="0"/>
              <a:t>podst</a:t>
            </a:r>
            <a:r>
              <a:rPr lang="cs-CZ" dirty="0" smtClean="0"/>
              <a:t>. </a:t>
            </a:r>
            <a:r>
              <a:rPr lang="cs-CZ" dirty="0"/>
              <a:t>j</a:t>
            </a:r>
            <a:r>
              <a:rPr lang="cs-CZ" dirty="0" smtClean="0"/>
              <a:t>men?.........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Kolik je předložek?............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Osmicípá hvězda 4"/>
          <p:cNvSpPr/>
          <p:nvPr/>
        </p:nvSpPr>
        <p:spPr>
          <a:xfrm>
            <a:off x="2433464" y="5921749"/>
            <a:ext cx="914400" cy="914400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6" name="Osmicípá hvězda 5"/>
          <p:cNvSpPr/>
          <p:nvPr/>
        </p:nvSpPr>
        <p:spPr>
          <a:xfrm>
            <a:off x="7529683" y="1281807"/>
            <a:ext cx="914400" cy="914400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7" name="Osmicípá hvězda 6"/>
          <p:cNvSpPr/>
          <p:nvPr/>
        </p:nvSpPr>
        <p:spPr>
          <a:xfrm>
            <a:off x="7833886" y="2207536"/>
            <a:ext cx="914400" cy="914400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8" name="Osmicípá hvězda 7"/>
          <p:cNvSpPr/>
          <p:nvPr/>
        </p:nvSpPr>
        <p:spPr>
          <a:xfrm>
            <a:off x="5220072" y="5830416"/>
            <a:ext cx="914400" cy="914400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3</a:t>
            </a:r>
          </a:p>
        </p:txBody>
      </p:sp>
      <p:sp>
        <p:nvSpPr>
          <p:cNvPr id="9" name="Osmicípá hvězda 8"/>
          <p:cNvSpPr/>
          <p:nvPr/>
        </p:nvSpPr>
        <p:spPr>
          <a:xfrm>
            <a:off x="7450895" y="5813857"/>
            <a:ext cx="914400" cy="914400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0" name="Osmicípá hvězda 9"/>
          <p:cNvSpPr/>
          <p:nvPr/>
        </p:nvSpPr>
        <p:spPr>
          <a:xfrm>
            <a:off x="2047318" y="4982763"/>
            <a:ext cx="914400" cy="914400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7</a:t>
            </a:r>
          </a:p>
          <a:p>
            <a:pPr algn="ctr"/>
            <a:endParaRPr lang="cs-CZ" dirty="0"/>
          </a:p>
        </p:txBody>
      </p:sp>
      <p:sp>
        <p:nvSpPr>
          <p:cNvPr id="11" name="Osmicípá hvězda 10"/>
          <p:cNvSpPr/>
          <p:nvPr/>
        </p:nvSpPr>
        <p:spPr>
          <a:xfrm>
            <a:off x="7758252" y="3284984"/>
            <a:ext cx="914400" cy="914400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8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3984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Do textu se vloudila slova, která tam nepatří. Vypiš je na spodní řádky.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539552" y="1570456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u="sng" dirty="0">
                <a:hlinkClick r:id="rId4" action="ppaction://hlinksldjump"/>
              </a:rPr>
              <a:t>Radostí nad vydatným T</a:t>
            </a:r>
            <a:r>
              <a:rPr lang="cs-CZ" u="sng" dirty="0" smtClean="0">
                <a:hlinkClick r:id="rId4" action="ppaction://hlinksldjump"/>
              </a:rPr>
              <a:t>y úlovkem </a:t>
            </a:r>
            <a:r>
              <a:rPr lang="cs-CZ" u="sng" dirty="0">
                <a:hlinkClick r:id="rId4" action="ppaction://hlinksldjump"/>
              </a:rPr>
              <a:t>dali se všichni do </a:t>
            </a:r>
            <a:r>
              <a:rPr lang="cs-CZ" u="sng" dirty="0" smtClean="0">
                <a:hlinkClick r:id="rId4" action="ppaction://hlinksldjump"/>
              </a:rPr>
              <a:t>tance jsi </a:t>
            </a:r>
            <a:r>
              <a:rPr lang="cs-CZ" u="sng" dirty="0">
                <a:hlinkClick r:id="rId4" action="ppaction://hlinksldjump"/>
              </a:rPr>
              <a:t>kolem jámy. </a:t>
            </a:r>
            <a:r>
              <a:rPr lang="cs-CZ" u="sng" dirty="0" smtClean="0">
                <a:hlinkClick r:id="rId4" action="ppaction://hlinksldjump"/>
              </a:rPr>
              <a:t>Nechali velmi </a:t>
            </a:r>
            <a:r>
              <a:rPr lang="cs-CZ" u="sng" dirty="0">
                <a:hlinkClick r:id="rId4" action="ppaction://hlinksldjump"/>
              </a:rPr>
              <a:t>mamuta, až se unavil. </a:t>
            </a:r>
            <a:r>
              <a:rPr lang="cs-CZ" u="sng" dirty="0" smtClean="0">
                <a:hlinkClick r:id="rId4" action="ppaction://hlinksldjump"/>
              </a:rPr>
              <a:t>Zatím </a:t>
            </a:r>
            <a:r>
              <a:rPr lang="cs-CZ" u="sng" dirty="0">
                <a:hlinkClick r:id="rId4" action="ppaction://hlinksldjump"/>
              </a:rPr>
              <a:t>si </a:t>
            </a:r>
            <a:r>
              <a:rPr lang="cs-CZ" u="sng" dirty="0" smtClean="0">
                <a:hlinkClick r:id="rId4" action="ppaction://hlinksldjump"/>
              </a:rPr>
              <a:t>připravili pozorný </a:t>
            </a:r>
            <a:r>
              <a:rPr lang="cs-CZ" u="sng" dirty="0">
                <a:hlinkClick r:id="rId4" action="ppaction://hlinksldjump"/>
              </a:rPr>
              <a:t>hromadu těžkých kamenů a ty na mamuta začali </a:t>
            </a:r>
            <a:r>
              <a:rPr lang="cs-CZ" u="sng" dirty="0" smtClean="0">
                <a:hlinkClick r:id="rId4" action="ppaction://hlinksldjump"/>
              </a:rPr>
              <a:t>čtenář házet.</a:t>
            </a:r>
            <a:endParaRPr lang="cs-CZ" u="sng" dirty="0" smtClean="0"/>
          </a:p>
          <a:p>
            <a:pPr marL="0" indent="0">
              <a:buNone/>
            </a:pPr>
            <a:r>
              <a:rPr lang="cs-CZ" u="sng" dirty="0" smtClean="0"/>
              <a:t>_______________________________________</a:t>
            </a:r>
            <a:endParaRPr lang="cs-CZ" u="sng" dirty="0"/>
          </a:p>
          <a:p>
            <a:pPr marL="0" indent="0">
              <a:buNone/>
            </a:pPr>
            <a:r>
              <a:rPr lang="cs-CZ" u="sng" dirty="0" smtClean="0"/>
              <a:t>_______________________________________</a:t>
            </a:r>
            <a:endParaRPr lang="cs-CZ" u="sng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812360" y="580526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2895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Víš, z jaké knihy jsou ukázky a obrázek?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899592" y="1700808"/>
            <a:ext cx="134644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CI</a:t>
            </a:r>
            <a:endParaRPr lang="cs-CZ" sz="4000" dirty="0"/>
          </a:p>
        </p:txBody>
      </p:sp>
      <p:sp>
        <p:nvSpPr>
          <p:cNvPr id="8" name="Zaoblený obdélník 7"/>
          <p:cNvSpPr/>
          <p:nvPr/>
        </p:nvSpPr>
        <p:spPr>
          <a:xfrm>
            <a:off x="3203848" y="2615208"/>
            <a:ext cx="127444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TŮ</a:t>
            </a:r>
            <a:endParaRPr lang="cs-CZ" sz="4000" dirty="0"/>
          </a:p>
        </p:txBody>
      </p:sp>
      <p:sp>
        <p:nvSpPr>
          <p:cNvPr id="9" name="Zaoblený obdélník 8"/>
          <p:cNvSpPr/>
          <p:nvPr/>
        </p:nvSpPr>
        <p:spPr>
          <a:xfrm>
            <a:off x="6012160" y="2348880"/>
            <a:ext cx="134644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MA</a:t>
            </a:r>
            <a:endParaRPr lang="cs-CZ" sz="4000" dirty="0"/>
          </a:p>
        </p:txBody>
      </p:sp>
      <p:sp>
        <p:nvSpPr>
          <p:cNvPr id="10" name="Zaoblený obdélník 9"/>
          <p:cNvSpPr/>
          <p:nvPr/>
        </p:nvSpPr>
        <p:spPr>
          <a:xfrm>
            <a:off x="1115616" y="4221088"/>
            <a:ext cx="13716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MU</a:t>
            </a:r>
            <a:endParaRPr lang="cs-CZ" sz="40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5806364" y="4869160"/>
            <a:ext cx="134644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LOV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17704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Citace </a:t>
            </a:r>
            <a:r>
              <a:rPr lang="cs-CZ" smtClean="0"/>
              <a:t>a zdroje: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Obrázek:</a:t>
            </a:r>
          </a:p>
          <a:p>
            <a:pPr marL="0" indent="0">
              <a:buNone/>
            </a:pPr>
            <a:r>
              <a:rPr lang="cs-CZ" sz="1600" dirty="0" smtClean="0"/>
              <a:t>http://www.google.cz/imgres?q=lovci+mamut%C5%AF&amp;hl=cs&amp;gbv=2&amp;biw=1366&amp;bih=570&amp;tbm=isch&amp;tbnid=y215jaz7RUlaUM:&amp;imgrefurl=http://pokushistory.blog.cz/0605/lovci-mamutu-a-sobu-cromagnonci&amp;docid=NCc2DR7nXN9BEM&amp;w=640&amp;h=409&amp;ei=Q0iDTtbND4zbsgam89GiDg&amp;zoom=1&amp;iact=hc&amp;vpx=1044&amp;vpy=204&amp;dur=232&amp;hovh=179&amp;hovw=281&amp;tx=159&amp;ty=78&amp;page=1&amp;tbnh=156&amp;tbnw=218&amp;start=0&amp;ndsp=11&amp;ved=1t:429,r:4,s:0</a:t>
            </a:r>
          </a:p>
          <a:p>
            <a:pPr marL="0" indent="0">
              <a:buNone/>
            </a:pPr>
            <a:r>
              <a:rPr lang="cs-CZ" sz="2000" dirty="0" smtClean="0"/>
              <a:t>Texty:</a:t>
            </a:r>
          </a:p>
          <a:p>
            <a:pPr marL="0" indent="0">
              <a:buNone/>
            </a:pPr>
            <a:r>
              <a:rPr lang="cs-CZ" sz="2000" dirty="0" smtClean="0"/>
              <a:t>ŠTORCH, Eduard. </a:t>
            </a:r>
            <a:r>
              <a:rPr lang="cs-CZ" sz="2000" i="1" dirty="0" smtClean="0"/>
              <a:t>Lovci mamutů</a:t>
            </a:r>
            <a:r>
              <a:rPr lang="cs-CZ" sz="2000" dirty="0" smtClean="0"/>
              <a:t>. Praha : Albatros, 1983. Na mamuta, s. 236,237.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91685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303</Words>
  <Application>Microsoft Office PowerPoint</Application>
  <PresentationFormat>Předvádění na obrazovce (4:3)</PresentationFormat>
  <Paragraphs>49</Paragraphs>
  <Slides>9</Slides>
  <Notes>0</Notes>
  <HiddenSlides>2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Přečti si pozorně texty označené čísly 1, 2, 3.  Které vyprávění patří k obrázku? Najdi ho a označ. </vt:lpstr>
      <vt:lpstr>Prezentace aplikace PowerPoint</vt:lpstr>
      <vt:lpstr>Prezentace aplikace PowerPoint</vt:lpstr>
      <vt:lpstr>Určili jste správný text a nyní odpověz na otázky.</vt:lpstr>
      <vt:lpstr>Do textu se vloudila slova, která tam nepatří. Vypiš je na spodní řádky.</vt:lpstr>
      <vt:lpstr>Víš, z jaké knihy jsou ukázky a obrázek?</vt:lpstr>
      <vt:lpstr>Citace a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PC-08MK</dc:creator>
  <cp:lastModifiedBy>PC-08M7</cp:lastModifiedBy>
  <cp:revision>14</cp:revision>
  <dcterms:created xsi:type="dcterms:W3CDTF">2011-09-28T16:00:06Z</dcterms:created>
  <dcterms:modified xsi:type="dcterms:W3CDTF">2013-05-27T14:44:37Z</dcterms:modified>
</cp:coreProperties>
</file>