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VY_12_Český jazyk_04_Slova nadřazená a podřazená, ZŠ praktická-</a:t>
          </a:r>
          <a:r>
            <a:rPr lang="cs-CZ" sz="2000" dirty="0" smtClean="0"/>
            <a:t>TEMA: procvičování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Příbor, Dukelská 1346,příspěvková </a:t>
          </a:r>
          <a:r>
            <a:rPr lang="cs-CZ" sz="2000" dirty="0" err="1" smtClean="0"/>
            <a:t>org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Ivana </a:t>
          </a:r>
          <a:r>
            <a:rPr lang="cs-CZ" sz="1800" dirty="0" err="1" smtClean="0"/>
            <a:t>Klaudová</a:t>
          </a:r>
          <a:endParaRPr lang="cs-CZ" sz="1800" dirty="0" smtClean="0"/>
        </a:p>
        <a:p>
          <a:pPr algn="l" rtl="0"/>
          <a:r>
            <a:rPr lang="cs-CZ" sz="1800" dirty="0" smtClean="0"/>
            <a:t>VYTVOŘENO</a:t>
          </a:r>
          <a:r>
            <a:rPr lang="cs-CZ" sz="1800" smtClean="0"/>
            <a:t>: 7.10.2011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</a:t>
          </a:r>
          <a:r>
            <a:rPr lang="cs-CZ" sz="2000" smtClean="0"/>
            <a:t>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8E4B0EB-BB98-462F-AE13-4DE13842E48F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CA0196-355F-42A2-AE24-54012C4D30B3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3DF2178C-B7DB-4D7D-8B8E-8F0C0DA2DD91}" type="presOf" srcId="{B651F6E3-6281-48DB-9319-2AEAFDAE7572}" destId="{6BB5E863-4638-4E1D-BFDE-399D028AC4ED}" srcOrd="1" destOrd="0" presId="urn:microsoft.com/office/officeart/2005/8/layout/target3"/>
    <dgm:cxn modelId="{4BFFD8F5-2005-461F-8CE5-D52846893B4A}" type="presOf" srcId="{B651F6E3-6281-48DB-9319-2AEAFDAE7572}" destId="{619D679B-A015-4ECF-8348-D1034C574F40}" srcOrd="0" destOrd="0" presId="urn:microsoft.com/office/officeart/2005/8/layout/target3"/>
    <dgm:cxn modelId="{66A9D1F4-20A6-4F77-BB1B-E678A22DC3F0}" type="presOf" srcId="{4C35D32F-0EAB-4CD7-82EE-45574DC2A586}" destId="{66FE7F87-EA69-4EF8-86F8-F43548846DDB}" srcOrd="0" destOrd="0" presId="urn:microsoft.com/office/officeart/2005/8/layout/target3"/>
    <dgm:cxn modelId="{A3E076F7-0192-4249-B77F-50A373A1A16A}" type="presOf" srcId="{757F3AB3-0718-4624-B441-E567A8F0AB56}" destId="{333A1088-737F-45CB-B68E-254E46348037}" srcOrd="0" destOrd="0" presId="urn:microsoft.com/office/officeart/2005/8/layout/target3"/>
    <dgm:cxn modelId="{1F54312B-C51E-4AEF-BD38-55A9BE249B1C}" type="presOf" srcId="{D1D4F407-5343-4D3F-B5B9-D407B03CAEB4}" destId="{AED2198E-93D5-4001-81B4-73124B309672}" srcOrd="1" destOrd="0" presId="urn:microsoft.com/office/officeart/2005/8/layout/target3"/>
    <dgm:cxn modelId="{F49EC216-F0D7-41D2-B863-2F53D6842869}" type="presOf" srcId="{4C35D32F-0EAB-4CD7-82EE-45574DC2A586}" destId="{4F902384-A84A-417E-997B-6A372FB09A33}" srcOrd="1" destOrd="0" presId="urn:microsoft.com/office/officeart/2005/8/layout/target3"/>
    <dgm:cxn modelId="{8995E32E-5396-4AD2-91F2-AE2CDA363B85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DD97BBD-946E-4CF8-9385-F1ADAFFA3795}" type="presParOf" srcId="{333A1088-737F-45CB-B68E-254E46348037}" destId="{F5ABB229-8D3B-4694-996A-96F23CF14429}" srcOrd="0" destOrd="0" presId="urn:microsoft.com/office/officeart/2005/8/layout/target3"/>
    <dgm:cxn modelId="{BBB3A736-A4C6-4613-B097-3AE0272645AD}" type="presParOf" srcId="{333A1088-737F-45CB-B68E-254E46348037}" destId="{F41139FD-01EE-4571-8B17-4FB00FC51163}" srcOrd="1" destOrd="0" presId="urn:microsoft.com/office/officeart/2005/8/layout/target3"/>
    <dgm:cxn modelId="{8F97C065-EBD9-4ADF-BA67-E7E0C22F86AD}" type="presParOf" srcId="{333A1088-737F-45CB-B68E-254E46348037}" destId="{D005CE8C-CC26-4C3E-AC11-E15060ECD759}" srcOrd="2" destOrd="0" presId="urn:microsoft.com/office/officeart/2005/8/layout/target3"/>
    <dgm:cxn modelId="{53C80D1A-FB97-4F12-85BC-97BD6ABD6CB8}" type="presParOf" srcId="{333A1088-737F-45CB-B68E-254E46348037}" destId="{2C702D82-9B77-49B7-9568-BB8EB47C3372}" srcOrd="3" destOrd="0" presId="urn:microsoft.com/office/officeart/2005/8/layout/target3"/>
    <dgm:cxn modelId="{C15E0425-BDBA-4202-9141-75720B59FA17}" type="presParOf" srcId="{333A1088-737F-45CB-B68E-254E46348037}" destId="{A52A0455-90FF-4808-ABD0-F02540D31D5A}" srcOrd="4" destOrd="0" presId="urn:microsoft.com/office/officeart/2005/8/layout/target3"/>
    <dgm:cxn modelId="{DCE4D11B-1A20-4D8F-865E-BE764F9E405D}" type="presParOf" srcId="{333A1088-737F-45CB-B68E-254E46348037}" destId="{6140AFEC-043D-4C43-A2F9-D0F5331DF3A3}" srcOrd="5" destOrd="0" presId="urn:microsoft.com/office/officeart/2005/8/layout/target3"/>
    <dgm:cxn modelId="{5B04E91D-6CEB-4FD3-8187-7BAD084CAB7B}" type="presParOf" srcId="{333A1088-737F-45CB-B68E-254E46348037}" destId="{9358AC05-5D7D-4327-9F80-1AD486AEA664}" srcOrd="6" destOrd="0" presId="urn:microsoft.com/office/officeart/2005/8/layout/target3"/>
    <dgm:cxn modelId="{5A59002B-6CC7-43BC-AA69-7DA176015648}" type="presParOf" srcId="{333A1088-737F-45CB-B68E-254E46348037}" destId="{313FC574-E1CD-4FB4-B054-0B805CE0447D}" srcOrd="7" destOrd="0" presId="urn:microsoft.com/office/officeart/2005/8/layout/target3"/>
    <dgm:cxn modelId="{2B5B6110-40B2-402C-8DD1-565EFFE9223A}" type="presParOf" srcId="{333A1088-737F-45CB-B68E-254E46348037}" destId="{619D679B-A015-4ECF-8348-D1034C574F40}" srcOrd="8" destOrd="0" presId="urn:microsoft.com/office/officeart/2005/8/layout/target3"/>
    <dgm:cxn modelId="{9142E8CD-2BA0-49D5-BD2C-F75E9F6DEF65}" type="presParOf" srcId="{333A1088-737F-45CB-B68E-254E46348037}" destId="{E7F14C03-D67D-4A82-8887-4A41904268DD}" srcOrd="9" destOrd="0" presId="urn:microsoft.com/office/officeart/2005/8/layout/target3"/>
    <dgm:cxn modelId="{58E22AB7-7F05-4C86-847C-64457C9919C4}" type="presParOf" srcId="{333A1088-737F-45CB-B68E-254E46348037}" destId="{D699FC7A-A1D1-4730-93D3-51E197A3376C}" srcOrd="10" destOrd="0" presId="urn:microsoft.com/office/officeart/2005/8/layout/target3"/>
    <dgm:cxn modelId="{C0C34CFF-1A41-4DC4-8EE9-637235C09E6E}" type="presParOf" srcId="{333A1088-737F-45CB-B68E-254E46348037}" destId="{66FE7F87-EA69-4EF8-86F8-F43548846DDB}" srcOrd="11" destOrd="0" presId="urn:microsoft.com/office/officeart/2005/8/layout/target3"/>
    <dgm:cxn modelId="{4225D831-DFA7-46CF-8F0D-CE1BC66F3117}" type="presParOf" srcId="{333A1088-737F-45CB-B68E-254E46348037}" destId="{AED2198E-93D5-4001-81B4-73124B309672}" srcOrd="12" destOrd="0" presId="urn:microsoft.com/office/officeart/2005/8/layout/target3"/>
    <dgm:cxn modelId="{0E039D25-BC5C-4283-9909-96FEEE21B076}" type="presParOf" srcId="{333A1088-737F-45CB-B68E-254E46348037}" destId="{2BE915AB-18AA-4053-B92C-3BFC9ED204BB}" srcOrd="13" destOrd="0" presId="urn:microsoft.com/office/officeart/2005/8/layout/target3"/>
    <dgm:cxn modelId="{B01CB0A1-D9E5-4E44-9E30-E7BC6AB39233}" type="presParOf" srcId="{333A1088-737F-45CB-B68E-254E46348037}" destId="{6BB5E863-4638-4E1D-BFDE-399D028AC4ED}" srcOrd="14" destOrd="0" presId="urn:microsoft.com/office/officeart/2005/8/layout/target3"/>
    <dgm:cxn modelId="{A533E357-8253-4163-B32A-F5C880803729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Příbor, Dukelská 1346,příspěvková </a:t>
          </a:r>
          <a:r>
            <a:rPr lang="cs-CZ" sz="2000" kern="1200" dirty="0" err="1" smtClean="0"/>
            <a:t>org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Ivana </a:t>
          </a:r>
          <a:r>
            <a:rPr lang="cs-CZ" sz="1800" kern="1200" dirty="0" err="1" smtClean="0"/>
            <a:t>Klaudová</a:t>
          </a:r>
          <a:endParaRPr lang="cs-CZ" sz="1800" kern="1200" dirty="0" smtClean="0"/>
        </a:p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</a:t>
          </a:r>
          <a:r>
            <a:rPr lang="cs-CZ" sz="1800" kern="1200" smtClean="0"/>
            <a:t>: 7.10.2011</a:t>
          </a:r>
          <a:endParaRPr lang="cs-CZ" sz="18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VY_12_Český jazyk_04_Slova nadřazená a podřazená, ZŠ praktická-</a:t>
          </a:r>
          <a:r>
            <a:rPr lang="cs-CZ" sz="2000" kern="1200" dirty="0" smtClean="0"/>
            <a:t>TEMA: procvičování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</a:t>
          </a:r>
          <a:r>
            <a:rPr lang="cs-CZ" sz="2000" kern="1200" smtClean="0"/>
            <a:t>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097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583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916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641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032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350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880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596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988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29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2FD54-2D5B-4AAE-A900-54B986EBD21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13D12-E58A-450A-B717-7BFAA0E6FE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182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62FD54-2D5B-4AAE-A900-54B986EBD21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113D12-E58A-450A-B717-7BFAA0E6FE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0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4716907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15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Procvičování slov nadřazených a </a:t>
            </a:r>
            <a:r>
              <a:rPr lang="cs-CZ" dirty="0" smtClean="0"/>
              <a:t>podřazených pomocí obrázků,</a:t>
            </a:r>
            <a:r>
              <a:rPr lang="cs-CZ" dirty="0"/>
              <a:t> </a:t>
            </a:r>
            <a:r>
              <a:rPr lang="cs-CZ" dirty="0" smtClean="0"/>
              <a:t>h</a:t>
            </a:r>
            <a:r>
              <a:rPr lang="cs-CZ" dirty="0" smtClean="0"/>
              <a:t>ledání </a:t>
            </a:r>
            <a:r>
              <a:rPr lang="cs-CZ" dirty="0" smtClean="0"/>
              <a:t>slov podřazených ke slovu nadřazenému pomocí obrázků – zraková </a:t>
            </a:r>
            <a:r>
              <a:rPr lang="cs-CZ" dirty="0" smtClean="0"/>
              <a:t>percepce.</a:t>
            </a:r>
            <a:r>
              <a:rPr lang="cs-CZ" dirty="0"/>
              <a:t> </a:t>
            </a:r>
            <a:r>
              <a:rPr lang="cs-CZ" dirty="0" smtClean="0"/>
              <a:t>Určování </a:t>
            </a:r>
            <a:r>
              <a:rPr lang="cs-CZ" dirty="0" smtClean="0"/>
              <a:t>slov, která nepatří k nadřazenému </a:t>
            </a:r>
            <a:r>
              <a:rPr lang="cs-CZ" dirty="0" smtClean="0"/>
              <a:t>slovu.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Přesahy: Prvouka, </a:t>
            </a:r>
            <a:r>
              <a:rPr lang="cs-CZ" dirty="0" smtClean="0"/>
              <a:t>Přírodopis</a:t>
            </a:r>
          </a:p>
          <a:p>
            <a:pPr marL="0" indent="0">
              <a:buNone/>
            </a:pPr>
            <a:r>
              <a:rPr lang="cs-CZ" dirty="0" smtClean="0"/>
              <a:t>Při pilotáži žáci procvičili slova nadřazená a podřazená, velmi rádi pojmenovávali obrázky</a:t>
            </a:r>
          </a:p>
          <a:p>
            <a:pPr marL="0" indent="0">
              <a:buNone/>
            </a:pPr>
            <a:r>
              <a:rPr lang="cs-CZ" dirty="0" smtClean="0"/>
              <a:t>A ve skupinkách si zasoutěžili, kdo napíše </a:t>
            </a:r>
            <a:r>
              <a:rPr lang="cs-CZ" smtClean="0"/>
              <a:t>více slov.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076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Popiš obrázky a vyber slova podřazená ke slovu nadřazenému</a:t>
            </a:r>
            <a:endParaRPr lang="cs-CZ" sz="3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sz="half" idx="1"/>
          </p:nvPr>
        </p:nvSpPr>
        <p:spPr>
          <a:xfrm>
            <a:off x="433823" y="1553491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OVOCE</a:t>
            </a:r>
          </a:p>
          <a:p>
            <a:pPr marL="0" indent="0">
              <a:buNone/>
            </a:pPr>
            <a:r>
              <a:rPr lang="cs-CZ" dirty="0" smtClean="0"/>
              <a:t>____________</a:t>
            </a:r>
          </a:p>
          <a:p>
            <a:pPr marL="0" indent="0">
              <a:buNone/>
            </a:pPr>
            <a:r>
              <a:rPr lang="cs-CZ" dirty="0" smtClean="0"/>
              <a:t>____________</a:t>
            </a:r>
          </a:p>
          <a:p>
            <a:pPr marL="0" indent="0">
              <a:buNone/>
            </a:pPr>
            <a:r>
              <a:rPr lang="cs-CZ" dirty="0" smtClean="0"/>
              <a:t>____________</a:t>
            </a:r>
          </a:p>
          <a:p>
            <a:pPr marL="0" indent="0">
              <a:buNone/>
            </a:pPr>
            <a:r>
              <a:rPr lang="cs-CZ" dirty="0" smtClean="0"/>
              <a:t>____________</a:t>
            </a:r>
          </a:p>
          <a:p>
            <a:pPr marL="0" indent="0">
              <a:buNone/>
            </a:pPr>
            <a:r>
              <a:rPr lang="cs-CZ" dirty="0" smtClean="0"/>
              <a:t>____________</a:t>
            </a:r>
          </a:p>
          <a:p>
            <a:pPr marL="0" indent="0">
              <a:buNone/>
            </a:pPr>
            <a:r>
              <a:rPr lang="cs-CZ" dirty="0" smtClean="0"/>
              <a:t>____________</a:t>
            </a:r>
          </a:p>
          <a:p>
            <a:pPr marL="0" indent="0">
              <a:buNone/>
            </a:pPr>
            <a:r>
              <a:rPr lang="cs-CZ" dirty="0" smtClean="0"/>
              <a:t>____________</a:t>
            </a:r>
            <a:endParaRPr lang="cs-CZ" dirty="0"/>
          </a:p>
        </p:txBody>
      </p:sp>
      <p:pic>
        <p:nvPicPr>
          <p:cNvPr id="1026" name="Picture 2" descr="C:\Users\PC-08MK\AppData\Local\Microsoft\Windows\Temporary Internet Files\Content.IE5\K0O7W0UI\MP90040056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628800"/>
            <a:ext cx="1296144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08MK\AppData\Local\Microsoft\Windows\Temporary Internet Files\Content.IE5\AM1I8PN9\MP9004229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4055" y="5046921"/>
            <a:ext cx="1136650" cy="830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-08MK\AppData\Local\Microsoft\Windows\Temporary Internet Files\Content.IE5\DE4CGPLA\MP9004304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628800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-08MK\AppData\Local\Microsoft\Windows\Temporary Internet Files\Content.IE5\S7687CZ2\MP9004006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508" y="3559324"/>
            <a:ext cx="1104140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-08MK\AppData\Local\Microsoft\Windows\Temporary Internet Files\Content.IE5\DE4CGPLA\MP9004340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056" y="3581958"/>
            <a:ext cx="1072420" cy="922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C-08MK\AppData\Local\Microsoft\Windows\Temporary Internet Files\Content.IE5\S7687CZ2\MP9001826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027805"/>
            <a:ext cx="1066040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C-08MK\AppData\Local\Microsoft\Windows\Temporary Internet Files\Content.IE5\K0O7W0UI\MP90038786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320" y="3490973"/>
            <a:ext cx="1368152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C-08MK\AppData\Local\Microsoft\Windows\Temporary Internet Files\Content.IE5\AM1I8PN9\MP90017794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056" y="1628800"/>
            <a:ext cx="107242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C-08MK\AppData\Local\Microsoft\Windows\Temporary Internet Files\Content.IE5\AM1I8PN9\MP90038788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178" y="5046921"/>
            <a:ext cx="1466176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856508" y="2808265"/>
            <a:ext cx="114754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689056" y="2817912"/>
            <a:ext cx="114754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334320" y="2817912"/>
            <a:ext cx="123183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856508" y="4504370"/>
            <a:ext cx="123183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402481" y="4504370"/>
            <a:ext cx="123183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424055" y="5963909"/>
            <a:ext cx="123183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646911" y="5983025"/>
            <a:ext cx="123183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92663" y="5983025"/>
            <a:ext cx="123183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657380" y="4504370"/>
            <a:ext cx="123183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00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dirty="0"/>
              <a:t>Popiš obrázky a vyber slova podřazená ke slovu nadřazenému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ZELENINA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____________</a:t>
            </a:r>
          </a:p>
          <a:p>
            <a:pPr marL="0" indent="0">
              <a:buNone/>
            </a:pPr>
            <a:r>
              <a:rPr lang="cs-CZ" dirty="0"/>
              <a:t>____________</a:t>
            </a:r>
          </a:p>
          <a:p>
            <a:pPr marL="0" indent="0">
              <a:buNone/>
            </a:pPr>
            <a:r>
              <a:rPr lang="cs-CZ" dirty="0"/>
              <a:t>____________</a:t>
            </a:r>
          </a:p>
          <a:p>
            <a:pPr marL="0" indent="0">
              <a:buNone/>
            </a:pPr>
            <a:r>
              <a:rPr lang="cs-CZ" dirty="0"/>
              <a:t>____________</a:t>
            </a:r>
          </a:p>
          <a:p>
            <a:pPr marL="0" indent="0">
              <a:buNone/>
            </a:pPr>
            <a:r>
              <a:rPr lang="cs-CZ" dirty="0"/>
              <a:t>____________</a:t>
            </a:r>
          </a:p>
          <a:p>
            <a:pPr marL="0" indent="0">
              <a:buNone/>
            </a:pPr>
            <a:r>
              <a:rPr lang="cs-CZ" dirty="0"/>
              <a:t>____________</a:t>
            </a:r>
          </a:p>
          <a:p>
            <a:pPr marL="0" indent="0">
              <a:buNone/>
            </a:pPr>
            <a:r>
              <a:rPr lang="cs-CZ" dirty="0"/>
              <a:t>____________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247786" y="2602632"/>
            <a:ext cx="122413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68144" y="2602632"/>
            <a:ext cx="122413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52320" y="2602632"/>
            <a:ext cx="122413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47786" y="4041692"/>
            <a:ext cx="122413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864340" y="4036787"/>
            <a:ext cx="122413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52320" y="4036787"/>
            <a:ext cx="122413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68144" y="5661248"/>
            <a:ext cx="122413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52320" y="5661248"/>
            <a:ext cx="122413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283968" y="5661248"/>
            <a:ext cx="122413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PC-08MK\AppData\Local\Microsoft\Windows\Temporary Internet Files\Content.IE5\K0O7W0UI\MP9001780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581128"/>
            <a:ext cx="1224136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-08MK\AppData\Local\Microsoft\Windows\Temporary Internet Files\Content.IE5\AM1I8PN9\MP90040251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4340" y="4581128"/>
            <a:ext cx="122794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-08MK\AppData\Local\Microsoft\Windows\Temporary Internet Files\Content.IE5\DE4CGPLA\MP9004095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786" y="1628800"/>
            <a:ext cx="1224136" cy="97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-08MK\AppData\Local\Microsoft\Windows\Temporary Internet Files\Content.IE5\S7687CZ2\MP90031373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4340" y="1628800"/>
            <a:ext cx="1224136" cy="97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-08MK\AppData\Local\Microsoft\Windows\Temporary Internet Files\Content.IE5\DE4CGPLA\MP90040059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786" y="4581128"/>
            <a:ext cx="1260318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-08MK\AppData\Local\Microsoft\Windows\Temporary Internet Files\Content.IE5\K0O7W0UI\MP9001442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786" y="3140968"/>
            <a:ext cx="1224136" cy="895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-08MK\AppData\Local\Microsoft\Windows\Temporary Internet Files\Content.IE5\K0O7W0UI\MC9001124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19" y="1628800"/>
            <a:ext cx="1224137" cy="97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C-08MK\AppData\Local\Microsoft\Windows\Temporary Internet Files\Content.IE5\DE4CGPLA\MC9003312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140968"/>
            <a:ext cx="1224136" cy="895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C-08MK\AppData\Local\Microsoft\Windows\Temporary Internet Files\Content.IE5\AM1I8PN9\MP90040655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140968"/>
            <a:ext cx="1224136" cy="895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6243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Označ slovo, které mezi ostatní nepatří a řekni proč.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1496584" y="2080256"/>
            <a:ext cx="1294237" cy="1191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postel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1496583" y="2080256"/>
            <a:ext cx="1294237" cy="1191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postel</a:t>
            </a:r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1496582" y="2080256"/>
            <a:ext cx="1294237" cy="1191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postel</a:t>
            </a: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1496584" y="2080256"/>
            <a:ext cx="1294237" cy="119140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máslo</a:t>
            </a:r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1683500" y="3684304"/>
            <a:ext cx="1366245" cy="119140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bábovka</a:t>
            </a:r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3543672" y="3576464"/>
            <a:ext cx="1294237" cy="119140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koláč</a:t>
            </a:r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2917723" y="1628800"/>
            <a:ext cx="1294237" cy="119140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rohlík</a:t>
            </a:r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4499992" y="1791439"/>
            <a:ext cx="1294237" cy="11914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chleba</a:t>
            </a:r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5506197" y="3935047"/>
            <a:ext cx="1370059" cy="1191408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vánočka</a:t>
            </a:r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5793212" y="2492896"/>
            <a:ext cx="1294237" cy="119140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houska</a:t>
            </a:r>
            <a:endParaRPr lang="cs-CZ" dirty="0"/>
          </a:p>
        </p:txBody>
      </p:sp>
      <p:cxnSp>
        <p:nvCxnSpPr>
          <p:cNvPr id="6" name="Přímá spojnice 5"/>
          <p:cNvCxnSpPr>
            <a:stCxn id="26" idx="5"/>
          </p:cNvCxnSpPr>
          <p:nvPr/>
        </p:nvCxnSpPr>
        <p:spPr>
          <a:xfrm>
            <a:off x="2849663" y="4701234"/>
            <a:ext cx="1341127" cy="1392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627784" y="3088600"/>
            <a:ext cx="1584176" cy="30046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28" idx="4"/>
          </p:cNvCxnSpPr>
          <p:nvPr/>
        </p:nvCxnSpPr>
        <p:spPr>
          <a:xfrm>
            <a:off x="3564842" y="2820208"/>
            <a:ext cx="647118" cy="3273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4211960" y="2982847"/>
            <a:ext cx="720080" cy="31104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27" idx="4"/>
          </p:cNvCxnSpPr>
          <p:nvPr/>
        </p:nvCxnSpPr>
        <p:spPr>
          <a:xfrm flipH="1">
            <a:off x="4190790" y="4767872"/>
            <a:ext cx="1" cy="13254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stCxn id="31" idx="3"/>
          </p:cNvCxnSpPr>
          <p:nvPr/>
        </p:nvCxnSpPr>
        <p:spPr>
          <a:xfrm flipH="1">
            <a:off x="4211960" y="3509826"/>
            <a:ext cx="1770789" cy="25834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4190791" y="4875712"/>
            <a:ext cx="1602421" cy="12175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8353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dirty="0"/>
              <a:t>Označ slovo, které mezi ostatní nepatří a řekni proč</a:t>
            </a:r>
            <a:r>
              <a:rPr lang="cs-CZ" sz="3200" dirty="0" smtClean="0"/>
              <a:t>. Řekni slovo nadřazené.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léko</a:t>
            </a:r>
          </a:p>
          <a:p>
            <a:r>
              <a:rPr lang="cs-CZ" dirty="0"/>
              <a:t>k</a:t>
            </a:r>
            <a:r>
              <a:rPr lang="cs-CZ" dirty="0" smtClean="0"/>
              <a:t>akao</a:t>
            </a:r>
          </a:p>
          <a:p>
            <a:r>
              <a:rPr lang="cs-CZ" dirty="0"/>
              <a:t>č</a:t>
            </a:r>
            <a:r>
              <a:rPr lang="cs-CZ" dirty="0" smtClean="0"/>
              <a:t>aj</a:t>
            </a:r>
          </a:p>
          <a:p>
            <a:r>
              <a:rPr lang="cs-CZ" dirty="0"/>
              <a:t>j</a:t>
            </a:r>
            <a:r>
              <a:rPr lang="cs-CZ" dirty="0" smtClean="0"/>
              <a:t>ogurt</a:t>
            </a:r>
          </a:p>
          <a:p>
            <a:r>
              <a:rPr lang="cs-CZ" dirty="0"/>
              <a:t>k</a:t>
            </a:r>
            <a:r>
              <a:rPr lang="cs-CZ" dirty="0" smtClean="0"/>
              <a:t>áva</a:t>
            </a:r>
          </a:p>
          <a:p>
            <a:r>
              <a:rPr lang="cs-CZ" dirty="0" err="1"/>
              <a:t>j</a:t>
            </a:r>
            <a:r>
              <a:rPr lang="cs-CZ" dirty="0" err="1" smtClean="0"/>
              <a:t>uice</a:t>
            </a:r>
            <a:endParaRPr lang="cs-CZ" dirty="0" smtClean="0"/>
          </a:p>
          <a:p>
            <a:r>
              <a:rPr lang="cs-CZ" dirty="0" smtClean="0"/>
              <a:t>limonáda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NEPATŘÍ:</a:t>
            </a:r>
          </a:p>
          <a:p>
            <a:pPr marL="0" indent="0">
              <a:buNone/>
            </a:pPr>
            <a:r>
              <a:rPr lang="cs-CZ" dirty="0"/>
              <a:t>JOGURT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SLOVO NADŘAZENÉ:</a:t>
            </a:r>
          </a:p>
          <a:p>
            <a:pPr marL="0" indent="0">
              <a:buNone/>
            </a:pPr>
            <a:r>
              <a:rPr lang="cs-CZ" dirty="0" smtClean="0"/>
              <a:t>NÁPOJE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716016" y="2060848"/>
            <a:ext cx="22322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16016" y="4149080"/>
            <a:ext cx="22322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902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alíř</a:t>
            </a:r>
          </a:p>
          <a:p>
            <a:r>
              <a:rPr lang="cs-CZ" dirty="0"/>
              <a:t>h</a:t>
            </a:r>
            <a:r>
              <a:rPr lang="cs-CZ" dirty="0" smtClean="0"/>
              <a:t>rnec</a:t>
            </a:r>
          </a:p>
          <a:p>
            <a:r>
              <a:rPr lang="cs-CZ" dirty="0"/>
              <a:t>m</a:t>
            </a:r>
            <a:r>
              <a:rPr lang="cs-CZ" dirty="0" smtClean="0"/>
              <a:t>iska</a:t>
            </a:r>
          </a:p>
          <a:p>
            <a:r>
              <a:rPr lang="cs-CZ" dirty="0"/>
              <a:t>s</a:t>
            </a:r>
            <a:r>
              <a:rPr lang="cs-CZ" dirty="0" smtClean="0"/>
              <a:t>klenice</a:t>
            </a:r>
          </a:p>
          <a:p>
            <a:r>
              <a:rPr lang="cs-CZ" dirty="0"/>
              <a:t>s</a:t>
            </a:r>
            <a:r>
              <a:rPr lang="cs-CZ" dirty="0" smtClean="0"/>
              <a:t>tůl</a:t>
            </a:r>
          </a:p>
          <a:p>
            <a:r>
              <a:rPr lang="cs-CZ" dirty="0"/>
              <a:t>h</a:t>
            </a:r>
            <a:r>
              <a:rPr lang="cs-CZ" dirty="0" smtClean="0"/>
              <a:t>rnek</a:t>
            </a:r>
          </a:p>
          <a:p>
            <a:r>
              <a:rPr lang="cs-CZ" dirty="0"/>
              <a:t>p</a:t>
            </a:r>
            <a:r>
              <a:rPr lang="cs-CZ" dirty="0" smtClean="0"/>
              <a:t>ánev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NEPATŘÍ:</a:t>
            </a:r>
          </a:p>
          <a:p>
            <a:pPr marL="0" indent="0">
              <a:buNone/>
            </a:pPr>
            <a:r>
              <a:rPr lang="cs-CZ" dirty="0" smtClean="0"/>
              <a:t>STŮL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SLOVO NADŘAZENÉ:</a:t>
            </a:r>
          </a:p>
          <a:p>
            <a:pPr marL="0" indent="0">
              <a:buNone/>
            </a:pPr>
            <a:r>
              <a:rPr lang="cs-CZ" dirty="0" smtClean="0"/>
              <a:t>NÁDOBÍ</a:t>
            </a:r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dirty="0"/>
              <a:t>Označ slovo, které mezi ostatní nepatří a řekni proč</a:t>
            </a:r>
            <a:r>
              <a:rPr lang="cs-CZ" sz="3200" dirty="0" smtClean="0"/>
              <a:t>. Řekni slovo nadřazené.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4647456" y="2204864"/>
            <a:ext cx="172819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644899" y="4725144"/>
            <a:ext cx="1722543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175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Piš slova podřazená slovu nadřazenému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Nábytek_______________________________________________________________________</a:t>
            </a:r>
          </a:p>
          <a:p>
            <a:pPr marL="0" indent="0">
              <a:buNone/>
            </a:pPr>
            <a:r>
              <a:rPr lang="cs-CZ" dirty="0" smtClean="0"/>
              <a:t>Květiny________________________________________________________________________</a:t>
            </a:r>
          </a:p>
          <a:p>
            <a:pPr marL="0" indent="0">
              <a:buNone/>
            </a:pPr>
            <a:r>
              <a:rPr lang="cs-CZ" dirty="0" smtClean="0"/>
              <a:t>Oděvy_________________________________________________________________________</a:t>
            </a:r>
          </a:p>
          <a:p>
            <a:pPr marL="0" indent="0">
              <a:buNone/>
            </a:pPr>
            <a:r>
              <a:rPr lang="cs-CZ" smtClean="0"/>
              <a:t>Ptáci__________________________________________________________________________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5770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r>
              <a:rPr lang="cs-CZ" smtClean="0"/>
              <a:t>a 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23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234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Popiš obrázky a vyber slova podřazená ke slovu nadřazenému</vt:lpstr>
      <vt:lpstr>Popiš obrázky a vyber slova podřazená ke slovu nadřazenému</vt:lpstr>
      <vt:lpstr>Označ slovo, které mezi ostatní nepatří a řekni proč.</vt:lpstr>
      <vt:lpstr>Označ slovo, které mezi ostatní nepatří a řekni proč. Řekni slovo nadřazené.</vt:lpstr>
      <vt:lpstr>Označ slovo, které mezi ostatní nepatří a řekni proč. Řekni slovo nadřazené.</vt:lpstr>
      <vt:lpstr>Piš slova podřazená slovu nadřazenému</vt:lpstr>
      <vt:lpstr>Citace a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PC-08MK</dc:creator>
  <cp:lastModifiedBy>PC-08M7</cp:lastModifiedBy>
  <cp:revision>19</cp:revision>
  <dcterms:created xsi:type="dcterms:W3CDTF">2011-10-05T13:45:44Z</dcterms:created>
  <dcterms:modified xsi:type="dcterms:W3CDTF">2013-05-27T14:47:46Z</dcterms:modified>
</cp:coreProperties>
</file>