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jazyk_05,Párové souhlásky, ZŠ praktická, 5.r. -</a:t>
          </a:r>
          <a:r>
            <a:rPr lang="cs-CZ" sz="2000" dirty="0" smtClean="0"/>
            <a:t>TEMA: Výslovnost a psaní b-p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Ivana </a:t>
          </a:r>
          <a:r>
            <a:rPr lang="cs-CZ" sz="1800" dirty="0" err="1" smtClean="0"/>
            <a:t>Klaudová</a:t>
          </a:r>
          <a:endParaRPr lang="cs-CZ" sz="1800" dirty="0" smtClean="0"/>
        </a:p>
        <a:p>
          <a:pPr algn="l" rtl="0"/>
          <a:r>
            <a:rPr lang="cs-CZ" sz="1800" dirty="0" smtClean="0"/>
            <a:t>VYTVOŘENO</a:t>
          </a:r>
          <a:r>
            <a:rPr lang="cs-CZ" sz="1800" smtClean="0"/>
            <a:t>: 14.10.2011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D06E1BE-B94F-46E6-91F7-1CA1F5439097}" type="presOf" srcId="{D1D4F407-5343-4D3F-B5B9-D407B03CAEB4}" destId="{AED2198E-93D5-4001-81B4-73124B309672}" srcOrd="1" destOrd="0" presId="urn:microsoft.com/office/officeart/2005/8/layout/target3"/>
    <dgm:cxn modelId="{300BDE6F-B55F-463C-B271-899423F51034}" type="presOf" srcId="{D1B46980-6531-4606-95E6-44980827E919}" destId="{6140AFEC-043D-4C43-A2F9-D0F5331DF3A3}" srcOrd="0" destOrd="0" presId="urn:microsoft.com/office/officeart/2005/8/layout/target3"/>
    <dgm:cxn modelId="{61EC8215-C5E8-4562-BD66-A6746552ACF4}" type="presOf" srcId="{D1D4F407-5343-4D3F-B5B9-D407B03CAEB4}" destId="{D005CE8C-CC26-4C3E-AC11-E15060ECD759}" srcOrd="0" destOrd="0" presId="urn:microsoft.com/office/officeart/2005/8/layout/target3"/>
    <dgm:cxn modelId="{E9517B26-9B51-4AA5-B3A3-1684FDDF9D24}" type="presOf" srcId="{B651F6E3-6281-48DB-9319-2AEAFDAE7572}" destId="{619D679B-A015-4ECF-8348-D1034C574F40}" srcOrd="0" destOrd="0" presId="urn:microsoft.com/office/officeart/2005/8/layout/target3"/>
    <dgm:cxn modelId="{87A11F01-2A48-48A2-AE48-84E201CD25A6}" type="presOf" srcId="{B651F6E3-6281-48DB-9319-2AEAFDAE7572}" destId="{6BB5E863-4638-4E1D-BFDE-399D028AC4ED}" srcOrd="1" destOrd="0" presId="urn:microsoft.com/office/officeart/2005/8/layout/target3"/>
    <dgm:cxn modelId="{E5C1255A-CB9F-4544-A356-99CFB7EEA0E9}" type="presOf" srcId="{D1B46980-6531-4606-95E6-44980827E919}" destId="{2BE915AB-18AA-4053-B92C-3BFC9ED204BB}" srcOrd="1" destOrd="0" presId="urn:microsoft.com/office/officeart/2005/8/layout/target3"/>
    <dgm:cxn modelId="{44A317E7-BFBA-459F-B2CA-17B93E247792}" type="presOf" srcId="{757F3AB3-0718-4624-B441-E567A8F0AB56}" destId="{333A1088-737F-45CB-B68E-254E46348037}" srcOrd="0" destOrd="0" presId="urn:microsoft.com/office/officeart/2005/8/layout/target3"/>
    <dgm:cxn modelId="{8BF79A51-DEF8-44BD-9B03-805127FFF390}" type="presOf" srcId="{4C35D32F-0EAB-4CD7-82EE-45574DC2A586}" destId="{AC9C00B9-F668-4AAA-97D2-E8633C1E44F4}" srcOrd="0" destOrd="0" presId="urn:microsoft.com/office/officeart/2005/8/layout/target3"/>
    <dgm:cxn modelId="{427CD440-DBB5-468B-82E6-7B0667F4C490}" type="presOf" srcId="{4C35D32F-0EAB-4CD7-82EE-45574DC2A586}" destId="{CBEFF46D-857D-4AE4-927D-763B0BE912C8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179942-6E8E-495D-9890-987D504C66F4}" type="presParOf" srcId="{333A1088-737F-45CB-B68E-254E46348037}" destId="{F5ABB229-8D3B-4694-996A-96F23CF14429}" srcOrd="0" destOrd="0" presId="urn:microsoft.com/office/officeart/2005/8/layout/target3"/>
    <dgm:cxn modelId="{7E554669-706B-4FB3-8C92-C03D4AD3FC94}" type="presParOf" srcId="{333A1088-737F-45CB-B68E-254E46348037}" destId="{F41139FD-01EE-4571-8B17-4FB00FC51163}" srcOrd="1" destOrd="0" presId="urn:microsoft.com/office/officeart/2005/8/layout/target3"/>
    <dgm:cxn modelId="{84371E59-652E-407E-AE11-893B65AE1CE2}" type="presParOf" srcId="{333A1088-737F-45CB-B68E-254E46348037}" destId="{D005CE8C-CC26-4C3E-AC11-E15060ECD759}" srcOrd="2" destOrd="0" presId="urn:microsoft.com/office/officeart/2005/8/layout/target3"/>
    <dgm:cxn modelId="{66DC8810-A719-47E4-99F9-B2D25641BCA2}" type="presParOf" srcId="{333A1088-737F-45CB-B68E-254E46348037}" destId="{2C702D82-9B77-49B7-9568-BB8EB47C3372}" srcOrd="3" destOrd="0" presId="urn:microsoft.com/office/officeart/2005/8/layout/target3"/>
    <dgm:cxn modelId="{16596181-BE41-475A-9D0B-FFC27844A91C}" type="presParOf" srcId="{333A1088-737F-45CB-B68E-254E46348037}" destId="{A52A0455-90FF-4808-ABD0-F02540D31D5A}" srcOrd="4" destOrd="0" presId="urn:microsoft.com/office/officeart/2005/8/layout/target3"/>
    <dgm:cxn modelId="{2EA82CC2-81E3-4FE1-A682-20AADCA90F56}" type="presParOf" srcId="{333A1088-737F-45CB-B68E-254E46348037}" destId="{6140AFEC-043D-4C43-A2F9-D0F5331DF3A3}" srcOrd="5" destOrd="0" presId="urn:microsoft.com/office/officeart/2005/8/layout/target3"/>
    <dgm:cxn modelId="{072244E0-8E30-4E13-940F-C8CA842F3015}" type="presParOf" srcId="{333A1088-737F-45CB-B68E-254E46348037}" destId="{9358AC05-5D7D-4327-9F80-1AD486AEA664}" srcOrd="6" destOrd="0" presId="urn:microsoft.com/office/officeart/2005/8/layout/target3"/>
    <dgm:cxn modelId="{234D2904-86E2-417A-982A-8A4D73C138DB}" type="presParOf" srcId="{333A1088-737F-45CB-B68E-254E46348037}" destId="{313FC574-E1CD-4FB4-B054-0B805CE0447D}" srcOrd="7" destOrd="0" presId="urn:microsoft.com/office/officeart/2005/8/layout/target3"/>
    <dgm:cxn modelId="{D4A19541-DD2B-4398-9BA0-CC7393057FC2}" type="presParOf" srcId="{333A1088-737F-45CB-B68E-254E46348037}" destId="{619D679B-A015-4ECF-8348-D1034C574F40}" srcOrd="8" destOrd="0" presId="urn:microsoft.com/office/officeart/2005/8/layout/target3"/>
    <dgm:cxn modelId="{F03DE88A-0C46-4F5F-B887-86F773CFC0C0}" type="presParOf" srcId="{333A1088-737F-45CB-B68E-254E46348037}" destId="{77B29215-00AC-40E1-8D9F-B9D0111E4321}" srcOrd="9" destOrd="0" presId="urn:microsoft.com/office/officeart/2005/8/layout/target3"/>
    <dgm:cxn modelId="{DA638BDC-21D7-405A-B4E6-F7659A299569}" type="presParOf" srcId="{333A1088-737F-45CB-B68E-254E46348037}" destId="{E6BA7DEB-EE5F-4567-99F1-72BA04B66344}" srcOrd="10" destOrd="0" presId="urn:microsoft.com/office/officeart/2005/8/layout/target3"/>
    <dgm:cxn modelId="{E7865D72-4949-4CD7-9EEF-A4EE6FC59DCC}" type="presParOf" srcId="{333A1088-737F-45CB-B68E-254E46348037}" destId="{AC9C00B9-F668-4AAA-97D2-E8633C1E44F4}" srcOrd="11" destOrd="0" presId="urn:microsoft.com/office/officeart/2005/8/layout/target3"/>
    <dgm:cxn modelId="{E88416C8-9025-4520-924B-B9FB17B4D071}" type="presParOf" srcId="{333A1088-737F-45CB-B68E-254E46348037}" destId="{AED2198E-93D5-4001-81B4-73124B309672}" srcOrd="12" destOrd="0" presId="urn:microsoft.com/office/officeart/2005/8/layout/target3"/>
    <dgm:cxn modelId="{E709220B-6059-4B44-8A59-0F37359F37D7}" type="presParOf" srcId="{333A1088-737F-45CB-B68E-254E46348037}" destId="{2BE915AB-18AA-4053-B92C-3BFC9ED204BB}" srcOrd="13" destOrd="0" presId="urn:microsoft.com/office/officeart/2005/8/layout/target3"/>
    <dgm:cxn modelId="{D6CF496F-A967-4D04-8E88-1A8FD3EF5E78}" type="presParOf" srcId="{333A1088-737F-45CB-B68E-254E46348037}" destId="{6BB5E863-4638-4E1D-BFDE-399D028AC4ED}" srcOrd="14" destOrd="0" presId="urn:microsoft.com/office/officeart/2005/8/layout/target3"/>
    <dgm:cxn modelId="{47DD9404-5A38-452D-87C5-17191F6D2A60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Ivana </a:t>
          </a:r>
          <a:r>
            <a:rPr lang="cs-CZ" sz="1800" kern="1200" dirty="0" err="1" smtClean="0"/>
            <a:t>Klaudová</a:t>
          </a:r>
          <a:endParaRPr lang="cs-CZ" sz="1800" kern="1200" dirty="0" smtClean="0"/>
        </a:p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</a:t>
          </a:r>
          <a:r>
            <a:rPr lang="cs-CZ" sz="1800" kern="1200" smtClean="0"/>
            <a:t>: 14.10.2011</a:t>
          </a:r>
          <a:endParaRPr lang="cs-CZ" sz="18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jazyk_05,Párové souhlásky, ZŠ praktická, 5.r. -</a:t>
          </a:r>
          <a:r>
            <a:rPr lang="cs-CZ" sz="2000" kern="1200" dirty="0" smtClean="0"/>
            <a:t>TEMA: Výslovnost a psaní b-p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54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10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866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57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134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386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550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154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962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180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666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15BCB-41C0-4479-B629-61A8FB6B54FD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60DDF-633C-4725-BDC5-C4715B458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563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3722163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23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Procvičování </a:t>
            </a:r>
            <a:r>
              <a:rPr lang="cs-CZ" dirty="0" smtClean="0"/>
              <a:t>psaní párových souhlásek na konci a </a:t>
            </a:r>
            <a:r>
              <a:rPr lang="cs-CZ" dirty="0"/>
              <a:t>u</a:t>
            </a:r>
            <a:r>
              <a:rPr lang="cs-CZ" dirty="0" smtClean="0"/>
              <a:t>vnitř </a:t>
            </a:r>
            <a:r>
              <a:rPr lang="cs-CZ" dirty="0" smtClean="0"/>
              <a:t>slov. Procvičení pravopisu b nebo p.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Čtení textu a vyhledávání slov, která obsahují b nebo </a:t>
            </a:r>
            <a:r>
              <a:rPr lang="cs-CZ" dirty="0" smtClean="0"/>
              <a:t>p. Zdůvodňování pravopisu pomocí „hodně trubek“.</a:t>
            </a:r>
          </a:p>
          <a:p>
            <a:pPr marL="0" indent="0">
              <a:buNone/>
            </a:pPr>
            <a:r>
              <a:rPr lang="cs-CZ" dirty="0" smtClean="0"/>
              <a:t>Při pilotáži byl procvičen pravopis b nebo p a na závěr byl využit poslední </a:t>
            </a:r>
            <a:r>
              <a:rPr lang="cs-CZ" dirty="0" err="1" smtClean="0"/>
              <a:t>slide</a:t>
            </a:r>
            <a:r>
              <a:rPr lang="cs-CZ" dirty="0" smtClean="0"/>
              <a:t> jako pracovní list, kde žáci samostatně doplňovali b nebo d do slov.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530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Přečti nahlas text, vypiš všechna slova obsahující b nebo p.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Jakub rád hraje na trubku. 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Filip je zdravý jako hřib.____________________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Babku bolí zub.___________________________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 ústech máme chrup._____________________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Hodně ryb plave v hloubce._________________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U cesty je sloup a příkop.___________________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 lese roste dub a mnoho hub.______________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79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Napiš slovo, kterým si zdůvodníš pravopis, podle vzoru: velká trubka je trouba a doplň b - p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trubka  </a:t>
            </a:r>
            <a:r>
              <a:rPr lang="cs-CZ" u="sng" dirty="0" smtClean="0">
                <a:solidFill>
                  <a:srgbClr val="0070C0"/>
                </a:solidFill>
              </a:rPr>
              <a:t>trouba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ry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 __________           </a:t>
            </a:r>
            <a:r>
              <a:rPr lang="cs-CZ" dirty="0" err="1" smtClean="0">
                <a:solidFill>
                  <a:srgbClr val="00B050"/>
                </a:solidFill>
              </a:rPr>
              <a:t>ža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ku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hu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t</a:t>
            </a:r>
            <a:r>
              <a:rPr lang="cs-CZ" dirty="0" err="1" smtClean="0">
                <a:solidFill>
                  <a:srgbClr val="00B050"/>
                </a:solidFill>
              </a:rPr>
              <a:t>la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tru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b</a:t>
            </a:r>
            <a:r>
              <a:rPr lang="cs-CZ" dirty="0" smtClean="0">
                <a:solidFill>
                  <a:srgbClr val="00B050"/>
                </a:solidFill>
              </a:rPr>
              <a:t>a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dirty="0" err="1" smtClean="0">
                <a:solidFill>
                  <a:srgbClr val="00B050"/>
                </a:solidFill>
              </a:rPr>
              <a:t>ma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34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Napiš slovo, kterým si zdůvodníš pravopis, podle vzoru: hodně trubek a doplň b - p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 </a:t>
            </a:r>
            <a:r>
              <a:rPr lang="cs-CZ" dirty="0" smtClean="0">
                <a:solidFill>
                  <a:srgbClr val="00B050"/>
                </a:solidFill>
              </a:rPr>
              <a:t>trubka  </a:t>
            </a:r>
            <a:r>
              <a:rPr lang="cs-CZ" u="sng" dirty="0" smtClean="0">
                <a:solidFill>
                  <a:srgbClr val="0070C0"/>
                </a:solidFill>
              </a:rPr>
              <a:t>trubek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c</a:t>
            </a:r>
            <a:r>
              <a:rPr lang="cs-CZ" dirty="0" err="1" smtClean="0">
                <a:solidFill>
                  <a:srgbClr val="00B050"/>
                </a:solidFill>
              </a:rPr>
              <a:t>halou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 err="1" smtClean="0">
                <a:solidFill>
                  <a:srgbClr val="00B050"/>
                </a:solidFill>
              </a:rPr>
              <a:t>kolé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s</a:t>
            </a:r>
            <a:r>
              <a:rPr lang="cs-CZ" dirty="0" err="1" smtClean="0">
                <a:solidFill>
                  <a:srgbClr val="00B050"/>
                </a:solidFill>
              </a:rPr>
              <a:t>kořá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err="1" smtClean="0">
                <a:solidFill>
                  <a:srgbClr val="00B050"/>
                </a:solidFill>
              </a:rPr>
              <a:t>ši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err="1" smtClean="0">
                <a:solidFill>
                  <a:srgbClr val="00B050"/>
                </a:solidFill>
              </a:rPr>
              <a:t>ťa</a:t>
            </a:r>
            <a:r>
              <a:rPr lang="cs-CZ" dirty="0" smtClean="0">
                <a:solidFill>
                  <a:srgbClr val="00B050"/>
                </a:solidFill>
              </a:rPr>
              <a:t>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sto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hru _ </a:t>
            </a:r>
            <a:r>
              <a:rPr lang="cs-CZ" dirty="0" err="1" smtClean="0">
                <a:solidFill>
                  <a:srgbClr val="00B050"/>
                </a:solidFill>
              </a:rPr>
              <a:t>ka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Napiš slovo, kterým si zdůvodníš pravopis, podle vzoru: hodně hřibů a doplň b - p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hřib  </a:t>
            </a:r>
            <a:r>
              <a:rPr lang="cs-CZ" u="sng" dirty="0" smtClean="0">
                <a:solidFill>
                  <a:srgbClr val="0070C0"/>
                </a:solidFill>
              </a:rPr>
              <a:t>hřibů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s</a:t>
            </a:r>
            <a:r>
              <a:rPr lang="cs-CZ" dirty="0" err="1" smtClean="0">
                <a:solidFill>
                  <a:srgbClr val="00B050"/>
                </a:solidFill>
              </a:rPr>
              <a:t>tro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      </a:t>
            </a:r>
            <a:r>
              <a:rPr lang="cs-CZ" dirty="0" err="1" smtClean="0">
                <a:solidFill>
                  <a:srgbClr val="00B050"/>
                </a:solidFill>
              </a:rPr>
              <a:t>sli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tru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hro _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c</a:t>
            </a:r>
            <a:r>
              <a:rPr lang="cs-CZ" dirty="0" err="1" smtClean="0">
                <a:solidFill>
                  <a:srgbClr val="00B050"/>
                </a:solidFill>
              </a:rPr>
              <a:t>hlé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čá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h</a:t>
            </a:r>
            <a:r>
              <a:rPr lang="cs-CZ" dirty="0" err="1" smtClean="0">
                <a:solidFill>
                  <a:srgbClr val="00B050"/>
                </a:solidFill>
              </a:rPr>
              <a:t>olu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 </a:t>
            </a:r>
            <a:r>
              <a:rPr lang="cs-CZ" dirty="0" err="1" smtClean="0">
                <a:solidFill>
                  <a:srgbClr val="00B050"/>
                </a:solidFill>
              </a:rPr>
              <a:t>du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249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Napiš názvy tak, aby vyjadřovaly, že je něco maličké a doplň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hřib  </a:t>
            </a:r>
            <a:r>
              <a:rPr lang="cs-CZ" u="sng" dirty="0" smtClean="0">
                <a:solidFill>
                  <a:srgbClr val="0070C0"/>
                </a:solidFill>
              </a:rPr>
              <a:t>hříbek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c</a:t>
            </a:r>
            <a:r>
              <a:rPr lang="cs-CZ" dirty="0" err="1" smtClean="0">
                <a:solidFill>
                  <a:srgbClr val="00B050"/>
                </a:solidFill>
              </a:rPr>
              <a:t>hlu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ší</a:t>
            </a:r>
            <a:r>
              <a:rPr lang="cs-CZ" dirty="0" smtClean="0">
                <a:solidFill>
                  <a:srgbClr val="00B050"/>
                </a:solidFill>
              </a:rPr>
              <a:t> _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stru</a:t>
            </a:r>
            <a:r>
              <a:rPr lang="cs-CZ" dirty="0" smtClean="0">
                <a:solidFill>
                  <a:srgbClr val="00B050"/>
                </a:solidFill>
              </a:rPr>
              <a:t> _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drá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šrou</a:t>
            </a:r>
            <a:r>
              <a:rPr lang="cs-CZ" dirty="0" smtClean="0">
                <a:solidFill>
                  <a:srgbClr val="00B050"/>
                </a:solidFill>
              </a:rPr>
              <a:t> _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Jaku</a:t>
            </a:r>
            <a:r>
              <a:rPr lang="cs-CZ" dirty="0" smtClean="0">
                <a:solidFill>
                  <a:srgbClr val="00B050"/>
                </a:solidFill>
              </a:rPr>
              <a:t> _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zu</a:t>
            </a:r>
            <a:r>
              <a:rPr lang="cs-CZ" dirty="0" smtClean="0">
                <a:solidFill>
                  <a:srgbClr val="00B050"/>
                </a:solidFill>
              </a:rPr>
              <a:t> _     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slou</a:t>
            </a:r>
            <a:r>
              <a:rPr lang="cs-CZ" dirty="0" smtClean="0">
                <a:solidFill>
                  <a:srgbClr val="00B050"/>
                </a:solidFill>
              </a:rPr>
              <a:t> _ 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12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Utvoř  z příkazu infinitiv a doplň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Vzor: </a:t>
            </a:r>
            <a:r>
              <a:rPr lang="cs-CZ" dirty="0" smtClean="0">
                <a:solidFill>
                  <a:srgbClr val="00B050"/>
                </a:solidFill>
              </a:rPr>
              <a:t>nakup  </a:t>
            </a:r>
            <a:r>
              <a:rPr lang="cs-CZ" u="sng" dirty="0" smtClean="0">
                <a:solidFill>
                  <a:srgbClr val="0070C0"/>
                </a:solidFill>
              </a:rPr>
              <a:t>nakoupit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n</a:t>
            </a:r>
            <a:r>
              <a:rPr lang="cs-CZ" dirty="0" err="1" smtClean="0">
                <a:solidFill>
                  <a:srgbClr val="00B050"/>
                </a:solidFill>
              </a:rPr>
              <a:t>ezlo</a:t>
            </a:r>
            <a:r>
              <a:rPr lang="cs-CZ" dirty="0" smtClean="0">
                <a:solidFill>
                  <a:srgbClr val="00B050"/>
                </a:solidFill>
              </a:rPr>
              <a:t> _          </a:t>
            </a:r>
            <a:r>
              <a:rPr lang="cs-CZ" dirty="0" smtClean="0">
                <a:solidFill>
                  <a:srgbClr val="0070C0"/>
                </a:solidFill>
              </a:rPr>
              <a:t>__________     </a:t>
            </a:r>
            <a:r>
              <a:rPr lang="cs-CZ" dirty="0" smtClean="0">
                <a:solidFill>
                  <a:srgbClr val="00B050"/>
                </a:solidFill>
              </a:rPr>
              <a:t> zato _  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rgbClr val="00B050"/>
                </a:solidFill>
              </a:rPr>
              <a:t>n</a:t>
            </a:r>
            <a:r>
              <a:rPr lang="cs-CZ" dirty="0" err="1" smtClean="0">
                <a:solidFill>
                  <a:srgbClr val="00B050"/>
                </a:solidFill>
              </a:rPr>
              <a:t>echlu</a:t>
            </a:r>
            <a:r>
              <a:rPr lang="cs-CZ" dirty="0" smtClean="0">
                <a:solidFill>
                  <a:srgbClr val="00B050"/>
                </a:solidFill>
              </a:rPr>
              <a:t> _  se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nedro</a:t>
            </a:r>
            <a:r>
              <a:rPr lang="cs-CZ" dirty="0" smtClean="0">
                <a:solidFill>
                  <a:srgbClr val="00B050"/>
                </a:solidFill>
              </a:rPr>
              <a:t>_ 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00B050"/>
                </a:solidFill>
              </a:rPr>
              <a:t>přile</a:t>
            </a:r>
            <a:r>
              <a:rPr lang="cs-CZ" dirty="0" smtClean="0">
                <a:solidFill>
                  <a:srgbClr val="00B050"/>
                </a:solidFill>
              </a:rPr>
              <a:t>_   to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pokro</a:t>
            </a:r>
            <a:r>
              <a:rPr lang="cs-CZ" dirty="0" smtClean="0">
                <a:solidFill>
                  <a:srgbClr val="00B050"/>
                </a:solidFill>
              </a:rPr>
              <a:t> _  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netra_  se      </a:t>
            </a:r>
            <a:r>
              <a:rPr lang="cs-CZ" dirty="0" smtClean="0">
                <a:solidFill>
                  <a:srgbClr val="0070C0"/>
                </a:solidFill>
              </a:rPr>
              <a:t>__________</a:t>
            </a: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err="1" smtClean="0">
                <a:solidFill>
                  <a:srgbClr val="00B050"/>
                </a:solidFill>
              </a:rPr>
              <a:t>sli</a:t>
            </a:r>
            <a:r>
              <a:rPr lang="cs-CZ" dirty="0" smtClean="0">
                <a:solidFill>
                  <a:srgbClr val="00B050"/>
                </a:solidFill>
              </a:rPr>
              <a:t>_  mi to </a:t>
            </a:r>
            <a:r>
              <a:rPr lang="cs-CZ" dirty="0" smtClean="0">
                <a:solidFill>
                  <a:srgbClr val="0070C0"/>
                </a:solidFill>
              </a:rPr>
              <a:t>___________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85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 závěr si ověř, zda ses naučil správně psát b nebo p. Zdůvodňuj a doplňuj.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y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slou</a:t>
            </a:r>
            <a:r>
              <a:rPr lang="cs-CZ" dirty="0" smtClean="0"/>
              <a:t> _ , </a:t>
            </a:r>
            <a:r>
              <a:rPr lang="cs-CZ" dirty="0" err="1" smtClean="0"/>
              <a:t>příko</a:t>
            </a:r>
            <a:r>
              <a:rPr lang="cs-CZ" dirty="0" smtClean="0"/>
              <a:t> _ , </a:t>
            </a:r>
            <a:r>
              <a:rPr lang="cs-CZ" dirty="0" err="1" smtClean="0"/>
              <a:t>sli</a:t>
            </a:r>
            <a:r>
              <a:rPr lang="cs-CZ" dirty="0" smtClean="0"/>
              <a:t> _ , </a:t>
            </a:r>
            <a:r>
              <a:rPr lang="cs-CZ" dirty="0" err="1" smtClean="0"/>
              <a:t>zu</a:t>
            </a:r>
            <a:r>
              <a:rPr lang="cs-CZ" dirty="0" smtClean="0"/>
              <a:t> _ , </a:t>
            </a:r>
            <a:r>
              <a:rPr lang="cs-CZ" dirty="0" err="1" smtClean="0"/>
              <a:t>tru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/>
              <a:t>h</a:t>
            </a:r>
            <a:r>
              <a:rPr lang="cs-CZ" dirty="0" err="1" smtClean="0"/>
              <a:t>olu</a:t>
            </a:r>
            <a:r>
              <a:rPr lang="cs-CZ" dirty="0" smtClean="0"/>
              <a:t> _ , </a:t>
            </a:r>
            <a:r>
              <a:rPr lang="cs-CZ" dirty="0" err="1" smtClean="0"/>
              <a:t>ši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stro</a:t>
            </a:r>
            <a:r>
              <a:rPr lang="cs-CZ" dirty="0" smtClean="0"/>
              <a:t> _ , </a:t>
            </a:r>
            <a:r>
              <a:rPr lang="cs-CZ" dirty="0" err="1" smtClean="0"/>
              <a:t>čá</a:t>
            </a:r>
            <a:r>
              <a:rPr lang="cs-CZ" dirty="0" smtClean="0"/>
              <a:t> _ , </a:t>
            </a:r>
            <a:r>
              <a:rPr lang="cs-CZ" dirty="0" err="1" smtClean="0"/>
              <a:t>skořá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ba _ </a:t>
            </a:r>
            <a:r>
              <a:rPr lang="cs-CZ" dirty="0" err="1" smtClean="0"/>
              <a:t>ka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/>
              <a:t>š</a:t>
            </a:r>
            <a:r>
              <a:rPr lang="cs-CZ" dirty="0" err="1" smtClean="0"/>
              <a:t>í</a:t>
            </a:r>
            <a:r>
              <a:rPr lang="cs-CZ" dirty="0" smtClean="0"/>
              <a:t> _ , </a:t>
            </a:r>
            <a:r>
              <a:rPr lang="cs-CZ" dirty="0" err="1" smtClean="0"/>
              <a:t>hlou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slu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kolé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nechlu</a:t>
            </a:r>
            <a:r>
              <a:rPr lang="cs-CZ" dirty="0" smtClean="0"/>
              <a:t> _  se,</a:t>
            </a:r>
          </a:p>
          <a:p>
            <a:pPr marL="0" indent="0">
              <a:buNone/>
            </a:pPr>
            <a:r>
              <a:rPr lang="cs-CZ" dirty="0" err="1" smtClean="0"/>
              <a:t>Jaku</a:t>
            </a:r>
            <a:r>
              <a:rPr lang="cs-CZ" dirty="0" smtClean="0"/>
              <a:t> _ , </a:t>
            </a:r>
            <a:r>
              <a:rPr lang="cs-CZ" dirty="0" err="1" smtClean="0"/>
              <a:t>ža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tla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nezlo</a:t>
            </a:r>
            <a:r>
              <a:rPr lang="cs-CZ" dirty="0" smtClean="0"/>
              <a:t> _  se, zato _  si,</a:t>
            </a:r>
          </a:p>
          <a:p>
            <a:pPr marL="0" indent="0">
              <a:buNone/>
            </a:pPr>
            <a:r>
              <a:rPr lang="cs-CZ" dirty="0" err="1"/>
              <a:t>š</a:t>
            </a:r>
            <a:r>
              <a:rPr lang="cs-CZ" dirty="0" err="1" smtClean="0"/>
              <a:t>rou</a:t>
            </a:r>
            <a:r>
              <a:rPr lang="cs-CZ" dirty="0" smtClean="0"/>
              <a:t> _ , </a:t>
            </a:r>
            <a:r>
              <a:rPr lang="cs-CZ" dirty="0" err="1" smtClean="0"/>
              <a:t>chlé</a:t>
            </a:r>
            <a:r>
              <a:rPr lang="cs-CZ" dirty="0" smtClean="0"/>
              <a:t> _ , </a:t>
            </a:r>
            <a:r>
              <a:rPr lang="cs-CZ" dirty="0" err="1" smtClean="0"/>
              <a:t>hři</a:t>
            </a:r>
            <a:r>
              <a:rPr lang="cs-CZ" dirty="0" smtClean="0"/>
              <a:t> _ , </a:t>
            </a:r>
            <a:r>
              <a:rPr lang="cs-CZ" dirty="0" err="1" smtClean="0"/>
              <a:t>du</a:t>
            </a:r>
            <a:r>
              <a:rPr lang="cs-CZ" dirty="0" smtClean="0"/>
              <a:t> _ , </a:t>
            </a:r>
            <a:r>
              <a:rPr lang="cs-CZ" dirty="0" err="1" smtClean="0"/>
              <a:t>tla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Fili</a:t>
            </a:r>
            <a:r>
              <a:rPr lang="cs-CZ" dirty="0" smtClean="0"/>
              <a:t> _ , </a:t>
            </a:r>
            <a:r>
              <a:rPr lang="cs-CZ" dirty="0" err="1" smtClean="0"/>
              <a:t>drá</a:t>
            </a:r>
            <a:r>
              <a:rPr lang="cs-CZ" dirty="0" smtClean="0"/>
              <a:t> _,</a:t>
            </a:r>
          </a:p>
          <a:p>
            <a:pPr marL="0" indent="0">
              <a:buNone/>
            </a:pPr>
            <a:r>
              <a:rPr lang="cs-CZ" dirty="0" smtClean="0"/>
              <a:t> hro _ , sto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ma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, </a:t>
            </a:r>
            <a:r>
              <a:rPr lang="cs-CZ" dirty="0" err="1" smtClean="0"/>
              <a:t>hu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 , </a:t>
            </a:r>
            <a:r>
              <a:rPr lang="cs-CZ" dirty="0" err="1" smtClean="0"/>
              <a:t>chalou</a:t>
            </a:r>
            <a:r>
              <a:rPr lang="cs-CZ" dirty="0" smtClean="0"/>
              <a:t> _ </a:t>
            </a:r>
            <a:r>
              <a:rPr lang="cs-CZ" dirty="0" err="1" smtClean="0"/>
              <a:t>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96336" y="526806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8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BOREJOVÁ, Stanislava. </a:t>
            </a:r>
            <a:r>
              <a:rPr lang="cs-CZ" sz="1800" i="1" dirty="0"/>
              <a:t>Český jazyk pro 5. ročník zvláštní školy</a:t>
            </a:r>
            <a:r>
              <a:rPr lang="cs-CZ" sz="1800" dirty="0"/>
              <a:t>. 1. Praha : SEPTIMA, 1995. Jak vyslovujeme a píšeme souhlásky uvnitř a na konci slova?, s. </a:t>
            </a:r>
            <a:r>
              <a:rPr lang="cs-CZ" sz="1800" smtClean="0"/>
              <a:t>18.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8530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566</Words>
  <Application>Microsoft Office PowerPoint</Application>
  <PresentationFormat>Předvádění na obrazovce (4:3)</PresentationFormat>
  <Paragraphs>71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Přečti nahlas text, vypiš všechna slova obsahující b nebo p.</vt:lpstr>
      <vt:lpstr>Napiš slovo, kterým si zdůvodníš pravopis, podle vzoru: velká trubka je trouba a doplň b - p</vt:lpstr>
      <vt:lpstr>Napiš slovo, kterým si zdůvodníš pravopis, podle vzoru: hodně trubek a doplň b - p</vt:lpstr>
      <vt:lpstr>Napiš slovo, kterým si zdůvodníš pravopis, podle vzoru: hodně hřibů a doplň b - p</vt:lpstr>
      <vt:lpstr>Napiš názvy tak, aby vyjadřovaly, že je něco maličké a doplň b - p</vt:lpstr>
      <vt:lpstr>Utvoř  z příkazu infinitiv a doplň b - p</vt:lpstr>
      <vt:lpstr>Na závěr si ověř, zda ses naučil správně psát b nebo p. Zdůvodňuj a doplňuj.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17</cp:revision>
  <dcterms:created xsi:type="dcterms:W3CDTF">2011-10-29T13:23:24Z</dcterms:created>
  <dcterms:modified xsi:type="dcterms:W3CDTF">2013-06-01T15:51:23Z</dcterms:modified>
</cp:coreProperties>
</file>