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7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VY_12_Český jazyk_06, Párové souhlásky, ZŠ praktická, 5.r. -</a:t>
          </a:r>
          <a:r>
            <a:rPr lang="cs-CZ" sz="2000" dirty="0" smtClean="0"/>
            <a:t>TEMA: Výslovnost a psaní d-t, ď-ť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Příbor, Dukelská 1346,příspěvková </a:t>
          </a:r>
          <a:r>
            <a:rPr lang="cs-CZ" sz="2000" dirty="0" err="1" smtClean="0"/>
            <a:t>org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Ivana </a:t>
          </a:r>
          <a:r>
            <a:rPr lang="cs-CZ" sz="1800" dirty="0" err="1" smtClean="0"/>
            <a:t>Klaudová</a:t>
          </a:r>
          <a:endParaRPr lang="cs-CZ" sz="1800" dirty="0" smtClean="0"/>
        </a:p>
        <a:p>
          <a:pPr algn="l" rtl="0"/>
          <a:r>
            <a:rPr lang="cs-CZ" sz="1800" smtClean="0"/>
            <a:t>VYTVOŘENO: </a:t>
          </a:r>
          <a:r>
            <a:rPr lang="cs-CZ" sz="1800" dirty="0" smtClean="0"/>
            <a:t>20.10.2011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77B29215-00AC-40E1-8D9F-B9D0111E4321}" type="pres">
      <dgm:prSet presAssocID="{4C35D32F-0EAB-4CD7-82EE-45574DC2A586}" presName="vertSpace4" presStyleLbl="node1" presStyleIdx="2" presStyleCnt="4"/>
      <dgm:spPr/>
    </dgm:pt>
    <dgm:pt modelId="{E6BA7DEB-EE5F-4567-99F1-72BA04B66344}" type="pres">
      <dgm:prSet presAssocID="{4C35D32F-0EAB-4CD7-82EE-45574DC2A586}" presName="circle4" presStyleLbl="node1" presStyleIdx="3" presStyleCnt="4"/>
      <dgm:spPr/>
    </dgm:pt>
    <dgm:pt modelId="{AC9C00B9-F668-4AAA-97D2-E8633C1E44F4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EFF46D-857D-4AE4-927D-763B0BE912C8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2B7A53-0FA3-41CF-82B0-96D0973AF6E2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BD23A8C-5DED-41C6-95AD-FA00781804A5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351A65D-9FF5-4900-A70F-95F76F2079E6}" type="presOf" srcId="{4C35D32F-0EAB-4CD7-82EE-45574DC2A586}" destId="{CBEFF46D-857D-4AE4-927D-763B0BE912C8}" srcOrd="1" destOrd="0" presId="urn:microsoft.com/office/officeart/2005/8/layout/target3"/>
    <dgm:cxn modelId="{01E5202E-3B40-439A-81B1-6DE2F7417AF1}" type="presOf" srcId="{4C35D32F-0EAB-4CD7-82EE-45574DC2A586}" destId="{AC9C00B9-F668-4AAA-97D2-E8633C1E44F4}" srcOrd="0" destOrd="0" presId="urn:microsoft.com/office/officeart/2005/8/layout/target3"/>
    <dgm:cxn modelId="{55729629-DC28-464D-830E-22EC6D895AFF}" type="presOf" srcId="{D1B46980-6531-4606-95E6-44980827E919}" destId="{2BE915AB-18AA-4053-B92C-3BFC9ED204BB}" srcOrd="1" destOrd="0" presId="urn:microsoft.com/office/officeart/2005/8/layout/target3"/>
    <dgm:cxn modelId="{A6050971-B9CA-4D05-B5DE-43B0B43AE163}" type="presOf" srcId="{D1D4F407-5343-4D3F-B5B9-D407B03CAEB4}" destId="{D005CE8C-CC26-4C3E-AC11-E15060ECD759}" srcOrd="0" destOrd="0" presId="urn:microsoft.com/office/officeart/2005/8/layout/target3"/>
    <dgm:cxn modelId="{E61A9C13-6FB9-4019-875D-1447476E867A}" type="presOf" srcId="{D1B46980-6531-4606-95E6-44980827E919}" destId="{6140AFEC-043D-4C43-A2F9-D0F5331DF3A3}" srcOrd="0" destOrd="0" presId="urn:microsoft.com/office/officeart/2005/8/layout/target3"/>
    <dgm:cxn modelId="{0AD2476A-2BDF-4EF5-8112-6FF61A2EE916}" type="presOf" srcId="{D1D4F407-5343-4D3F-B5B9-D407B03CAEB4}" destId="{AED2198E-93D5-4001-81B4-73124B309672}" srcOrd="1" destOrd="0" presId="urn:microsoft.com/office/officeart/2005/8/layout/target3"/>
    <dgm:cxn modelId="{3A66759D-DAAA-4A91-9402-43493ACCD5D3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50317AD-75C9-4E2B-889B-A496E2E76168}" type="presParOf" srcId="{333A1088-737F-45CB-B68E-254E46348037}" destId="{F5ABB229-8D3B-4694-996A-96F23CF14429}" srcOrd="0" destOrd="0" presId="urn:microsoft.com/office/officeart/2005/8/layout/target3"/>
    <dgm:cxn modelId="{11AC70C1-B1D1-4FC1-B92C-28084B8A4CAC}" type="presParOf" srcId="{333A1088-737F-45CB-B68E-254E46348037}" destId="{F41139FD-01EE-4571-8B17-4FB00FC51163}" srcOrd="1" destOrd="0" presId="urn:microsoft.com/office/officeart/2005/8/layout/target3"/>
    <dgm:cxn modelId="{102C37AC-32B4-456B-BD94-AC8E754C9A8A}" type="presParOf" srcId="{333A1088-737F-45CB-B68E-254E46348037}" destId="{D005CE8C-CC26-4C3E-AC11-E15060ECD759}" srcOrd="2" destOrd="0" presId="urn:microsoft.com/office/officeart/2005/8/layout/target3"/>
    <dgm:cxn modelId="{A5AB5853-8B4B-44F9-A6A1-FF8C104B9C8D}" type="presParOf" srcId="{333A1088-737F-45CB-B68E-254E46348037}" destId="{2C702D82-9B77-49B7-9568-BB8EB47C3372}" srcOrd="3" destOrd="0" presId="urn:microsoft.com/office/officeart/2005/8/layout/target3"/>
    <dgm:cxn modelId="{CEACD30D-A909-461A-A0D8-C64B995C2CDF}" type="presParOf" srcId="{333A1088-737F-45CB-B68E-254E46348037}" destId="{A52A0455-90FF-4808-ABD0-F02540D31D5A}" srcOrd="4" destOrd="0" presId="urn:microsoft.com/office/officeart/2005/8/layout/target3"/>
    <dgm:cxn modelId="{C5F8FF52-9688-492D-922B-E1D2DAB77D94}" type="presParOf" srcId="{333A1088-737F-45CB-B68E-254E46348037}" destId="{6140AFEC-043D-4C43-A2F9-D0F5331DF3A3}" srcOrd="5" destOrd="0" presId="urn:microsoft.com/office/officeart/2005/8/layout/target3"/>
    <dgm:cxn modelId="{E3639530-E334-4307-8E64-13D51537D48B}" type="presParOf" srcId="{333A1088-737F-45CB-B68E-254E46348037}" destId="{9358AC05-5D7D-4327-9F80-1AD486AEA664}" srcOrd="6" destOrd="0" presId="urn:microsoft.com/office/officeart/2005/8/layout/target3"/>
    <dgm:cxn modelId="{4D538BC8-90E7-4A65-B180-7A681BA19CC5}" type="presParOf" srcId="{333A1088-737F-45CB-B68E-254E46348037}" destId="{313FC574-E1CD-4FB4-B054-0B805CE0447D}" srcOrd="7" destOrd="0" presId="urn:microsoft.com/office/officeart/2005/8/layout/target3"/>
    <dgm:cxn modelId="{8B4E34FB-4AD6-42AF-B995-EBBD322B34A8}" type="presParOf" srcId="{333A1088-737F-45CB-B68E-254E46348037}" destId="{619D679B-A015-4ECF-8348-D1034C574F40}" srcOrd="8" destOrd="0" presId="urn:microsoft.com/office/officeart/2005/8/layout/target3"/>
    <dgm:cxn modelId="{EFEB47F5-A6C8-41AE-9AC2-57A9A8DE70C6}" type="presParOf" srcId="{333A1088-737F-45CB-B68E-254E46348037}" destId="{77B29215-00AC-40E1-8D9F-B9D0111E4321}" srcOrd="9" destOrd="0" presId="urn:microsoft.com/office/officeart/2005/8/layout/target3"/>
    <dgm:cxn modelId="{CB29B248-3BFA-43D8-9AD5-FD9DFCC3CB94}" type="presParOf" srcId="{333A1088-737F-45CB-B68E-254E46348037}" destId="{E6BA7DEB-EE5F-4567-99F1-72BA04B66344}" srcOrd="10" destOrd="0" presId="urn:microsoft.com/office/officeart/2005/8/layout/target3"/>
    <dgm:cxn modelId="{9C211830-561F-4952-A3DB-80966B45772D}" type="presParOf" srcId="{333A1088-737F-45CB-B68E-254E46348037}" destId="{AC9C00B9-F668-4AAA-97D2-E8633C1E44F4}" srcOrd="11" destOrd="0" presId="urn:microsoft.com/office/officeart/2005/8/layout/target3"/>
    <dgm:cxn modelId="{5ECF3D7D-6C7D-4F10-88A6-3E65A745569D}" type="presParOf" srcId="{333A1088-737F-45CB-B68E-254E46348037}" destId="{AED2198E-93D5-4001-81B4-73124B309672}" srcOrd="12" destOrd="0" presId="urn:microsoft.com/office/officeart/2005/8/layout/target3"/>
    <dgm:cxn modelId="{6FBBFE26-05A4-492E-82C3-731E413ED78E}" type="presParOf" srcId="{333A1088-737F-45CB-B68E-254E46348037}" destId="{2BE915AB-18AA-4053-B92C-3BFC9ED204BB}" srcOrd="13" destOrd="0" presId="urn:microsoft.com/office/officeart/2005/8/layout/target3"/>
    <dgm:cxn modelId="{E127503B-6BE4-4B1B-B69C-87B95D64C033}" type="presParOf" srcId="{333A1088-737F-45CB-B68E-254E46348037}" destId="{6BB5E863-4638-4E1D-BFDE-399D028AC4ED}" srcOrd="14" destOrd="0" presId="urn:microsoft.com/office/officeart/2005/8/layout/target3"/>
    <dgm:cxn modelId="{D4468021-28D6-4C80-B99D-F05B45233B29}" type="presParOf" srcId="{333A1088-737F-45CB-B68E-254E46348037}" destId="{CBEFF46D-857D-4AE4-927D-763B0BE912C8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Příbor, Dukelská 1346,příspěvková </a:t>
          </a:r>
          <a:r>
            <a:rPr lang="cs-CZ" sz="2000" kern="1200" dirty="0" err="1" smtClean="0"/>
            <a:t>org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Ivana </a:t>
          </a:r>
          <a:r>
            <a:rPr lang="cs-CZ" sz="1800" kern="1200" dirty="0" err="1" smtClean="0"/>
            <a:t>Klaudová</a:t>
          </a:r>
          <a:endParaRPr lang="cs-CZ" sz="1800" kern="1200" dirty="0" smtClean="0"/>
        </a:p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VYTVOŘENO: </a:t>
          </a:r>
          <a:r>
            <a:rPr lang="cs-CZ" sz="1800" kern="1200" dirty="0" smtClean="0"/>
            <a:t>20.10.2011</a:t>
          </a:r>
          <a:endParaRPr lang="cs-CZ" sz="18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VY_12_Český jazyk_06, Párové souhlásky, ZŠ praktická, 5.r. -</a:t>
          </a:r>
          <a:r>
            <a:rPr lang="cs-CZ" sz="2000" kern="1200" dirty="0" smtClean="0"/>
            <a:t>TEMA: Výslovnost a psaní d-t, ď-ť</a:t>
          </a:r>
          <a:endParaRPr lang="cs-CZ" sz="2000" kern="1200" dirty="0"/>
        </a:p>
      </dsp:txBody>
      <dsp:txXfrm>
        <a:off x="1273857" y="1082778"/>
        <a:ext cx="6498543" cy="541389"/>
      </dsp:txXfrm>
    </dsp:sp>
    <dsp:sp modelId="{E6BA7DEB-EE5F-4567-99F1-72BA04B66344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9C00B9-F668-4AAA-97D2-E8633C1E44F4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CDD5E9-4774-463B-A806-B1EEF801F6F3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A2E2D2-BAAA-464F-8062-A8F81DE834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7932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Český jazyk pro 5. ročník zvláštní školy, Septima Praha 1995,Stanislava </a:t>
            </a:r>
            <a:r>
              <a:rPr lang="cs-CZ" dirty="0" err="1" smtClean="0"/>
              <a:t>Borejová</a:t>
            </a:r>
            <a:r>
              <a:rPr lang="cs-CZ" smtClean="0"/>
              <a:t>, str.18,20,23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A2E2D2-BAAA-464F-8062-A8F81DE834A6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0279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179D-214E-4D65-9B6E-6E8872591948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2B35D-5EAE-4E4A-9D6C-8C2ADCFF69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0511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179D-214E-4D65-9B6E-6E8872591948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2B35D-5EAE-4E4A-9D6C-8C2ADCFF69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915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179D-214E-4D65-9B6E-6E8872591948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2B35D-5EAE-4E4A-9D6C-8C2ADCFF69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677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179D-214E-4D65-9B6E-6E8872591948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2B35D-5EAE-4E4A-9D6C-8C2ADCFF69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726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179D-214E-4D65-9B6E-6E8872591948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2B35D-5EAE-4E4A-9D6C-8C2ADCFF69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8243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179D-214E-4D65-9B6E-6E8872591948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2B35D-5EAE-4E4A-9D6C-8C2ADCFF69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0228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179D-214E-4D65-9B6E-6E8872591948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2B35D-5EAE-4E4A-9D6C-8C2ADCFF69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7034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179D-214E-4D65-9B6E-6E8872591948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2B35D-5EAE-4E4A-9D6C-8C2ADCFF69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36498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179D-214E-4D65-9B6E-6E8872591948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2B35D-5EAE-4E4A-9D6C-8C2ADCFF69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8198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179D-214E-4D65-9B6E-6E8872591948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2B35D-5EAE-4E4A-9D6C-8C2ADCFF69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715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179D-214E-4D65-9B6E-6E8872591948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2B35D-5EAE-4E4A-9D6C-8C2ADCFF69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6832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88179D-214E-4D65-9B6E-6E8872591948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F2B35D-5EAE-4E4A-9D6C-8C2ADCFF69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7855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374806534"/>
              </p:ext>
            </p:extLst>
          </p:nvPr>
        </p:nvGraphicFramePr>
        <p:xfrm>
          <a:off x="539552" y="936041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71141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598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Procvičování psaní párových souhlásek na konci a uvnitř slov. Procvičení pravopisu </a:t>
            </a:r>
            <a:r>
              <a:rPr lang="cs-CZ" dirty="0" smtClean="0"/>
              <a:t>d x t a ď x ť.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Čtení textu a vyhledávání slov, která obsahují </a:t>
            </a:r>
            <a:r>
              <a:rPr lang="cs-CZ" dirty="0" smtClean="0"/>
              <a:t>d, t </a:t>
            </a:r>
            <a:r>
              <a:rPr lang="cs-CZ" dirty="0"/>
              <a:t>nebo </a:t>
            </a:r>
            <a:r>
              <a:rPr lang="cs-CZ" dirty="0" smtClean="0"/>
              <a:t>ď, ť. </a:t>
            </a:r>
            <a:r>
              <a:rPr lang="cs-CZ" dirty="0"/>
              <a:t>Zdůvodňování pravopisu pomocí „hodně </a:t>
            </a:r>
            <a:r>
              <a:rPr lang="cs-CZ" dirty="0" smtClean="0"/>
              <a:t>hradů“.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Při pilotáži byl procvičen pravopis </a:t>
            </a:r>
            <a:r>
              <a:rPr lang="cs-CZ" dirty="0" smtClean="0"/>
              <a:t>párových souhlásek a </a:t>
            </a:r>
            <a:r>
              <a:rPr lang="cs-CZ" dirty="0"/>
              <a:t>na závěr byl využit poslední </a:t>
            </a:r>
            <a:r>
              <a:rPr lang="cs-CZ" dirty="0" err="1"/>
              <a:t>slide</a:t>
            </a:r>
            <a:r>
              <a:rPr lang="cs-CZ" dirty="0"/>
              <a:t> jako pracovní list, kde žáci samostatně doplňovali </a:t>
            </a:r>
            <a:r>
              <a:rPr lang="cs-CZ" dirty="0" smtClean="0"/>
              <a:t>d, t </a:t>
            </a:r>
            <a:r>
              <a:rPr lang="cs-CZ" dirty="0"/>
              <a:t>nebo </a:t>
            </a:r>
            <a:r>
              <a:rPr lang="cs-CZ" dirty="0" smtClean="0"/>
              <a:t>ď, ť </a:t>
            </a:r>
            <a:r>
              <a:rPr lang="cs-CZ" dirty="0"/>
              <a:t>do slov.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8298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Co je to? Slovo napiš a zkus správně napsat d nebo 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Okolo zahrad stavíme  _____________________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P</a:t>
            </a:r>
            <a:r>
              <a:rPr lang="cs-CZ" dirty="0" smtClean="0">
                <a:solidFill>
                  <a:srgbClr val="0070C0"/>
                </a:solidFill>
              </a:rPr>
              <a:t>adací most chrání vchod do 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Jako přílohu si dám hlávkový________________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C</a:t>
            </a:r>
            <a:r>
              <a:rPr lang="cs-CZ" dirty="0" smtClean="0">
                <a:solidFill>
                  <a:srgbClr val="0070C0"/>
                </a:solidFill>
              </a:rPr>
              <a:t>hutná sladce a je od včel__________________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V</a:t>
            </a:r>
            <a:r>
              <a:rPr lang="cs-CZ" dirty="0" smtClean="0">
                <a:solidFill>
                  <a:srgbClr val="0070C0"/>
                </a:solidFill>
              </a:rPr>
              <a:t>ede elektřinu do bytů ____________________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Vlaky jezdí podle jízdního___________________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Zmije je náš jedovatý______________________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86321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Napiš slovo, kterým si zdůvodníš pravopis, podle vzoru: velká trubka je trouba a doplň d - t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Vzor: </a:t>
            </a:r>
            <a:r>
              <a:rPr lang="cs-CZ" dirty="0" smtClean="0">
                <a:solidFill>
                  <a:srgbClr val="00B050"/>
                </a:solidFill>
              </a:rPr>
              <a:t>budka  </a:t>
            </a:r>
            <a:r>
              <a:rPr lang="cs-CZ" u="sng" dirty="0" smtClean="0">
                <a:solidFill>
                  <a:srgbClr val="0070C0"/>
                </a:solidFill>
              </a:rPr>
              <a:t>bouda</a:t>
            </a:r>
          </a:p>
          <a:p>
            <a:pPr marL="0" indent="0">
              <a:buNone/>
            </a:pPr>
            <a:r>
              <a:rPr lang="cs-CZ" dirty="0" err="1">
                <a:solidFill>
                  <a:srgbClr val="00B050"/>
                </a:solidFill>
              </a:rPr>
              <a:t>z</a:t>
            </a:r>
            <a:r>
              <a:rPr lang="cs-CZ" dirty="0" err="1" smtClean="0">
                <a:solidFill>
                  <a:srgbClr val="00B050"/>
                </a:solidFill>
              </a:rPr>
              <a:t>ahrá</a:t>
            </a:r>
            <a:r>
              <a:rPr lang="cs-CZ" dirty="0" smtClean="0">
                <a:solidFill>
                  <a:srgbClr val="00B050"/>
                </a:solidFill>
              </a:rPr>
              <a:t>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70C0"/>
                </a:solidFill>
              </a:rPr>
              <a:t>__________    </a:t>
            </a:r>
            <a:r>
              <a:rPr lang="cs-CZ" dirty="0" err="1" smtClean="0">
                <a:solidFill>
                  <a:srgbClr val="00B050"/>
                </a:solidFill>
              </a:rPr>
              <a:t>bo</a:t>
            </a:r>
            <a:r>
              <a:rPr lang="cs-CZ" dirty="0" smtClean="0">
                <a:solidFill>
                  <a:srgbClr val="00B050"/>
                </a:solidFill>
              </a:rPr>
              <a:t>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jahů</a:t>
            </a:r>
            <a:r>
              <a:rPr lang="cs-CZ" dirty="0" smtClean="0">
                <a:solidFill>
                  <a:srgbClr val="00B050"/>
                </a:solidFill>
              </a:rPr>
              <a:t>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</a:t>
            </a:r>
            <a:r>
              <a:rPr lang="cs-CZ" dirty="0" err="1" smtClean="0">
                <a:solidFill>
                  <a:srgbClr val="00B050"/>
                </a:solidFill>
              </a:rPr>
              <a:t>Li</a:t>
            </a:r>
            <a:r>
              <a:rPr lang="cs-CZ" dirty="0" smtClean="0">
                <a:solidFill>
                  <a:srgbClr val="00B050"/>
                </a:solidFill>
              </a:rPr>
              <a:t>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cha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</a:t>
            </a:r>
            <a:r>
              <a:rPr lang="cs-CZ" dirty="0" err="1" smtClean="0">
                <a:solidFill>
                  <a:srgbClr val="00B050"/>
                </a:solidFill>
              </a:rPr>
              <a:t>vrá</a:t>
            </a:r>
            <a:r>
              <a:rPr lang="cs-CZ" dirty="0" smtClean="0">
                <a:solidFill>
                  <a:srgbClr val="00B050"/>
                </a:solidFill>
              </a:rPr>
              <a:t>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</a:t>
            </a:r>
            <a:r>
              <a:rPr lang="cs-CZ" dirty="0" err="1">
                <a:solidFill>
                  <a:srgbClr val="00B050"/>
                </a:solidFill>
              </a:rPr>
              <a:t>p</a:t>
            </a:r>
            <a:r>
              <a:rPr lang="cs-CZ" dirty="0" err="1" smtClean="0">
                <a:solidFill>
                  <a:srgbClr val="00B050"/>
                </a:solidFill>
              </a:rPr>
              <a:t>a</a:t>
            </a:r>
            <a:r>
              <a:rPr lang="cs-CZ" dirty="0" smtClean="0">
                <a:solidFill>
                  <a:srgbClr val="00B050"/>
                </a:solidFill>
              </a:rPr>
              <a:t>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6529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Napiš slovo, kterým si zdůvodníš pravopis, podle vzoru: hodně budek a doplň d - t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Vzor:  </a:t>
            </a:r>
            <a:r>
              <a:rPr lang="cs-CZ" dirty="0" smtClean="0">
                <a:solidFill>
                  <a:srgbClr val="00B050"/>
                </a:solidFill>
              </a:rPr>
              <a:t>budka  </a:t>
            </a:r>
            <a:r>
              <a:rPr lang="cs-CZ" u="sng" dirty="0" smtClean="0">
                <a:solidFill>
                  <a:srgbClr val="0070C0"/>
                </a:solidFill>
              </a:rPr>
              <a:t>budek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ma</a:t>
            </a:r>
            <a:r>
              <a:rPr lang="cs-CZ" dirty="0" smtClean="0">
                <a:solidFill>
                  <a:srgbClr val="00B050"/>
                </a:solidFill>
              </a:rPr>
              <a:t>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    </a:t>
            </a:r>
            <a:r>
              <a:rPr lang="cs-CZ" dirty="0" smtClean="0">
                <a:solidFill>
                  <a:srgbClr val="0070C0"/>
                </a:solidFill>
              </a:rPr>
              <a:t>__________     </a:t>
            </a:r>
            <a:r>
              <a:rPr lang="cs-CZ" dirty="0" smtClean="0">
                <a:solidFill>
                  <a:srgbClr val="00B050"/>
                </a:solidFill>
              </a:rPr>
              <a:t>   </a:t>
            </a:r>
            <a:r>
              <a:rPr lang="cs-CZ" dirty="0" err="1" smtClean="0">
                <a:solidFill>
                  <a:srgbClr val="00B050"/>
                </a:solidFill>
              </a:rPr>
              <a:t>lou</a:t>
            </a:r>
            <a:r>
              <a:rPr lang="cs-CZ" dirty="0" smtClean="0">
                <a:solidFill>
                  <a:srgbClr val="00B050"/>
                </a:solidFill>
              </a:rPr>
              <a:t>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hromá</a:t>
            </a:r>
            <a:r>
              <a:rPr lang="cs-CZ" dirty="0" smtClean="0">
                <a:solidFill>
                  <a:srgbClr val="00B050"/>
                </a:solidFill>
              </a:rPr>
              <a:t>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</a:t>
            </a:r>
            <a:r>
              <a:rPr lang="cs-CZ" dirty="0" err="1" smtClean="0">
                <a:solidFill>
                  <a:srgbClr val="00B050"/>
                </a:solidFill>
              </a:rPr>
              <a:t>besí</a:t>
            </a:r>
            <a:r>
              <a:rPr lang="cs-CZ" dirty="0" smtClean="0">
                <a:solidFill>
                  <a:srgbClr val="00B050"/>
                </a:solidFill>
              </a:rPr>
              <a:t>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kamará</a:t>
            </a:r>
            <a:r>
              <a:rPr lang="cs-CZ" dirty="0" smtClean="0">
                <a:solidFill>
                  <a:srgbClr val="00B050"/>
                </a:solidFill>
              </a:rPr>
              <a:t>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 cha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       </a:t>
            </a:r>
            <a:r>
              <a:rPr lang="cs-CZ" dirty="0" smtClean="0">
                <a:solidFill>
                  <a:srgbClr val="0070C0"/>
                </a:solidFill>
              </a:rPr>
              <a:t>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zahrá</a:t>
            </a:r>
            <a:r>
              <a:rPr lang="cs-CZ" dirty="0" smtClean="0">
                <a:solidFill>
                  <a:srgbClr val="00B050"/>
                </a:solidFill>
              </a:rPr>
              <a:t>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 hru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    </a:t>
            </a:r>
            <a:r>
              <a:rPr lang="cs-CZ" dirty="0" smtClean="0">
                <a:solidFill>
                  <a:srgbClr val="0070C0"/>
                </a:solidFill>
              </a:rPr>
              <a:t>_________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72149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Napiš slovo, kterým si zdůvodníš pravopis, podle vzoru: hodně hradů a doplň d - t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Vzor: </a:t>
            </a:r>
            <a:r>
              <a:rPr lang="cs-CZ" dirty="0" smtClean="0">
                <a:solidFill>
                  <a:srgbClr val="00B050"/>
                </a:solidFill>
              </a:rPr>
              <a:t>hrad  </a:t>
            </a:r>
            <a:r>
              <a:rPr lang="cs-CZ" u="sng" dirty="0" smtClean="0">
                <a:solidFill>
                  <a:srgbClr val="0070C0"/>
                </a:solidFill>
              </a:rPr>
              <a:t>hradů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prou</a:t>
            </a:r>
            <a:r>
              <a:rPr lang="cs-CZ" dirty="0" smtClean="0">
                <a:solidFill>
                  <a:srgbClr val="00B050"/>
                </a:solidFill>
              </a:rPr>
              <a:t> _      </a:t>
            </a:r>
            <a:r>
              <a:rPr lang="cs-CZ" dirty="0" smtClean="0">
                <a:solidFill>
                  <a:srgbClr val="0070C0"/>
                </a:solidFill>
              </a:rPr>
              <a:t>__________      </a:t>
            </a:r>
            <a:r>
              <a:rPr lang="cs-CZ" dirty="0" smtClean="0">
                <a:solidFill>
                  <a:srgbClr val="00B050"/>
                </a:solidFill>
              </a:rPr>
              <a:t>ha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_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soused _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</a:t>
            </a:r>
            <a:r>
              <a:rPr lang="cs-CZ" dirty="0" err="1" smtClean="0">
                <a:solidFill>
                  <a:srgbClr val="00B050"/>
                </a:solidFill>
              </a:rPr>
              <a:t>me</a:t>
            </a:r>
            <a:r>
              <a:rPr lang="cs-CZ" dirty="0" smtClean="0">
                <a:solidFill>
                  <a:srgbClr val="00B050"/>
                </a:solidFill>
              </a:rPr>
              <a:t> _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kvě _ 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</a:t>
            </a:r>
            <a:r>
              <a:rPr lang="cs-CZ" dirty="0" err="1" smtClean="0">
                <a:solidFill>
                  <a:srgbClr val="00B050"/>
                </a:solidFill>
              </a:rPr>
              <a:t>dor</a:t>
            </a:r>
            <a:r>
              <a:rPr lang="cs-CZ" dirty="0" smtClean="0">
                <a:solidFill>
                  <a:srgbClr val="00B050"/>
                </a:solidFill>
              </a:rPr>
              <a:t> _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listopa</a:t>
            </a:r>
            <a:r>
              <a:rPr lang="cs-CZ" dirty="0" smtClean="0">
                <a:solidFill>
                  <a:srgbClr val="00B050"/>
                </a:solidFill>
              </a:rPr>
              <a:t> _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</a:t>
            </a:r>
            <a:r>
              <a:rPr lang="cs-CZ" dirty="0" err="1" smtClean="0">
                <a:solidFill>
                  <a:srgbClr val="00B050"/>
                </a:solidFill>
              </a:rPr>
              <a:t>hla</a:t>
            </a:r>
            <a:r>
              <a:rPr lang="cs-CZ" dirty="0" smtClean="0">
                <a:solidFill>
                  <a:srgbClr val="00B050"/>
                </a:solidFill>
              </a:rPr>
              <a:t> _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2810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Napiš názvy tak, aby vyjadřovaly, že je něco maličké a doplň d - 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Vzor: </a:t>
            </a:r>
            <a:r>
              <a:rPr lang="cs-CZ" dirty="0" smtClean="0">
                <a:solidFill>
                  <a:srgbClr val="00B050"/>
                </a:solidFill>
              </a:rPr>
              <a:t>řád  </a:t>
            </a:r>
            <a:r>
              <a:rPr lang="cs-CZ" u="sng" dirty="0" smtClean="0">
                <a:solidFill>
                  <a:srgbClr val="0070C0"/>
                </a:solidFill>
              </a:rPr>
              <a:t>řádek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salát _      </a:t>
            </a:r>
            <a:r>
              <a:rPr lang="cs-CZ" dirty="0" smtClean="0">
                <a:solidFill>
                  <a:srgbClr val="0070C0"/>
                </a:solidFill>
              </a:rPr>
              <a:t>__________     </a:t>
            </a:r>
            <a:r>
              <a:rPr lang="cs-CZ" dirty="0" err="1" smtClean="0">
                <a:solidFill>
                  <a:srgbClr val="00B050"/>
                </a:solidFill>
              </a:rPr>
              <a:t>su</a:t>
            </a:r>
            <a:r>
              <a:rPr lang="cs-CZ" dirty="0" smtClean="0">
                <a:solidFill>
                  <a:srgbClr val="00B050"/>
                </a:solidFill>
              </a:rPr>
              <a:t> _  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plo</a:t>
            </a:r>
            <a:r>
              <a:rPr lang="cs-CZ" dirty="0" smtClean="0">
                <a:solidFill>
                  <a:srgbClr val="00B050"/>
                </a:solidFill>
              </a:rPr>
              <a:t> _ 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</a:t>
            </a:r>
            <a:r>
              <a:rPr lang="cs-CZ" dirty="0" err="1" smtClean="0">
                <a:solidFill>
                  <a:srgbClr val="00B050"/>
                </a:solidFill>
              </a:rPr>
              <a:t>drá</a:t>
            </a:r>
            <a:r>
              <a:rPr lang="cs-CZ" dirty="0" smtClean="0">
                <a:solidFill>
                  <a:srgbClr val="00B050"/>
                </a:solidFill>
              </a:rPr>
              <a:t> _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pru</a:t>
            </a:r>
            <a:r>
              <a:rPr lang="cs-CZ" dirty="0" smtClean="0">
                <a:solidFill>
                  <a:srgbClr val="00B050"/>
                </a:solidFill>
              </a:rPr>
              <a:t> _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</a:t>
            </a:r>
            <a:r>
              <a:rPr lang="cs-CZ" dirty="0" err="1" smtClean="0">
                <a:solidFill>
                  <a:srgbClr val="00B050"/>
                </a:solidFill>
              </a:rPr>
              <a:t>scho</a:t>
            </a:r>
            <a:r>
              <a:rPr lang="cs-CZ" dirty="0" smtClean="0">
                <a:solidFill>
                  <a:srgbClr val="00B050"/>
                </a:solidFill>
              </a:rPr>
              <a:t> _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bro</a:t>
            </a:r>
            <a:r>
              <a:rPr lang="cs-CZ" dirty="0" smtClean="0">
                <a:solidFill>
                  <a:srgbClr val="00B050"/>
                </a:solidFill>
              </a:rPr>
              <a:t> _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hro _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1066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Napiš slovo, kterým si zdůvodníš pravopis, podle vzoru a doplň ď - ť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Vzor: </a:t>
            </a:r>
            <a:r>
              <a:rPr lang="cs-CZ" dirty="0" err="1" smtClean="0">
                <a:solidFill>
                  <a:srgbClr val="00B050"/>
                </a:solidFill>
              </a:rPr>
              <a:t>ňať</a:t>
            </a:r>
            <a:r>
              <a:rPr lang="cs-CZ" dirty="0" smtClean="0">
                <a:solidFill>
                  <a:srgbClr val="00B050"/>
                </a:solidFill>
              </a:rPr>
              <a:t>  </a:t>
            </a:r>
            <a:r>
              <a:rPr lang="cs-CZ" u="sng" dirty="0" smtClean="0">
                <a:solidFill>
                  <a:srgbClr val="0070C0"/>
                </a:solidFill>
              </a:rPr>
              <a:t>natě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sí</a:t>
            </a:r>
            <a:r>
              <a:rPr lang="cs-CZ" dirty="0" smtClean="0">
                <a:solidFill>
                  <a:srgbClr val="00B050"/>
                </a:solidFill>
              </a:rPr>
              <a:t> _          </a:t>
            </a:r>
            <a:r>
              <a:rPr lang="cs-CZ" dirty="0" smtClean="0">
                <a:solidFill>
                  <a:srgbClr val="0070C0"/>
                </a:solidFill>
              </a:rPr>
              <a:t>__________     </a:t>
            </a:r>
            <a:r>
              <a:rPr lang="cs-CZ" dirty="0" err="1" smtClean="0">
                <a:solidFill>
                  <a:srgbClr val="00B050"/>
                </a:solidFill>
              </a:rPr>
              <a:t>su</a:t>
            </a:r>
            <a:r>
              <a:rPr lang="cs-CZ" dirty="0" smtClean="0">
                <a:solidFill>
                  <a:srgbClr val="00B050"/>
                </a:solidFill>
              </a:rPr>
              <a:t> _  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lo</a:t>
            </a:r>
            <a:r>
              <a:rPr lang="cs-CZ" dirty="0" smtClean="0">
                <a:solidFill>
                  <a:srgbClr val="00B050"/>
                </a:solidFill>
              </a:rPr>
              <a:t> _ 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hru _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pláš _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</a:t>
            </a:r>
            <a:r>
              <a:rPr lang="cs-CZ" dirty="0" err="1" smtClean="0">
                <a:solidFill>
                  <a:srgbClr val="00B050"/>
                </a:solidFill>
              </a:rPr>
              <a:t>déš</a:t>
            </a:r>
            <a:r>
              <a:rPr lang="cs-CZ" dirty="0" smtClean="0">
                <a:solidFill>
                  <a:srgbClr val="00B050"/>
                </a:solidFill>
              </a:rPr>
              <a:t> _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ká</a:t>
            </a:r>
            <a:r>
              <a:rPr lang="cs-CZ" dirty="0" smtClean="0">
                <a:solidFill>
                  <a:srgbClr val="00B050"/>
                </a:solidFill>
              </a:rPr>
              <a:t> _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  la _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</p:txBody>
      </p:sp>
    </p:spTree>
    <p:extLst>
      <p:ext uri="{BB962C8B-B14F-4D97-AF65-F5344CB8AC3E}">
        <p14:creationId xmlns:p14="http://schemas.microsoft.com/office/powerpoint/2010/main" val="41794839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Utvoř  z příkazu infinitiv a doplň ď - 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Vzor: </a:t>
            </a:r>
            <a:r>
              <a:rPr lang="cs-CZ" dirty="0" smtClean="0">
                <a:solidFill>
                  <a:srgbClr val="00B050"/>
                </a:solidFill>
              </a:rPr>
              <a:t>seď  </a:t>
            </a:r>
            <a:r>
              <a:rPr lang="cs-CZ" u="sng" dirty="0" smtClean="0">
                <a:solidFill>
                  <a:srgbClr val="0070C0"/>
                </a:solidFill>
              </a:rPr>
              <a:t>sedět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necho</a:t>
            </a:r>
            <a:r>
              <a:rPr lang="cs-CZ" dirty="0" smtClean="0">
                <a:solidFill>
                  <a:srgbClr val="00B050"/>
                </a:solidFill>
              </a:rPr>
              <a:t> _    </a:t>
            </a:r>
            <a:r>
              <a:rPr lang="cs-CZ" dirty="0" smtClean="0">
                <a:solidFill>
                  <a:srgbClr val="0070C0"/>
                </a:solidFill>
              </a:rPr>
              <a:t>__________     </a:t>
            </a:r>
            <a:r>
              <a:rPr lang="cs-CZ" dirty="0" err="1" smtClean="0">
                <a:solidFill>
                  <a:srgbClr val="00B050"/>
                </a:solidFill>
              </a:rPr>
              <a:t>pora</a:t>
            </a:r>
            <a:r>
              <a:rPr lang="cs-CZ" dirty="0" smtClean="0">
                <a:solidFill>
                  <a:srgbClr val="00B050"/>
                </a:solidFill>
              </a:rPr>
              <a:t> _   </a:t>
            </a:r>
            <a:r>
              <a:rPr lang="cs-CZ" dirty="0" smtClean="0">
                <a:solidFill>
                  <a:srgbClr val="0070C0"/>
                </a:solidFill>
              </a:rPr>
              <a:t>___________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h</a:t>
            </a:r>
            <a:r>
              <a:rPr lang="cs-CZ" dirty="0" smtClean="0">
                <a:solidFill>
                  <a:srgbClr val="00B050"/>
                </a:solidFill>
              </a:rPr>
              <a:t>le_   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vra_      </a:t>
            </a:r>
            <a:r>
              <a:rPr lang="cs-CZ" dirty="0" smtClean="0">
                <a:solidFill>
                  <a:srgbClr val="0070C0"/>
                </a:solidFill>
              </a:rPr>
              <a:t>___________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rozsvi</a:t>
            </a:r>
            <a:r>
              <a:rPr lang="cs-CZ" dirty="0" smtClean="0">
                <a:solidFill>
                  <a:srgbClr val="00B050"/>
                </a:solidFill>
              </a:rPr>
              <a:t>_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ho _       </a:t>
            </a:r>
            <a:r>
              <a:rPr lang="cs-CZ" dirty="0" smtClean="0">
                <a:solidFill>
                  <a:srgbClr val="0070C0"/>
                </a:solidFill>
              </a:rPr>
              <a:t>___________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>
                <a:solidFill>
                  <a:srgbClr val="00B050"/>
                </a:solidFill>
              </a:rPr>
              <a:t>u</a:t>
            </a:r>
            <a:r>
              <a:rPr lang="cs-CZ" dirty="0" err="1" smtClean="0">
                <a:solidFill>
                  <a:srgbClr val="00B050"/>
                </a:solidFill>
              </a:rPr>
              <a:t>kli</a:t>
            </a:r>
            <a:r>
              <a:rPr lang="cs-CZ" dirty="0" smtClean="0">
                <a:solidFill>
                  <a:srgbClr val="00B050"/>
                </a:solidFill>
              </a:rPr>
              <a:t>_  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</a:t>
            </a:r>
            <a:r>
              <a:rPr lang="cs-CZ" dirty="0" err="1" smtClean="0">
                <a:solidFill>
                  <a:srgbClr val="00B050"/>
                </a:solidFill>
              </a:rPr>
              <a:t>přij</a:t>
            </a:r>
            <a:r>
              <a:rPr lang="cs-CZ" dirty="0" smtClean="0">
                <a:solidFill>
                  <a:srgbClr val="00B050"/>
                </a:solidFill>
              </a:rPr>
              <a:t>_       </a:t>
            </a:r>
            <a:r>
              <a:rPr lang="cs-CZ" dirty="0" smtClean="0">
                <a:solidFill>
                  <a:srgbClr val="0070C0"/>
                </a:solidFill>
              </a:rPr>
              <a:t>___________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7818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POZOR! ZAPAMATUJ SI!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pře</a:t>
            </a:r>
            <a:r>
              <a:rPr lang="cs-CZ" sz="4000" dirty="0" smtClean="0">
                <a:solidFill>
                  <a:srgbClr val="00B050"/>
                </a:solidFill>
              </a:rPr>
              <a:t>d </a:t>
            </a:r>
            <a:r>
              <a:rPr lang="cs-CZ" sz="4000" dirty="0" smtClean="0"/>
              <a:t> –  pře</a:t>
            </a:r>
            <a:r>
              <a:rPr lang="cs-CZ" sz="4000" dirty="0" smtClean="0">
                <a:solidFill>
                  <a:srgbClr val="00B050"/>
                </a:solidFill>
              </a:rPr>
              <a:t>de</a:t>
            </a:r>
            <a:r>
              <a:rPr lang="cs-CZ" sz="4000" dirty="0" smtClean="0"/>
              <a:t> (mnou)</a:t>
            </a:r>
          </a:p>
          <a:p>
            <a:pPr marL="0" indent="0">
              <a:buNone/>
            </a:pPr>
            <a:r>
              <a:rPr lang="cs-CZ" sz="4000" dirty="0"/>
              <a:t>p</a:t>
            </a:r>
            <a:r>
              <a:rPr lang="cs-CZ" sz="4000" dirty="0" smtClean="0"/>
              <a:t>o</a:t>
            </a:r>
            <a:r>
              <a:rPr lang="cs-CZ" sz="4000" dirty="0" smtClean="0">
                <a:solidFill>
                  <a:srgbClr val="00B050"/>
                </a:solidFill>
              </a:rPr>
              <a:t>d</a:t>
            </a:r>
            <a:r>
              <a:rPr lang="cs-CZ" sz="4000" dirty="0" smtClean="0"/>
              <a:t>  –  po</a:t>
            </a:r>
            <a:r>
              <a:rPr lang="cs-CZ" sz="4000" dirty="0" smtClean="0">
                <a:solidFill>
                  <a:srgbClr val="00B050"/>
                </a:solidFill>
              </a:rPr>
              <a:t>de</a:t>
            </a:r>
            <a:r>
              <a:rPr lang="cs-CZ" sz="4000" dirty="0" smtClean="0"/>
              <a:t> (mnou)</a:t>
            </a:r>
          </a:p>
          <a:p>
            <a:pPr marL="0" indent="0">
              <a:buNone/>
            </a:pPr>
            <a:r>
              <a:rPr lang="cs-CZ" sz="4000" dirty="0"/>
              <a:t>n</a:t>
            </a:r>
            <a:r>
              <a:rPr lang="cs-CZ" sz="4000" dirty="0" smtClean="0"/>
              <a:t>a</a:t>
            </a:r>
            <a:r>
              <a:rPr lang="cs-CZ" sz="4000" dirty="0" smtClean="0">
                <a:solidFill>
                  <a:srgbClr val="00B050"/>
                </a:solidFill>
              </a:rPr>
              <a:t>d </a:t>
            </a:r>
            <a:r>
              <a:rPr lang="cs-CZ" sz="4000" dirty="0" smtClean="0"/>
              <a:t> –  na</a:t>
            </a:r>
            <a:r>
              <a:rPr lang="cs-CZ" sz="4000" dirty="0" smtClean="0">
                <a:solidFill>
                  <a:srgbClr val="00B050"/>
                </a:solidFill>
              </a:rPr>
              <a:t>de</a:t>
            </a:r>
            <a:r>
              <a:rPr lang="cs-CZ" sz="4000" dirty="0" smtClean="0"/>
              <a:t> (mnou)</a:t>
            </a:r>
          </a:p>
          <a:p>
            <a:pPr marL="0" indent="0">
              <a:buNone/>
            </a:pPr>
            <a:r>
              <a:rPr lang="cs-CZ" sz="4000" dirty="0"/>
              <a:t>o</a:t>
            </a:r>
            <a:r>
              <a:rPr lang="cs-CZ" sz="4000" dirty="0" smtClean="0">
                <a:solidFill>
                  <a:srgbClr val="00B050"/>
                </a:solidFill>
              </a:rPr>
              <a:t>d </a:t>
            </a:r>
            <a:r>
              <a:rPr lang="cs-CZ" sz="4000" dirty="0" smtClean="0"/>
              <a:t> –  o</a:t>
            </a:r>
            <a:r>
              <a:rPr lang="cs-CZ" sz="4000" dirty="0" smtClean="0">
                <a:solidFill>
                  <a:srgbClr val="00B050"/>
                </a:solidFill>
              </a:rPr>
              <a:t>de</a:t>
            </a:r>
            <a:r>
              <a:rPr lang="cs-CZ" sz="4000" dirty="0" smtClean="0"/>
              <a:t> ( mne)</a:t>
            </a:r>
          </a:p>
          <a:p>
            <a:pPr marL="0" indent="0">
              <a:buNone/>
            </a:pPr>
            <a:r>
              <a:rPr lang="cs-CZ" sz="4000" dirty="0"/>
              <a:t>s</a:t>
            </a:r>
            <a:r>
              <a:rPr lang="cs-CZ" sz="4000" dirty="0" smtClean="0"/>
              <a:t>na</a:t>
            </a:r>
            <a:r>
              <a:rPr lang="cs-CZ" sz="4000" dirty="0" smtClean="0">
                <a:solidFill>
                  <a:srgbClr val="00B050"/>
                </a:solidFill>
              </a:rPr>
              <a:t>d</a:t>
            </a:r>
            <a:r>
              <a:rPr lang="cs-CZ" sz="4000" dirty="0" smtClean="0"/>
              <a:t>  – sna</a:t>
            </a:r>
            <a:r>
              <a:rPr lang="cs-CZ" sz="4000" dirty="0" smtClean="0">
                <a:solidFill>
                  <a:srgbClr val="00B050"/>
                </a:solidFill>
              </a:rPr>
              <a:t>d</a:t>
            </a:r>
            <a:r>
              <a:rPr lang="cs-CZ" sz="4000" dirty="0" smtClean="0"/>
              <a:t>no</a:t>
            </a:r>
          </a:p>
          <a:p>
            <a:pPr marL="0" indent="0">
              <a:buNone/>
            </a:pPr>
            <a:r>
              <a:rPr lang="cs-CZ" sz="4000" dirty="0"/>
              <a:t>h</a:t>
            </a:r>
            <a:r>
              <a:rPr lang="cs-CZ" sz="4000" dirty="0" smtClean="0"/>
              <a:t>ne</a:t>
            </a:r>
            <a:r>
              <a:rPr lang="cs-CZ" sz="4000" dirty="0" smtClean="0">
                <a:solidFill>
                  <a:srgbClr val="00B050"/>
                </a:solidFill>
              </a:rPr>
              <a:t>d </a:t>
            </a:r>
            <a:r>
              <a:rPr lang="cs-CZ" sz="4000" dirty="0" smtClean="0"/>
              <a:t> - hne</a:t>
            </a:r>
            <a:r>
              <a:rPr lang="cs-CZ" sz="4000" dirty="0" smtClean="0">
                <a:solidFill>
                  <a:srgbClr val="00B050"/>
                </a:solidFill>
              </a:rPr>
              <a:t>d</a:t>
            </a:r>
            <a:r>
              <a:rPr lang="cs-CZ" sz="4000" dirty="0" smtClean="0"/>
              <a:t>le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856765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Na závěr si ověř, zda ses naučil správně psát d, ď nebo t, ť. Zdůvodňuj a doplňuj.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/>
              <a:t>b</a:t>
            </a:r>
            <a:r>
              <a:rPr lang="cs-CZ" dirty="0" err="1" smtClean="0"/>
              <a:t>o</a:t>
            </a:r>
            <a:r>
              <a:rPr lang="cs-CZ" dirty="0" smtClean="0"/>
              <a:t> _ </a:t>
            </a:r>
            <a:r>
              <a:rPr lang="cs-CZ" dirty="0" err="1" smtClean="0"/>
              <a:t>ka</a:t>
            </a:r>
            <a:r>
              <a:rPr lang="cs-CZ" dirty="0" smtClean="0"/>
              <a:t>, hra _ , </a:t>
            </a:r>
            <a:r>
              <a:rPr lang="cs-CZ" dirty="0" err="1" smtClean="0"/>
              <a:t>lou</a:t>
            </a:r>
            <a:r>
              <a:rPr lang="cs-CZ" dirty="0" smtClean="0"/>
              <a:t> _ </a:t>
            </a:r>
            <a:r>
              <a:rPr lang="cs-CZ" dirty="0" err="1" smtClean="0"/>
              <a:t>ka</a:t>
            </a:r>
            <a:r>
              <a:rPr lang="cs-CZ" dirty="0" smtClean="0"/>
              <a:t>, </a:t>
            </a:r>
            <a:r>
              <a:rPr lang="cs-CZ" dirty="0" err="1" smtClean="0"/>
              <a:t>besí</a:t>
            </a:r>
            <a:r>
              <a:rPr lang="cs-CZ" dirty="0" smtClean="0"/>
              <a:t> _ </a:t>
            </a:r>
            <a:r>
              <a:rPr lang="cs-CZ" dirty="0" err="1" smtClean="0"/>
              <a:t>ka</a:t>
            </a:r>
            <a:r>
              <a:rPr lang="cs-CZ" dirty="0" smtClean="0"/>
              <a:t>, </a:t>
            </a:r>
            <a:r>
              <a:rPr lang="cs-CZ" dirty="0" err="1" smtClean="0"/>
              <a:t>řá</a:t>
            </a:r>
            <a:r>
              <a:rPr lang="cs-CZ" dirty="0" smtClean="0"/>
              <a:t> _ , </a:t>
            </a:r>
            <a:r>
              <a:rPr lang="cs-CZ" dirty="0" err="1" smtClean="0"/>
              <a:t>me</a:t>
            </a:r>
            <a:r>
              <a:rPr lang="cs-CZ" dirty="0" smtClean="0"/>
              <a:t> _ , </a:t>
            </a:r>
            <a:r>
              <a:rPr lang="cs-CZ" dirty="0" err="1" smtClean="0"/>
              <a:t>jahů</a:t>
            </a:r>
            <a:r>
              <a:rPr lang="cs-CZ" dirty="0" smtClean="0"/>
              <a:t> _ </a:t>
            </a:r>
            <a:r>
              <a:rPr lang="cs-CZ" dirty="0" err="1" smtClean="0"/>
              <a:t>ka</a:t>
            </a:r>
            <a:r>
              <a:rPr lang="cs-CZ" dirty="0" smtClean="0"/>
              <a:t>, </a:t>
            </a:r>
            <a:r>
              <a:rPr lang="cs-CZ" dirty="0" err="1" smtClean="0"/>
              <a:t>lo</a:t>
            </a:r>
            <a:r>
              <a:rPr lang="cs-CZ" dirty="0" smtClean="0"/>
              <a:t> _ , na _ , </a:t>
            </a:r>
            <a:r>
              <a:rPr lang="cs-CZ" dirty="0" err="1" smtClean="0"/>
              <a:t>pohá</a:t>
            </a:r>
            <a:r>
              <a:rPr lang="cs-CZ" dirty="0" smtClean="0"/>
              <a:t> _ </a:t>
            </a:r>
            <a:r>
              <a:rPr lang="cs-CZ" dirty="0" err="1" smtClean="0"/>
              <a:t>ka</a:t>
            </a:r>
            <a:r>
              <a:rPr lang="cs-CZ" dirty="0" smtClean="0"/>
              <a:t>, </a:t>
            </a:r>
            <a:r>
              <a:rPr lang="cs-CZ" dirty="0" err="1" smtClean="0"/>
              <a:t>sí</a:t>
            </a:r>
            <a:r>
              <a:rPr lang="cs-CZ" dirty="0" smtClean="0"/>
              <a:t> _ </a:t>
            </a:r>
            <a:r>
              <a:rPr lang="cs-CZ" dirty="0" err="1" smtClean="0"/>
              <a:t>ka</a:t>
            </a:r>
            <a:r>
              <a:rPr lang="cs-CZ" dirty="0" smtClean="0"/>
              <a:t>, </a:t>
            </a:r>
            <a:r>
              <a:rPr lang="cs-CZ" dirty="0" err="1" smtClean="0"/>
              <a:t>hla</a:t>
            </a:r>
            <a:r>
              <a:rPr lang="cs-CZ" dirty="0" smtClean="0"/>
              <a:t> _ -</a:t>
            </a:r>
          </a:p>
          <a:p>
            <a:pPr marL="0" indent="0">
              <a:buNone/>
            </a:pPr>
            <a:r>
              <a:rPr lang="cs-CZ" dirty="0" err="1"/>
              <a:t>p</a:t>
            </a:r>
            <a:r>
              <a:rPr lang="cs-CZ" dirty="0" err="1" smtClean="0"/>
              <a:t>řij</a:t>
            </a:r>
            <a:r>
              <a:rPr lang="cs-CZ" dirty="0" smtClean="0"/>
              <a:t> _ , </a:t>
            </a:r>
            <a:r>
              <a:rPr lang="cs-CZ" dirty="0" err="1" smtClean="0"/>
              <a:t>prou</a:t>
            </a:r>
            <a:r>
              <a:rPr lang="cs-CZ" dirty="0" smtClean="0"/>
              <a:t> _ , </a:t>
            </a:r>
            <a:r>
              <a:rPr lang="cs-CZ" dirty="0" err="1" smtClean="0"/>
              <a:t>dor</a:t>
            </a:r>
            <a:r>
              <a:rPr lang="cs-CZ" dirty="0" smtClean="0"/>
              <a:t> _ , kvě _ , na _ , pře _ ,</a:t>
            </a:r>
          </a:p>
          <a:p>
            <a:pPr marL="0" indent="0">
              <a:buNone/>
            </a:pPr>
            <a:r>
              <a:rPr lang="cs-CZ" dirty="0" err="1"/>
              <a:t>s</a:t>
            </a:r>
            <a:r>
              <a:rPr lang="cs-CZ" dirty="0" err="1" smtClean="0"/>
              <a:t>ouse</a:t>
            </a:r>
            <a:r>
              <a:rPr lang="cs-CZ" dirty="0" smtClean="0"/>
              <a:t> _ ,</a:t>
            </a:r>
            <a:r>
              <a:rPr lang="cs-CZ" dirty="0" err="1" smtClean="0"/>
              <a:t>necho</a:t>
            </a:r>
            <a:r>
              <a:rPr lang="cs-CZ" dirty="0" smtClean="0"/>
              <a:t> _ , listopad _ , </a:t>
            </a:r>
            <a:r>
              <a:rPr lang="cs-CZ" dirty="0" err="1" smtClean="0"/>
              <a:t>sna</a:t>
            </a:r>
            <a:r>
              <a:rPr lang="cs-CZ" dirty="0" smtClean="0"/>
              <a:t> _ , cha _ </a:t>
            </a:r>
            <a:r>
              <a:rPr lang="cs-CZ" dirty="0" err="1" smtClean="0"/>
              <a:t>ka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err="1"/>
              <a:t>m</a:t>
            </a:r>
            <a:r>
              <a:rPr lang="cs-CZ" dirty="0" err="1" smtClean="0"/>
              <a:t>a</a:t>
            </a:r>
            <a:r>
              <a:rPr lang="cs-CZ" dirty="0" smtClean="0"/>
              <a:t> _ </a:t>
            </a:r>
            <a:r>
              <a:rPr lang="cs-CZ" dirty="0" err="1" smtClean="0"/>
              <a:t>ka</a:t>
            </a:r>
            <a:r>
              <a:rPr lang="cs-CZ" dirty="0" smtClean="0"/>
              <a:t>, </a:t>
            </a:r>
            <a:r>
              <a:rPr lang="cs-CZ" dirty="0" err="1" smtClean="0"/>
              <a:t>zahrá</a:t>
            </a:r>
            <a:r>
              <a:rPr lang="cs-CZ" dirty="0" smtClean="0"/>
              <a:t> _ </a:t>
            </a:r>
            <a:r>
              <a:rPr lang="cs-CZ" dirty="0" err="1" smtClean="0"/>
              <a:t>ka</a:t>
            </a:r>
            <a:r>
              <a:rPr lang="cs-CZ" dirty="0" smtClean="0"/>
              <a:t>, ze _ , </a:t>
            </a:r>
            <a:r>
              <a:rPr lang="cs-CZ" dirty="0" err="1" smtClean="0"/>
              <a:t>rozsvi</a:t>
            </a:r>
            <a:r>
              <a:rPr lang="cs-CZ" dirty="0" smtClean="0"/>
              <a:t> _ , </a:t>
            </a:r>
            <a:r>
              <a:rPr lang="cs-CZ" dirty="0" err="1" smtClean="0"/>
              <a:t>déš</a:t>
            </a:r>
            <a:r>
              <a:rPr lang="cs-CZ" dirty="0" smtClean="0"/>
              <a:t> _ 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</a:t>
            </a:r>
            <a:endParaRPr lang="cs-CZ" dirty="0"/>
          </a:p>
        </p:txBody>
      </p:sp>
      <p:pic>
        <p:nvPicPr>
          <p:cNvPr id="4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020272" y="501317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472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/>
              <a:t>BOREJOVÁ, Stanislava. </a:t>
            </a:r>
            <a:r>
              <a:rPr lang="cs-CZ" sz="1800" i="1" dirty="0"/>
              <a:t>Český jazyk pro 5. ročník zvláštní školy</a:t>
            </a:r>
            <a:r>
              <a:rPr lang="cs-CZ" sz="1800" dirty="0"/>
              <a:t>. 1. Praha : SEPTIMA, 1995. Jak vyslovujeme a píšeme souhlásky uvnitř a na konci slova?, s. 18-23.</a:t>
            </a:r>
          </a:p>
        </p:txBody>
      </p:sp>
    </p:spTree>
    <p:extLst>
      <p:ext uri="{BB962C8B-B14F-4D97-AF65-F5344CB8AC3E}">
        <p14:creationId xmlns:p14="http://schemas.microsoft.com/office/powerpoint/2010/main" val="3551702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646</Words>
  <Application>Microsoft Office PowerPoint</Application>
  <PresentationFormat>Předvádění na obrazovce (4:3)</PresentationFormat>
  <Paragraphs>89</Paragraphs>
  <Slides>12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Co je to? Slovo napiš a zkus správně napsat d nebo t.</vt:lpstr>
      <vt:lpstr>Napiš slovo, kterým si zdůvodníš pravopis, podle vzoru: velká trubka je trouba a doplň d - t</vt:lpstr>
      <vt:lpstr>Napiš slovo, kterým si zdůvodníš pravopis, podle vzoru: hodně budek a doplň d - t</vt:lpstr>
      <vt:lpstr>Napiš slovo, kterým si zdůvodníš pravopis, podle vzoru: hodně hradů a doplň d - t</vt:lpstr>
      <vt:lpstr>Napiš názvy tak, aby vyjadřovaly, že je něco maličké a doplň d - t</vt:lpstr>
      <vt:lpstr>Napiš slovo, kterým si zdůvodníš pravopis, podle vzoru a doplň ď - ť</vt:lpstr>
      <vt:lpstr>Utvoř  z příkazu infinitiv a doplň ď - ť</vt:lpstr>
      <vt:lpstr>POZOR! ZAPAMATUJ SI!</vt:lpstr>
      <vt:lpstr>Na závěr si ověř, zda ses naučil správně psát d, ď nebo t, ť. Zdůvodňuj a doplňuj.</vt:lpstr>
      <vt:lpstr>Citace a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PC-08MK</dc:creator>
  <cp:lastModifiedBy>PC-08M7</cp:lastModifiedBy>
  <cp:revision>13</cp:revision>
  <dcterms:created xsi:type="dcterms:W3CDTF">2011-10-29T16:59:48Z</dcterms:created>
  <dcterms:modified xsi:type="dcterms:W3CDTF">2013-06-01T15:55:37Z</dcterms:modified>
</cp:coreProperties>
</file>