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jazyk_07, Kořen slova, ZŠ praktická, 5.r. -</a:t>
          </a:r>
          <a:r>
            <a:rPr lang="cs-CZ" sz="2000" dirty="0" smtClean="0"/>
            <a:t>TEMA: Tvoření slov pomocí předpon a přípon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</a:t>
          </a:r>
          <a:r>
            <a:rPr lang="cs-CZ" sz="1800" smtClean="0"/>
            <a:t>: 25.10.2011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4AFF0-CFE9-42FD-B7AC-9DF8F365EA0C}" type="presOf" srcId="{B651F6E3-6281-48DB-9319-2AEAFDAE7572}" destId="{6BB5E863-4638-4E1D-BFDE-399D028AC4ED}" srcOrd="1" destOrd="0" presId="urn:microsoft.com/office/officeart/2005/8/layout/target3"/>
    <dgm:cxn modelId="{AA8C70FF-EE93-4EAF-A5C8-773BC59E4A6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DF99C4-737C-4593-9C5C-72FB779DB15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5E36A05-08D5-43B6-BBF5-9CCDF4F37241}" type="presOf" srcId="{D1B46980-6531-4606-95E6-44980827E919}" destId="{6140AFEC-043D-4C43-A2F9-D0F5331DF3A3}" srcOrd="0" destOrd="0" presId="urn:microsoft.com/office/officeart/2005/8/layout/target3"/>
    <dgm:cxn modelId="{7CEE03F5-6FAD-4283-A906-AE45B0384219}" type="presOf" srcId="{D1D4F407-5343-4D3F-B5B9-D407B03CAEB4}" destId="{AED2198E-93D5-4001-81B4-73124B309672}" srcOrd="1" destOrd="0" presId="urn:microsoft.com/office/officeart/2005/8/layout/target3"/>
    <dgm:cxn modelId="{F14A5E05-C31F-40EE-A394-023B34AFB41B}" type="presOf" srcId="{4C35D32F-0EAB-4CD7-82EE-45574DC2A586}" destId="{AC9C00B9-F668-4AAA-97D2-E8633C1E44F4}" srcOrd="0" destOrd="0" presId="urn:microsoft.com/office/officeart/2005/8/layout/target3"/>
    <dgm:cxn modelId="{41BCD8EE-AF4B-49D5-AA88-ECB77A34BD91}" type="presOf" srcId="{4C35D32F-0EAB-4CD7-82EE-45574DC2A586}" destId="{CBEFF46D-857D-4AE4-927D-763B0BE912C8}" srcOrd="1" destOrd="0" presId="urn:microsoft.com/office/officeart/2005/8/layout/target3"/>
    <dgm:cxn modelId="{2397F6A4-6F57-4491-AFA3-5D3DBB542A82}" type="presOf" srcId="{757F3AB3-0718-4624-B441-E567A8F0AB56}" destId="{333A1088-737F-45CB-B68E-254E46348037}" srcOrd="0" destOrd="0" presId="urn:microsoft.com/office/officeart/2005/8/layout/target3"/>
    <dgm:cxn modelId="{C7187BEA-74F2-4B87-A644-CD59884B7E0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493F3D-583B-4F21-9572-0210E694B079}" type="presParOf" srcId="{333A1088-737F-45CB-B68E-254E46348037}" destId="{F5ABB229-8D3B-4694-996A-96F23CF14429}" srcOrd="0" destOrd="0" presId="urn:microsoft.com/office/officeart/2005/8/layout/target3"/>
    <dgm:cxn modelId="{019D71A4-6794-4A34-972E-D9DBF627A442}" type="presParOf" srcId="{333A1088-737F-45CB-B68E-254E46348037}" destId="{F41139FD-01EE-4571-8B17-4FB00FC51163}" srcOrd="1" destOrd="0" presId="urn:microsoft.com/office/officeart/2005/8/layout/target3"/>
    <dgm:cxn modelId="{306D32A7-3FAF-4C96-A575-9BEB05E155AB}" type="presParOf" srcId="{333A1088-737F-45CB-B68E-254E46348037}" destId="{D005CE8C-CC26-4C3E-AC11-E15060ECD759}" srcOrd="2" destOrd="0" presId="urn:microsoft.com/office/officeart/2005/8/layout/target3"/>
    <dgm:cxn modelId="{482AE974-CD74-43D8-83BE-19BFEE8364C5}" type="presParOf" srcId="{333A1088-737F-45CB-B68E-254E46348037}" destId="{2C702D82-9B77-49B7-9568-BB8EB47C3372}" srcOrd="3" destOrd="0" presId="urn:microsoft.com/office/officeart/2005/8/layout/target3"/>
    <dgm:cxn modelId="{8E47FA20-D953-4228-9BBF-A12DA1FF04C7}" type="presParOf" srcId="{333A1088-737F-45CB-B68E-254E46348037}" destId="{A52A0455-90FF-4808-ABD0-F02540D31D5A}" srcOrd="4" destOrd="0" presId="urn:microsoft.com/office/officeart/2005/8/layout/target3"/>
    <dgm:cxn modelId="{D4EB5C57-FB89-4FAE-9A58-AB6258516E76}" type="presParOf" srcId="{333A1088-737F-45CB-B68E-254E46348037}" destId="{6140AFEC-043D-4C43-A2F9-D0F5331DF3A3}" srcOrd="5" destOrd="0" presId="urn:microsoft.com/office/officeart/2005/8/layout/target3"/>
    <dgm:cxn modelId="{04F8ECEA-3B14-47A5-A1D3-EFD51CC72D51}" type="presParOf" srcId="{333A1088-737F-45CB-B68E-254E46348037}" destId="{9358AC05-5D7D-4327-9F80-1AD486AEA664}" srcOrd="6" destOrd="0" presId="urn:microsoft.com/office/officeart/2005/8/layout/target3"/>
    <dgm:cxn modelId="{637F2B64-5D88-41F9-A23B-EAA54F2C81B7}" type="presParOf" srcId="{333A1088-737F-45CB-B68E-254E46348037}" destId="{313FC574-E1CD-4FB4-B054-0B805CE0447D}" srcOrd="7" destOrd="0" presId="urn:microsoft.com/office/officeart/2005/8/layout/target3"/>
    <dgm:cxn modelId="{BC81BA82-8919-4549-8F27-F421EB0BDC6C}" type="presParOf" srcId="{333A1088-737F-45CB-B68E-254E46348037}" destId="{619D679B-A015-4ECF-8348-D1034C574F40}" srcOrd="8" destOrd="0" presId="urn:microsoft.com/office/officeart/2005/8/layout/target3"/>
    <dgm:cxn modelId="{C6CD8D21-8F1B-4209-851E-C03A0DF25606}" type="presParOf" srcId="{333A1088-737F-45CB-B68E-254E46348037}" destId="{77B29215-00AC-40E1-8D9F-B9D0111E4321}" srcOrd="9" destOrd="0" presId="urn:microsoft.com/office/officeart/2005/8/layout/target3"/>
    <dgm:cxn modelId="{F57C9FEE-5D23-40BD-9EEE-7D4250275BE5}" type="presParOf" srcId="{333A1088-737F-45CB-B68E-254E46348037}" destId="{E6BA7DEB-EE5F-4567-99F1-72BA04B66344}" srcOrd="10" destOrd="0" presId="urn:microsoft.com/office/officeart/2005/8/layout/target3"/>
    <dgm:cxn modelId="{C1A65C10-733B-4981-8C06-E189E453675A}" type="presParOf" srcId="{333A1088-737F-45CB-B68E-254E46348037}" destId="{AC9C00B9-F668-4AAA-97D2-E8633C1E44F4}" srcOrd="11" destOrd="0" presId="urn:microsoft.com/office/officeart/2005/8/layout/target3"/>
    <dgm:cxn modelId="{40691CED-4D18-487A-A461-8F58C30518E5}" type="presParOf" srcId="{333A1088-737F-45CB-B68E-254E46348037}" destId="{AED2198E-93D5-4001-81B4-73124B309672}" srcOrd="12" destOrd="0" presId="urn:microsoft.com/office/officeart/2005/8/layout/target3"/>
    <dgm:cxn modelId="{A53A92E3-4257-488F-A33C-C025D297CAB5}" type="presParOf" srcId="{333A1088-737F-45CB-B68E-254E46348037}" destId="{2BE915AB-18AA-4053-B92C-3BFC9ED204BB}" srcOrd="13" destOrd="0" presId="urn:microsoft.com/office/officeart/2005/8/layout/target3"/>
    <dgm:cxn modelId="{91B0E0B9-F4A8-45C0-8433-4B69B641C218}" type="presParOf" srcId="{333A1088-737F-45CB-B68E-254E46348037}" destId="{6BB5E863-4638-4E1D-BFDE-399D028AC4ED}" srcOrd="14" destOrd="0" presId="urn:microsoft.com/office/officeart/2005/8/layout/target3"/>
    <dgm:cxn modelId="{D9DD98AA-819C-43A0-A2CA-4AF8F1979D91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</a:t>
          </a:r>
          <a:r>
            <a:rPr lang="cs-CZ" sz="1800" kern="1200" smtClean="0"/>
            <a:t>: 25.10.2011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jazyk_07, Kořen slova, ZŠ praktická, 5.r. -</a:t>
          </a:r>
          <a:r>
            <a:rPr lang="cs-CZ" sz="2000" kern="1200" dirty="0" smtClean="0"/>
            <a:t>TEMA: Tvoření slov pomocí předpon a přípon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333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2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2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731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820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212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43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39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07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3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09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9062848"/>
              </p:ext>
            </p:extLst>
          </p:nvPr>
        </p:nvGraphicFramePr>
        <p:xfrm>
          <a:off x="539552" y="93604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7114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6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Tvoření slov pomocí z kořene slova pomocí předpon a přípon. Pojmenovávání obrázků (zraková percepce) a hledání kořene slova.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Procvičování </a:t>
            </a:r>
            <a:r>
              <a:rPr lang="cs-CZ" dirty="0" smtClean="0"/>
              <a:t>a tvoření nových slov se společným </a:t>
            </a:r>
            <a:r>
              <a:rPr lang="cs-CZ" dirty="0" smtClean="0"/>
              <a:t>základem.</a:t>
            </a:r>
          </a:p>
          <a:p>
            <a:pPr marL="0" indent="0">
              <a:buNone/>
            </a:pPr>
            <a:r>
              <a:rPr lang="cs-CZ" dirty="0" smtClean="0"/>
              <a:t>Při pilotáži žáci aktivně tvořili mnohá nová slova a naučili se poznávat kořen slova, využívali různé předpony </a:t>
            </a:r>
            <a:r>
              <a:rPr lang="cs-CZ" smtClean="0"/>
              <a:t>a přípony.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13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KOŘEN SLOVA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Příbuzná slova mají společný kořen (základ ) slova a jsou si blízká i významem.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B050"/>
                </a:solidFill>
              </a:rPr>
              <a:t>k</a:t>
            </a:r>
            <a:r>
              <a:rPr lang="cs-CZ" dirty="0" smtClean="0">
                <a:solidFill>
                  <a:srgbClr val="00B050"/>
                </a:solidFill>
              </a:rPr>
              <a:t>řik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ý</a:t>
            </a:r>
            <a:r>
              <a:rPr lang="cs-CZ" dirty="0" smtClean="0">
                <a:solidFill>
                  <a:srgbClr val="00B050"/>
                </a:solidFill>
              </a:rPr>
              <a:t>křik</a:t>
            </a:r>
          </a:p>
          <a:p>
            <a:pPr marL="0" indent="0" algn="ctr">
              <a:buNone/>
            </a:pPr>
            <a:r>
              <a:rPr lang="cs-CZ" dirty="0" smtClean="0"/>
              <a:t>pře</a:t>
            </a:r>
            <a:r>
              <a:rPr lang="cs-CZ" dirty="0" smtClean="0">
                <a:solidFill>
                  <a:srgbClr val="00B050"/>
                </a:solidFill>
              </a:rPr>
              <a:t>křik</a:t>
            </a:r>
            <a:r>
              <a:rPr lang="cs-CZ" dirty="0" smtClean="0"/>
              <a:t>nout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Před kořenem je </a:t>
            </a:r>
            <a:r>
              <a:rPr lang="cs-CZ" dirty="0" smtClean="0"/>
              <a:t>předpona,</a:t>
            </a:r>
          </a:p>
          <a:p>
            <a:pPr marL="0" indent="0" algn="r">
              <a:buNone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a kořenem </a:t>
            </a:r>
            <a:r>
              <a:rPr lang="cs-CZ" dirty="0" smtClean="0"/>
              <a:t>je přípona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167844" y="2923131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7844" y="4435299"/>
            <a:ext cx="24842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96136" y="2759612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167844" y="42930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3167844" y="2779115"/>
            <a:ext cx="24842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167844" y="2779115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652120" y="2779115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652120" y="4435299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433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Vytvoř nová slova pomocí předpon a přípon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______  </a:t>
            </a:r>
            <a:r>
              <a:rPr lang="cs-CZ" dirty="0" smtClean="0">
                <a:solidFill>
                  <a:srgbClr val="00B050"/>
                </a:solidFill>
              </a:rPr>
              <a:t>LET  </a:t>
            </a:r>
            <a:r>
              <a:rPr lang="cs-CZ" dirty="0" smtClean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r>
              <a:rPr lang="cs-CZ" dirty="0"/>
              <a:t>______  </a:t>
            </a:r>
            <a:r>
              <a:rPr lang="cs-CZ" dirty="0">
                <a:solidFill>
                  <a:srgbClr val="00B050"/>
                </a:solidFill>
              </a:rPr>
              <a:t>LET  </a:t>
            </a:r>
            <a:r>
              <a:rPr lang="cs-CZ" dirty="0"/>
              <a:t>______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806102" y="366161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478960" y="300914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477356" y="234995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473017" y="172720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IŠTĚ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114256" y="300914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EC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783507" y="174468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783507" y="234888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093862" y="234995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93862" y="174468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IČKA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806102" y="301184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ADLO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794805" y="4982429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NÍK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166049" y="559212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KAT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166049" y="499340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122462" y="432145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7529086" y="558924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ZRÁ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7529086" y="490046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ĚT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529086" y="426603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7538423" y="365323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114256" y="365323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806102" y="560662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ECKÝ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796115" y="432029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04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obrázky, napiš, podtrhni kořen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</a:t>
            </a:r>
            <a:endParaRPr lang="cs-CZ" dirty="0"/>
          </a:p>
        </p:txBody>
      </p:sp>
      <p:pic>
        <p:nvPicPr>
          <p:cNvPr id="5" name="Picture 2" descr="C:\Users\PC-08MK\AppData\Local\Microsoft\Windows\Temporary Internet Files\Content.IE5\DE4CGPLA\MP90018516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45024"/>
            <a:ext cx="169205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-08MK\AppData\Local\Microsoft\Windows\Temporary Internet Files\Content.IE5\K0O7W0UI\MP90039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429000"/>
            <a:ext cx="1512169" cy="16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8MK\AppData\Local\Microsoft\Windows\Temporary Internet Files\Content.IE5\AM1I8PN9\MP9002892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06752"/>
            <a:ext cx="1540768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AM1I8PN9\MC9004360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84" y="2206752"/>
            <a:ext cx="208823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12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Seřaď do řádku slova se stejným kořenem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2519830"/>
            <a:ext cx="1440160" cy="6094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květenství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27784" y="2545766"/>
            <a:ext cx="1468760" cy="6094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listí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338662" y="2519829"/>
            <a:ext cx="1368686" cy="609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květina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27984" y="2519829"/>
            <a:ext cx="1440160" cy="6094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omluvenka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05389" y="3743568"/>
            <a:ext cx="1440160" cy="586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květináč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344133" y="4994586"/>
            <a:ext cx="1363215" cy="609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promluvit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06080" y="3717033"/>
            <a:ext cx="1468760" cy="6094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listovat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708479" y="3717032"/>
            <a:ext cx="1440160" cy="6094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omluvit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335926" y="3735627"/>
            <a:ext cx="1368687" cy="572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listárna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40233" y="4994586"/>
            <a:ext cx="1440159" cy="609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listnatý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653916" y="4994585"/>
            <a:ext cx="1442628" cy="6094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nemluv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449688" y="4994586"/>
            <a:ext cx="1418456" cy="609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rozkvetlý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8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Vymysli slova přidáním předpon a přípon ke kořenu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</a:t>
            </a:r>
            <a:r>
              <a:rPr lang="cs-CZ" dirty="0" err="1" smtClean="0">
                <a:solidFill>
                  <a:srgbClr val="00B050"/>
                </a:solidFill>
              </a:rPr>
              <a:t>pis</a:t>
            </a:r>
            <a:r>
              <a:rPr lang="cs-CZ" dirty="0" smtClean="0"/>
              <a:t>_____      ____</a:t>
            </a:r>
            <a:r>
              <a:rPr lang="cs-CZ" dirty="0" smtClean="0">
                <a:solidFill>
                  <a:srgbClr val="00B050"/>
                </a:solidFill>
              </a:rPr>
              <a:t>hrad</a:t>
            </a:r>
            <a:r>
              <a:rPr lang="cs-CZ" dirty="0" smtClean="0"/>
              <a:t>____    ____</a:t>
            </a:r>
            <a:r>
              <a:rPr lang="cs-CZ" dirty="0" smtClean="0">
                <a:solidFill>
                  <a:srgbClr val="00B050"/>
                </a:solidFill>
              </a:rPr>
              <a:t>škol</a:t>
            </a:r>
            <a:r>
              <a:rPr lang="cs-CZ" dirty="0" smtClean="0"/>
              <a:t>____</a:t>
            </a:r>
          </a:p>
          <a:p>
            <a:pPr marL="0" indent="0">
              <a:buNone/>
            </a:pPr>
            <a:r>
              <a:rPr lang="cs-CZ" dirty="0"/>
              <a:t>____</a:t>
            </a:r>
            <a:r>
              <a:rPr lang="cs-CZ" dirty="0" err="1">
                <a:solidFill>
                  <a:srgbClr val="00B050"/>
                </a:solidFill>
              </a:rPr>
              <a:t>pis</a:t>
            </a:r>
            <a:r>
              <a:rPr lang="cs-CZ" dirty="0"/>
              <a:t>_____      ____</a:t>
            </a:r>
            <a:r>
              <a:rPr lang="cs-CZ" dirty="0">
                <a:solidFill>
                  <a:srgbClr val="00B050"/>
                </a:solidFill>
              </a:rPr>
              <a:t>hrad</a:t>
            </a:r>
            <a:r>
              <a:rPr lang="cs-CZ" dirty="0"/>
              <a:t>____    ____</a:t>
            </a:r>
            <a:r>
              <a:rPr lang="cs-CZ" dirty="0">
                <a:solidFill>
                  <a:srgbClr val="00B050"/>
                </a:solidFill>
              </a:rPr>
              <a:t>škol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____</a:t>
            </a:r>
            <a:r>
              <a:rPr lang="cs-CZ" dirty="0" err="1">
                <a:solidFill>
                  <a:srgbClr val="00B050"/>
                </a:solidFill>
              </a:rPr>
              <a:t>pis</a:t>
            </a:r>
            <a:r>
              <a:rPr lang="cs-CZ" dirty="0"/>
              <a:t>_____      ____</a:t>
            </a:r>
            <a:r>
              <a:rPr lang="cs-CZ" dirty="0">
                <a:solidFill>
                  <a:srgbClr val="00B050"/>
                </a:solidFill>
              </a:rPr>
              <a:t>hrad</a:t>
            </a:r>
            <a:r>
              <a:rPr lang="cs-CZ" dirty="0"/>
              <a:t>____    ____</a:t>
            </a:r>
            <a:r>
              <a:rPr lang="cs-CZ" dirty="0">
                <a:solidFill>
                  <a:srgbClr val="00B050"/>
                </a:solidFill>
              </a:rPr>
              <a:t>škol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____</a:t>
            </a:r>
            <a:r>
              <a:rPr lang="cs-CZ" dirty="0" err="1">
                <a:solidFill>
                  <a:srgbClr val="00B050"/>
                </a:solidFill>
              </a:rPr>
              <a:t>pis</a:t>
            </a:r>
            <a:r>
              <a:rPr lang="cs-CZ" dirty="0"/>
              <a:t>_____      ____</a:t>
            </a:r>
            <a:r>
              <a:rPr lang="cs-CZ" dirty="0">
                <a:solidFill>
                  <a:srgbClr val="00B050"/>
                </a:solidFill>
              </a:rPr>
              <a:t>hrad</a:t>
            </a:r>
            <a:r>
              <a:rPr lang="cs-CZ" dirty="0"/>
              <a:t>____    ____</a:t>
            </a:r>
            <a:r>
              <a:rPr lang="cs-CZ" dirty="0">
                <a:solidFill>
                  <a:srgbClr val="00B050"/>
                </a:solidFill>
              </a:rPr>
              <a:t>škol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____</a:t>
            </a:r>
            <a:r>
              <a:rPr lang="cs-CZ" dirty="0" err="1">
                <a:solidFill>
                  <a:srgbClr val="00B050"/>
                </a:solidFill>
              </a:rPr>
              <a:t>pis</a:t>
            </a:r>
            <a:r>
              <a:rPr lang="cs-CZ" dirty="0"/>
              <a:t>_____      ____</a:t>
            </a:r>
            <a:r>
              <a:rPr lang="cs-CZ" dirty="0">
                <a:solidFill>
                  <a:srgbClr val="00B050"/>
                </a:solidFill>
              </a:rPr>
              <a:t>hrad</a:t>
            </a:r>
            <a:r>
              <a:rPr lang="cs-CZ" dirty="0"/>
              <a:t>____    ____</a:t>
            </a:r>
            <a:r>
              <a:rPr lang="cs-CZ" dirty="0">
                <a:solidFill>
                  <a:srgbClr val="00B050"/>
                </a:solidFill>
              </a:rPr>
              <a:t>škol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____</a:t>
            </a:r>
            <a:r>
              <a:rPr lang="cs-CZ" dirty="0" err="1">
                <a:solidFill>
                  <a:srgbClr val="00B050"/>
                </a:solidFill>
              </a:rPr>
              <a:t>pis</a:t>
            </a:r>
            <a:r>
              <a:rPr lang="cs-CZ" dirty="0"/>
              <a:t>_____      ____</a:t>
            </a:r>
            <a:r>
              <a:rPr lang="cs-CZ" dirty="0">
                <a:solidFill>
                  <a:srgbClr val="00B050"/>
                </a:solidFill>
              </a:rPr>
              <a:t>hrad</a:t>
            </a:r>
            <a:r>
              <a:rPr lang="cs-CZ" dirty="0"/>
              <a:t>____    ____</a:t>
            </a:r>
            <a:r>
              <a:rPr lang="cs-CZ" dirty="0">
                <a:solidFill>
                  <a:srgbClr val="00B050"/>
                </a:solidFill>
              </a:rPr>
              <a:t>škol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____</a:t>
            </a:r>
            <a:r>
              <a:rPr lang="cs-CZ" dirty="0" err="1">
                <a:solidFill>
                  <a:srgbClr val="00B050"/>
                </a:solidFill>
              </a:rPr>
              <a:t>pis</a:t>
            </a:r>
            <a:r>
              <a:rPr lang="cs-CZ" dirty="0"/>
              <a:t>_____      ____</a:t>
            </a:r>
            <a:r>
              <a:rPr lang="cs-CZ" dirty="0">
                <a:solidFill>
                  <a:srgbClr val="00B050"/>
                </a:solidFill>
              </a:rPr>
              <a:t>hrad</a:t>
            </a:r>
            <a:r>
              <a:rPr lang="cs-CZ" dirty="0"/>
              <a:t>____    ____</a:t>
            </a:r>
            <a:r>
              <a:rPr lang="cs-CZ" dirty="0">
                <a:solidFill>
                  <a:srgbClr val="00B050"/>
                </a:solidFill>
              </a:rPr>
              <a:t>škol</a:t>
            </a:r>
            <a:r>
              <a:rPr lang="cs-CZ" dirty="0"/>
              <a:t>____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3659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a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875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299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KOŘEN SLOVA</vt:lpstr>
      <vt:lpstr>Vytvoř nová slova pomocí předpon a přípon</vt:lpstr>
      <vt:lpstr>Pojmenuj obrázky, napiš, podtrhni kořen slova</vt:lpstr>
      <vt:lpstr>Seřaď do řádku slova se stejným kořenem</vt:lpstr>
      <vt:lpstr>Vymysli slova přidáním předpon a přípon ke kořenu slova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16</cp:revision>
  <dcterms:created xsi:type="dcterms:W3CDTF">2011-10-30T13:49:42Z</dcterms:created>
  <dcterms:modified xsi:type="dcterms:W3CDTF">2013-06-01T16:14:29Z</dcterms:modified>
</cp:coreProperties>
</file>